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80" r:id="rId4"/>
    <p:sldId id="281" r:id="rId5"/>
    <p:sldId id="282" r:id="rId6"/>
    <p:sldId id="283" r:id="rId7"/>
    <p:sldId id="284" r:id="rId8"/>
    <p:sldId id="285" r:id="rId9"/>
    <p:sldId id="286" r:id="rId10"/>
    <p:sldId id="287" r:id="rId11"/>
    <p:sldId id="288" r:id="rId12"/>
    <p:sldId id="289"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1BB"/>
    <a:srgbClr val="23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p:restoredTop sz="94631"/>
  </p:normalViewPr>
  <p:slideViewPr>
    <p:cSldViewPr snapToGrid="0" snapToObjects="1">
      <p:cViewPr varScale="1">
        <p:scale>
          <a:sx n="114" d="100"/>
          <a:sy n="114" d="100"/>
        </p:scale>
        <p:origin x="192"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5186-2A62-8E4E-BE77-A1F827D31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119E81-51DB-AC41-A21B-E4FE0CD2F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AE6D4-F5B6-5A45-A287-4090BD346F37}"/>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1B98D130-76A6-074B-85A2-EEBBEE8D25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2C96B5-AE4C-824E-9281-223C9861CA45}"/>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6451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D288-9C61-1547-97F0-4ABF77AAE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977BC-0BDB-C544-893B-D6B8B92B7D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C6345-4D2D-C04D-BCF3-7F3A03FE77BF}"/>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0B283152-B4F1-CC4E-B666-BAA61627F2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A5521D-AD31-9A47-B387-445F66916A19}"/>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94236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73BD8-6FDF-654B-8FC1-98EAA69E56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C6110-F45C-5E49-9274-B06A343873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BFBDE-C2EA-254A-9C7F-C40E4BA0FBD9}"/>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D0DABF94-752A-024B-B80E-89E779E8EA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CD3E99-6AEB-3446-B8D0-067F63685308}"/>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406454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813A-1654-7D4D-87F8-618C7AE9C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60F52-2AC1-6047-9AB4-B6A37F237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4FA12-2A20-3E4C-8576-192889B32607}"/>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33685D6A-6EF7-754A-9DF2-4E671C16F7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4B5A5A-39F5-A24F-9F3D-627F4C08D23F}"/>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374284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1582-D818-2D4A-977E-345B407796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8BB0A-032A-6041-BDC3-2425B80CE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4D8B9-3A67-8141-9C05-EEA610DD2CE9}"/>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F476CBD6-D1FA-2C4F-8755-C8B85FD1B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5E5EF-A874-3042-A37D-016929C6CC42}"/>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52632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A03-E1C5-FD47-99EB-B9154E4EE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8F63E-ED55-A14C-AE29-BCEBC3E2B0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3AC6D-5560-6E44-A25D-F4F1B97DB1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79014-AB5A-9B4F-ACB4-5D909CE7E914}"/>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6" name="Footer Placeholder 5">
            <a:extLst>
              <a:ext uri="{FF2B5EF4-FFF2-40B4-BE49-F238E27FC236}">
                <a16:creationId xmlns:a16="http://schemas.microsoft.com/office/drawing/2014/main" id="{A00FD7F1-0FF7-F746-9942-BD3C551CD4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489591-6415-9542-9428-9D35525F0B2C}"/>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218436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1381-F25A-9B42-A4F1-02A69E795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BF63-9AFF-DE40-917F-A53465B27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56A915-12D1-1646-B09E-CA0301B35E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C9192-7F85-F74E-8652-531F2D285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C288C2-D52B-BA4B-92F0-9923234239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5469B-F66E-B341-92C0-A622777FEFC6}"/>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8" name="Footer Placeholder 7">
            <a:extLst>
              <a:ext uri="{FF2B5EF4-FFF2-40B4-BE49-F238E27FC236}">
                <a16:creationId xmlns:a16="http://schemas.microsoft.com/office/drawing/2014/main" id="{1E89B775-56C8-4949-9EB3-8C5AA5D750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ED2BA59-5C04-2F4E-AA46-B2D69F7924D4}"/>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69538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D33E-6D16-DB4A-8831-C30E55ED8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64838-9B78-8B4E-85EF-9121198884B1}"/>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4" name="Footer Placeholder 3">
            <a:extLst>
              <a:ext uri="{FF2B5EF4-FFF2-40B4-BE49-F238E27FC236}">
                <a16:creationId xmlns:a16="http://schemas.microsoft.com/office/drawing/2014/main" id="{11FCEBF8-24CA-CF4E-8346-45308108F6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C141EA-B9C9-8846-8795-729B375E3CCB}"/>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77124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44D9D-E0B9-674D-BEA3-081F96DBDB1B}"/>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3" name="Footer Placeholder 2">
            <a:extLst>
              <a:ext uri="{FF2B5EF4-FFF2-40B4-BE49-F238E27FC236}">
                <a16:creationId xmlns:a16="http://schemas.microsoft.com/office/drawing/2014/main" id="{6206E91B-2413-3143-AA11-4BBA45BF82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5D4EF8-9117-4145-B003-63AC2A1BF3CE}"/>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422543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FB64-578E-CB41-8484-46E524AAA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C4AB4-1339-B94A-88EB-3AE77AED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906DD-70E0-8945-A65C-E701771CE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5A38A-4ABC-194C-B9DD-EC8215D66DFE}"/>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6" name="Footer Placeholder 5">
            <a:extLst>
              <a:ext uri="{FF2B5EF4-FFF2-40B4-BE49-F238E27FC236}">
                <a16:creationId xmlns:a16="http://schemas.microsoft.com/office/drawing/2014/main" id="{181A8EA4-F85C-DB42-9333-4307B3A180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02FB78-A186-2942-837C-21FBAB59E61E}"/>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31760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76F9-3576-1142-8B4B-E117404BD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0E106-234E-804B-BD85-099868F78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D525BC-0E86-7C43-835C-DB629D778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C066B3-B8B4-D943-AA37-CC011294B474}"/>
              </a:ext>
            </a:extLst>
          </p:cNvPr>
          <p:cNvSpPr>
            <a:spLocks noGrp="1"/>
          </p:cNvSpPr>
          <p:nvPr>
            <p:ph type="dt" sz="half" idx="10"/>
          </p:nvPr>
        </p:nvSpPr>
        <p:spPr/>
        <p:txBody>
          <a:bodyPr/>
          <a:lstStyle/>
          <a:p>
            <a:fld id="{FA0BD2F3-9E4E-034C-A812-C877BE0B0AF1}" type="datetimeFigureOut">
              <a:rPr lang="en-US" smtClean="0"/>
              <a:t>9/19/24</a:t>
            </a:fld>
            <a:endParaRPr lang="en-US" dirty="0"/>
          </a:p>
        </p:txBody>
      </p:sp>
      <p:sp>
        <p:nvSpPr>
          <p:cNvPr id="6" name="Footer Placeholder 5">
            <a:extLst>
              <a:ext uri="{FF2B5EF4-FFF2-40B4-BE49-F238E27FC236}">
                <a16:creationId xmlns:a16="http://schemas.microsoft.com/office/drawing/2014/main" id="{6AD47774-A65C-6D48-AB9E-4CEBBAA52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F83BEE-D91A-D14A-9964-81724CF351AF}"/>
              </a:ext>
            </a:extLst>
          </p:cNvPr>
          <p:cNvSpPr>
            <a:spLocks noGrp="1"/>
          </p:cNvSpPr>
          <p:nvPr>
            <p:ph type="sldNum" sz="quarter" idx="12"/>
          </p:nvPr>
        </p:nvSpPr>
        <p:spPr/>
        <p:txBody>
          <a:bodyPr/>
          <a:lstStyle/>
          <a:p>
            <a:fld id="{0E83D223-1043-7848-9B22-D3A04514B21F}" type="slidenum">
              <a:rPr lang="en-US" smtClean="0"/>
              <a:t>‹#›</a:t>
            </a:fld>
            <a:endParaRPr lang="en-US" dirty="0"/>
          </a:p>
        </p:txBody>
      </p:sp>
    </p:spTree>
    <p:extLst>
      <p:ext uri="{BB962C8B-B14F-4D97-AF65-F5344CB8AC3E}">
        <p14:creationId xmlns:p14="http://schemas.microsoft.com/office/powerpoint/2010/main" val="117461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2A54C-8FB1-9D4E-98A1-4FB04302E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5E6D9-DBC6-A64D-9FB7-BE1EFE8D0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2AC37-456D-E144-AABC-236E0DE9D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D2F3-9E4E-034C-A812-C877BE0B0AF1}" type="datetimeFigureOut">
              <a:rPr lang="en-US" smtClean="0"/>
              <a:t>9/19/24</a:t>
            </a:fld>
            <a:endParaRPr lang="en-US" dirty="0"/>
          </a:p>
        </p:txBody>
      </p:sp>
      <p:sp>
        <p:nvSpPr>
          <p:cNvPr id="5" name="Footer Placeholder 4">
            <a:extLst>
              <a:ext uri="{FF2B5EF4-FFF2-40B4-BE49-F238E27FC236}">
                <a16:creationId xmlns:a16="http://schemas.microsoft.com/office/drawing/2014/main" id="{E285FE68-92FD-D840-A32A-185A6CDD8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65526A-1087-DA4C-BDC8-3560743EB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3D223-1043-7848-9B22-D3A04514B21F}" type="slidenum">
              <a:rPr lang="en-US" smtClean="0"/>
              <a:t>‹#›</a:t>
            </a:fld>
            <a:endParaRPr lang="en-US" dirty="0"/>
          </a:p>
        </p:txBody>
      </p:sp>
    </p:spTree>
    <p:extLst>
      <p:ext uri="{BB962C8B-B14F-4D97-AF65-F5344CB8AC3E}">
        <p14:creationId xmlns:p14="http://schemas.microsoft.com/office/powerpoint/2010/main" val="272898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0" y="4615056"/>
            <a:ext cx="12192000" cy="1003342"/>
          </a:xfrm>
        </p:spPr>
        <p:txBody>
          <a:bodyPr>
            <a:noAutofit/>
          </a:bodyPr>
          <a:lstStyle/>
          <a:p>
            <a:r>
              <a:rPr lang="en-US" altLang="en-US" sz="3600" b="1" dirty="0">
                <a:solidFill>
                  <a:schemeClr val="bg1"/>
                </a:solidFill>
              </a:rPr>
              <a:t>OL Series 750 Automated</a:t>
            </a:r>
            <a:br>
              <a:rPr lang="en-US" altLang="en-US" sz="3600" b="1" dirty="0">
                <a:solidFill>
                  <a:schemeClr val="bg1"/>
                </a:solidFill>
              </a:rPr>
            </a:br>
            <a:r>
              <a:rPr lang="en-US" altLang="en-US" sz="3600" b="1" dirty="0" err="1">
                <a:solidFill>
                  <a:schemeClr val="bg1"/>
                </a:solidFill>
              </a:rPr>
              <a:t>Spectroradiometric</a:t>
            </a:r>
            <a:r>
              <a:rPr lang="en-US" altLang="en-US" sz="3600" b="1" dirty="0">
                <a:solidFill>
                  <a:schemeClr val="bg1"/>
                </a:solidFill>
              </a:rPr>
              <a:t> Measurement System</a:t>
            </a:r>
            <a:endParaRPr lang="en-US" sz="3600" b="1" dirty="0">
              <a:solidFill>
                <a:schemeClr val="bg1"/>
              </a:solidFill>
            </a:endParaRPr>
          </a:p>
        </p:txBody>
      </p:sp>
    </p:spTree>
    <p:extLst>
      <p:ext uri="{BB962C8B-B14F-4D97-AF65-F5344CB8AC3E}">
        <p14:creationId xmlns:p14="http://schemas.microsoft.com/office/powerpoint/2010/main" val="116119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2040673"/>
            <a:ext cx="10782187" cy="1717287"/>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During the spectral response calibration  the display indicates all the relevant information such as the spectral standard values, detector signal, and the subsequent spectral response value at each wavelength data point.  Also displayed is information such as the present detector, grating, &amp; blocking filter in use, the detector dark current reading taken prior to commencement of the scan, and the response time of the detector.</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16098" y="317960"/>
            <a:ext cx="9144000"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 PERFORMING AN </a:t>
            </a:r>
          </a:p>
          <a:p>
            <a:pPr algn="r"/>
            <a:r>
              <a:rPr lang="en-US" altLang="en-US" sz="3600" b="1" dirty="0">
                <a:solidFill>
                  <a:schemeClr val="bg1"/>
                </a:solidFill>
              </a:rPr>
              <a:t>OL 750 CALIBRATION</a:t>
            </a:r>
            <a:endParaRPr lang="en-US" sz="3600" b="1" dirty="0">
              <a:solidFill>
                <a:schemeClr val="bg1"/>
              </a:solidFill>
            </a:endParaRPr>
          </a:p>
        </p:txBody>
      </p:sp>
      <p:pic>
        <p:nvPicPr>
          <p:cNvPr id="5" name="Picture 8">
            <a:extLst>
              <a:ext uri="{FF2B5EF4-FFF2-40B4-BE49-F238E27FC236}">
                <a16:creationId xmlns:a16="http://schemas.microsoft.com/office/drawing/2014/main" id="{1A712EAC-8DE4-834D-8279-98432C2A07C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374" y="3537436"/>
            <a:ext cx="5028773" cy="321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69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2040673"/>
            <a:ext cx="10782187" cy="1496763"/>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The software includes a host of file utilities providing calculation of tristimulus values, CIE LAB/LUV, chromaticity coordinates, photometric output, correlated color temperature, color rendering index, etc., and an Export to Excel button for custom report generation.</a:t>
            </a:r>
            <a:br>
              <a:rPr lang="en-US" altLang="en-US" sz="2400" dirty="0">
                <a:latin typeface="Arial" panose="020B0604020202020204" pitchFamily="34" charset="0"/>
              </a:rPr>
            </a:br>
            <a:endParaRPr lang="en-US" altLang="en-US" sz="2400"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16098" y="317960"/>
            <a:ext cx="9144000"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 POWERFUL DATA </a:t>
            </a:r>
          </a:p>
          <a:p>
            <a:pPr algn="r"/>
            <a:r>
              <a:rPr lang="en-US" altLang="en-US" sz="3600" b="1" dirty="0">
                <a:solidFill>
                  <a:schemeClr val="bg1"/>
                </a:solidFill>
              </a:rPr>
              <a:t>REDUCTION UTILITIES</a:t>
            </a:r>
          </a:p>
        </p:txBody>
      </p:sp>
      <p:pic>
        <p:nvPicPr>
          <p:cNvPr id="7" name="Picture 12">
            <a:extLst>
              <a:ext uri="{FF2B5EF4-FFF2-40B4-BE49-F238E27FC236}">
                <a16:creationId xmlns:a16="http://schemas.microsoft.com/office/drawing/2014/main" id="{495625DE-8B3C-CA42-9C07-ABB2965D9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17334" y="2936842"/>
            <a:ext cx="5803280" cy="3802675"/>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69129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3215" y="1839951"/>
            <a:ext cx="10782187" cy="1304693"/>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Graphics include spectral plots in semi-log, linear, and normalized scales, and CIE diagrams. Up to six sets of data may be plotted on one single graph for comparison purposes.</a:t>
            </a:r>
            <a:br>
              <a:rPr lang="en-US" altLang="en-US" sz="2400" dirty="0"/>
            </a:br>
            <a:endParaRPr lang="en-US" altLang="en-US" sz="2400" dirty="0"/>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16098" y="317960"/>
            <a:ext cx="9144000"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 POWERFUL DATA </a:t>
            </a:r>
          </a:p>
          <a:p>
            <a:pPr algn="r"/>
            <a:r>
              <a:rPr lang="en-US" altLang="en-US" sz="3600" b="1" dirty="0">
                <a:solidFill>
                  <a:schemeClr val="bg1"/>
                </a:solidFill>
              </a:rPr>
              <a:t>REDUCTION UTILITIES</a:t>
            </a:r>
          </a:p>
        </p:txBody>
      </p:sp>
      <p:pic>
        <p:nvPicPr>
          <p:cNvPr id="5" name="Picture 6">
            <a:extLst>
              <a:ext uri="{FF2B5EF4-FFF2-40B4-BE49-F238E27FC236}">
                <a16:creationId xmlns:a16="http://schemas.microsoft.com/office/drawing/2014/main" id="{96B5C4AB-18B8-B540-99E4-CFE49E6AC6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459" y="2531326"/>
            <a:ext cx="6309859" cy="397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6752" y="3949700"/>
            <a:ext cx="10782187" cy="3922538"/>
          </a:xfrm>
          <a:noFill/>
        </p:spPr>
        <p:txBody>
          <a:bodyPr>
            <a:noAutofit/>
          </a:bodyPr>
          <a:lstStyle/>
          <a:p>
            <a:pPr algn="l"/>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The system illustrated represents just a few of the accessories </a:t>
            </a:r>
            <a:br>
              <a:rPr lang="en-GB" altLang="en-US" sz="3200" dirty="0"/>
            </a:br>
            <a:r>
              <a:rPr lang="en-GB" altLang="en-US" sz="3200" dirty="0"/>
              <a:t>   from Optronic Laboratories, LLC</a:t>
            </a:r>
            <a:br>
              <a:rPr lang="en-GB" altLang="en-US" sz="3200" dirty="0"/>
            </a:br>
            <a:br>
              <a:rPr lang="en-GB" altLang="en-US" sz="3200" dirty="0"/>
            </a:b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For more information:</a:t>
            </a:r>
            <a:br>
              <a:rPr lang="en-GB" altLang="en-US" sz="3200" dirty="0"/>
            </a:br>
            <a:r>
              <a:rPr lang="en-GB" altLang="en-US" sz="3200" dirty="0"/>
              <a:t>	Visit our website at </a:t>
            </a:r>
            <a:r>
              <a:rPr lang="en-GB" altLang="en-US" sz="3200" b="1" u="sng" dirty="0">
                <a:solidFill>
                  <a:srgbClr val="233667"/>
                </a:solidFill>
              </a:rPr>
              <a:t>OptronicLabs.com</a:t>
            </a:r>
            <a:br>
              <a:rPr lang="en-GB" altLang="en-US" sz="3200" b="1" u="sng" dirty="0">
                <a:solidFill>
                  <a:srgbClr val="233667"/>
                </a:solidFill>
              </a:rPr>
            </a:br>
            <a:br>
              <a:rPr lang="en-GB" altLang="en-US" sz="3200" dirty="0"/>
            </a:br>
            <a:r>
              <a:rPr lang="en-GB" altLang="en-US" sz="3200" dirty="0"/>
              <a:t>	Call 407-422-3171 to Contact an Application Engineer</a:t>
            </a:r>
            <a:br>
              <a:rPr lang="en-GB" altLang="en-US" sz="3200" dirty="0">
                <a:solidFill>
                  <a:srgbClr val="FF3300"/>
                </a:solidFill>
              </a:rPr>
            </a:br>
            <a:br>
              <a:rPr lang="en-GB" altLang="en-US" sz="3200" dirty="0"/>
            </a:br>
            <a:br>
              <a:rPr lang="en-GB" altLang="en-US" sz="3200" dirty="0"/>
            </a:br>
            <a:br>
              <a:rPr lang="en-GB" altLang="en-US" sz="3200" dirty="0"/>
            </a:b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99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MORE INFORMATION</a:t>
            </a:r>
            <a:endParaRPr lang="en-US" sz="3600" b="1" dirty="0">
              <a:solidFill>
                <a:schemeClr val="bg1"/>
              </a:solidFill>
            </a:endParaRPr>
          </a:p>
        </p:txBody>
      </p:sp>
    </p:spTree>
    <p:extLst>
      <p:ext uri="{BB962C8B-B14F-4D97-AF65-F5344CB8AC3E}">
        <p14:creationId xmlns:p14="http://schemas.microsoft.com/office/powerpoint/2010/main" val="63741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21352" y="4694343"/>
            <a:ext cx="10782187" cy="1658014"/>
          </a:xfrm>
          <a:noFill/>
        </p:spPr>
        <p:txBody>
          <a:bodyPr>
            <a:noAutofit/>
          </a:bodyPr>
          <a:lstStyle/>
          <a:p>
            <a:pPr algn="l">
              <a:spcBef>
                <a:spcPts val="500"/>
              </a:spcBef>
              <a:spcAft>
                <a:spcPts val="500"/>
              </a:spcAft>
            </a:pPr>
            <a:r>
              <a:rPr lang="en-US" sz="2100" dirty="0">
                <a:solidFill>
                  <a:srgbClr val="88B1BB"/>
                </a:solidFill>
                <a:latin typeface="Helvetica Neue" charset="0"/>
                <a:ea typeface="Helvetica Neue" charset="0"/>
                <a:cs typeface="Helvetica Neue" charset="0"/>
              </a:rPr>
              <a:t> </a:t>
            </a:r>
            <a:r>
              <a:rPr lang="bg-BG" sz="2100" dirty="0">
                <a:solidFill>
                  <a:srgbClr val="88B1BB"/>
                </a:solidFill>
                <a:latin typeface="Helvetica Neue" charset="0"/>
                <a:ea typeface="Helvetica Neue" charset="0"/>
                <a:cs typeface="Helvetica Neue" charset="0"/>
              </a:rPr>
              <a:t>•</a:t>
            </a:r>
            <a:r>
              <a:rPr lang="bg-BG" sz="2100" dirty="0">
                <a:solidFill>
                  <a:schemeClr val="accent1">
                    <a:lumMod val="40000"/>
                    <a:lumOff val="60000"/>
                  </a:schemeClr>
                </a:solidFill>
                <a:latin typeface="Helvetica Neue" charset="0"/>
                <a:ea typeface="Helvetica Neue" charset="0"/>
                <a:cs typeface="Helvetica Neue" charset="0"/>
              </a:rPr>
              <a:t> </a:t>
            </a:r>
            <a:r>
              <a:rPr lang="en-US" altLang="en-US" sz="2100" dirty="0">
                <a:latin typeface="Arial" panose="020B0604020202020204" pitchFamily="34" charset="0"/>
              </a:rPr>
              <a:t>The OL Series 750 is an extremely versatile </a:t>
            </a:r>
            <a:r>
              <a:rPr lang="en-US" altLang="en-US" sz="2100" dirty="0" err="1">
                <a:latin typeface="Arial" panose="020B0604020202020204" pitchFamily="34" charset="0"/>
              </a:rPr>
              <a:t>spectroradiometric</a:t>
            </a:r>
            <a:r>
              <a:rPr lang="en-US" altLang="en-US" sz="2100" dirty="0">
                <a:latin typeface="Arial" panose="020B0604020202020204" pitchFamily="34" charset="0"/>
              </a:rPr>
              <a:t> measurement system capable of performing a variety of highly accurate optical radiation measurements under computer control in the ultraviolet, visible and infrared. The modular approach of the OL Series 750 coupled with an extensive selection of accessories and powerful application  software packages enables the user to tailor a turn-key system to their exact requirements  as well as ensure expandability in the future.  Both single (OL 750S) and double (OL 750D) grating monochromator versions are available. The basic system, along with an extensive selection of optional items and accessories, enables the OL Series 750 to measure over all or part of the entire 200 nm to 30 µm wavelength range.  A fully automated system can be configured for:</a:t>
            </a:r>
            <a:br>
              <a:rPr lang="en-US" altLang="en-US" sz="2100" dirty="0">
                <a:latin typeface="Arial" panose="020B0604020202020204" pitchFamily="34" charset="0"/>
              </a:rPr>
            </a:br>
            <a:r>
              <a:rPr lang="en-US" altLang="en-US" sz="2100" dirty="0">
                <a:latin typeface="Arial" panose="020B0604020202020204" pitchFamily="34" charset="0"/>
              </a:rPr>
              <a:t>	</a:t>
            </a:r>
            <a:r>
              <a:rPr lang="en-US" sz="2100" dirty="0">
                <a:solidFill>
                  <a:srgbClr val="88B1BB"/>
                </a:solidFill>
                <a:latin typeface="Helvetica Neue" charset="0"/>
                <a:ea typeface="Helvetica Neue" charset="0"/>
                <a:cs typeface="Helvetica Neue" charset="0"/>
              </a:rPr>
              <a:t> </a:t>
            </a:r>
            <a:r>
              <a:rPr lang="bg-BG" sz="2100" dirty="0">
                <a:solidFill>
                  <a:srgbClr val="88B1BB"/>
                </a:solidFill>
                <a:latin typeface="Helvetica Neue" charset="0"/>
                <a:ea typeface="Helvetica Neue" charset="0"/>
                <a:cs typeface="Helvetica Neue" charset="0"/>
              </a:rPr>
              <a:t>•</a:t>
            </a:r>
            <a:r>
              <a:rPr lang="bg-BG" sz="2100" dirty="0">
                <a:solidFill>
                  <a:schemeClr val="accent1">
                    <a:lumMod val="40000"/>
                    <a:lumOff val="60000"/>
                  </a:schemeClr>
                </a:solidFill>
                <a:latin typeface="Helvetica Neue" charset="0"/>
                <a:ea typeface="Helvetica Neue" charset="0"/>
                <a:cs typeface="Helvetica Neue" charset="0"/>
              </a:rPr>
              <a:t> </a:t>
            </a:r>
            <a:r>
              <a:rPr lang="en-US" altLang="en-US" sz="2100" dirty="0">
                <a:latin typeface="Arial" panose="020B0604020202020204" pitchFamily="34" charset="0"/>
              </a:rPr>
              <a:t>Source Spectral Analysis			</a:t>
            </a:r>
            <a:r>
              <a:rPr lang="en-US" sz="2100" dirty="0">
                <a:solidFill>
                  <a:srgbClr val="88B1BB"/>
                </a:solidFill>
                <a:latin typeface="Helvetica Neue" charset="0"/>
                <a:ea typeface="Helvetica Neue" charset="0"/>
                <a:cs typeface="Helvetica Neue" charset="0"/>
              </a:rPr>
              <a:t> </a:t>
            </a:r>
            <a:r>
              <a:rPr lang="bg-BG" sz="2100" dirty="0">
                <a:solidFill>
                  <a:srgbClr val="88B1BB"/>
                </a:solidFill>
                <a:latin typeface="Helvetica Neue" charset="0"/>
                <a:ea typeface="Helvetica Neue" charset="0"/>
                <a:cs typeface="Helvetica Neue" charset="0"/>
              </a:rPr>
              <a:t>•</a:t>
            </a:r>
            <a:r>
              <a:rPr lang="bg-BG" sz="2100" dirty="0">
                <a:solidFill>
                  <a:schemeClr val="accent1">
                    <a:lumMod val="40000"/>
                    <a:lumOff val="60000"/>
                  </a:schemeClr>
                </a:solidFill>
                <a:latin typeface="Helvetica Neue" charset="0"/>
                <a:ea typeface="Helvetica Neue" charset="0"/>
                <a:cs typeface="Helvetica Neue" charset="0"/>
              </a:rPr>
              <a:t> </a:t>
            </a:r>
            <a:r>
              <a:rPr lang="en-US" altLang="en-US" sz="2100" dirty="0">
                <a:latin typeface="Arial" panose="020B0604020202020204" pitchFamily="34" charset="0"/>
              </a:rPr>
              <a:t>Detector Spectral Response</a:t>
            </a:r>
            <a:br>
              <a:rPr lang="en-US" altLang="en-US" sz="2100" dirty="0">
                <a:latin typeface="Arial" panose="020B0604020202020204" pitchFamily="34" charset="0"/>
              </a:rPr>
            </a:br>
            <a:r>
              <a:rPr lang="en-US" altLang="en-US" sz="2100" dirty="0">
                <a:latin typeface="Arial" panose="020B0604020202020204" pitchFamily="34" charset="0"/>
              </a:rPr>
              <a:t>	</a:t>
            </a:r>
            <a:r>
              <a:rPr lang="en-US" sz="2100" dirty="0">
                <a:solidFill>
                  <a:srgbClr val="88B1BB"/>
                </a:solidFill>
                <a:latin typeface="Helvetica Neue" charset="0"/>
                <a:ea typeface="Helvetica Neue" charset="0"/>
                <a:cs typeface="Helvetica Neue" charset="0"/>
              </a:rPr>
              <a:t> </a:t>
            </a:r>
            <a:r>
              <a:rPr lang="bg-BG" sz="2100" dirty="0">
                <a:solidFill>
                  <a:srgbClr val="88B1BB"/>
                </a:solidFill>
                <a:latin typeface="Helvetica Neue" charset="0"/>
                <a:ea typeface="Helvetica Neue" charset="0"/>
                <a:cs typeface="Helvetica Neue" charset="0"/>
              </a:rPr>
              <a:t>•</a:t>
            </a:r>
            <a:r>
              <a:rPr lang="bg-BG" sz="2100" dirty="0">
                <a:solidFill>
                  <a:schemeClr val="accent1">
                    <a:lumMod val="40000"/>
                    <a:lumOff val="60000"/>
                  </a:schemeClr>
                </a:solidFill>
                <a:latin typeface="Helvetica Neue" charset="0"/>
                <a:ea typeface="Helvetica Neue" charset="0"/>
                <a:cs typeface="Helvetica Neue" charset="0"/>
              </a:rPr>
              <a:t> </a:t>
            </a:r>
            <a:r>
              <a:rPr lang="en-US" altLang="en-US" sz="2100" dirty="0">
                <a:latin typeface="Arial" panose="020B0604020202020204" pitchFamily="34" charset="0"/>
              </a:rPr>
              <a:t>Diffuse Spectral Reflectance			</a:t>
            </a:r>
            <a:r>
              <a:rPr lang="en-US" sz="2100" dirty="0">
                <a:solidFill>
                  <a:srgbClr val="88B1BB"/>
                </a:solidFill>
                <a:latin typeface="Helvetica Neue" charset="0"/>
                <a:ea typeface="Helvetica Neue" charset="0"/>
                <a:cs typeface="Helvetica Neue" charset="0"/>
              </a:rPr>
              <a:t> </a:t>
            </a:r>
            <a:r>
              <a:rPr lang="bg-BG" sz="2100" dirty="0">
                <a:solidFill>
                  <a:srgbClr val="88B1BB"/>
                </a:solidFill>
                <a:latin typeface="Helvetica Neue" charset="0"/>
                <a:ea typeface="Helvetica Neue" charset="0"/>
                <a:cs typeface="Helvetica Neue" charset="0"/>
              </a:rPr>
              <a:t>•</a:t>
            </a:r>
            <a:r>
              <a:rPr lang="bg-BG" sz="2100" dirty="0">
                <a:solidFill>
                  <a:schemeClr val="accent1">
                    <a:lumMod val="40000"/>
                    <a:lumOff val="60000"/>
                  </a:schemeClr>
                </a:solidFill>
                <a:latin typeface="Helvetica Neue" charset="0"/>
                <a:ea typeface="Helvetica Neue" charset="0"/>
                <a:cs typeface="Helvetica Neue" charset="0"/>
              </a:rPr>
              <a:t> </a:t>
            </a:r>
            <a:r>
              <a:rPr lang="en-US" altLang="en-US" sz="2100" dirty="0">
                <a:latin typeface="Arial" panose="020B0604020202020204" pitchFamily="34" charset="0"/>
              </a:rPr>
              <a:t>Specular Spectral Reflectance</a:t>
            </a:r>
            <a:br>
              <a:rPr lang="en-US" altLang="en-US" sz="2100" dirty="0">
                <a:latin typeface="Arial" panose="020B0604020202020204" pitchFamily="34" charset="0"/>
              </a:rPr>
            </a:br>
            <a:r>
              <a:rPr lang="en-US" altLang="en-US" sz="2100" dirty="0">
                <a:latin typeface="Arial" panose="020B0604020202020204" pitchFamily="34" charset="0"/>
              </a:rPr>
              <a:t>	</a:t>
            </a:r>
            <a:r>
              <a:rPr lang="en-US" sz="2100" dirty="0">
                <a:solidFill>
                  <a:srgbClr val="88B1BB"/>
                </a:solidFill>
                <a:latin typeface="Helvetica Neue" charset="0"/>
                <a:ea typeface="Helvetica Neue" charset="0"/>
                <a:cs typeface="Helvetica Neue" charset="0"/>
              </a:rPr>
              <a:t> </a:t>
            </a:r>
            <a:r>
              <a:rPr lang="bg-BG" sz="2100" dirty="0">
                <a:solidFill>
                  <a:srgbClr val="88B1BB"/>
                </a:solidFill>
                <a:latin typeface="Helvetica Neue" charset="0"/>
                <a:ea typeface="Helvetica Neue" charset="0"/>
                <a:cs typeface="Helvetica Neue" charset="0"/>
              </a:rPr>
              <a:t>•</a:t>
            </a:r>
            <a:r>
              <a:rPr lang="bg-BG" sz="2100" dirty="0">
                <a:solidFill>
                  <a:schemeClr val="accent1">
                    <a:lumMod val="40000"/>
                    <a:lumOff val="60000"/>
                  </a:schemeClr>
                </a:solidFill>
                <a:latin typeface="Helvetica Neue" charset="0"/>
                <a:ea typeface="Helvetica Neue" charset="0"/>
                <a:cs typeface="Helvetica Neue" charset="0"/>
              </a:rPr>
              <a:t> </a:t>
            </a:r>
            <a:r>
              <a:rPr lang="en-US" altLang="en-US" sz="2100" dirty="0">
                <a:latin typeface="Arial" panose="020B0604020202020204" pitchFamily="34" charset="0"/>
              </a:rPr>
              <a:t>Spectral Transmittance</a:t>
            </a:r>
            <a:br>
              <a:rPr lang="en-GB" altLang="en-US" sz="2100" dirty="0"/>
            </a:br>
            <a:endParaRPr lang="en-US" altLang="en-US" sz="21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172994"/>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BACKGROUND</a:t>
            </a:r>
          </a:p>
        </p:txBody>
      </p:sp>
    </p:spTree>
    <p:extLst>
      <p:ext uri="{BB962C8B-B14F-4D97-AF65-F5344CB8AC3E}">
        <p14:creationId xmlns:p14="http://schemas.microsoft.com/office/powerpoint/2010/main" val="224292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5095787"/>
            <a:ext cx="10782187" cy="1658014"/>
          </a:xfrm>
          <a:noFill/>
        </p:spPr>
        <p:txBody>
          <a:bodyPr>
            <a:noAutofit/>
          </a:bodyPr>
          <a:lstStyle/>
          <a:p>
            <a:pPr>
              <a:spcBef>
                <a:spcPct val="50000"/>
              </a:spcBef>
            </a:pPr>
            <a:r>
              <a:rPr lang="en-US" altLang="en-US" sz="1800" dirty="0">
                <a:latin typeface="Arial" panose="020B0604020202020204" pitchFamily="34" charset="0"/>
              </a:rPr>
              <a:t>Compatible with Windows</a:t>
            </a:r>
            <a:r>
              <a:rPr lang="en-US" altLang="en-US" sz="1800" b="1" baseline="30000" dirty="0">
                <a:solidFill>
                  <a:schemeClr val="tx2"/>
                </a:solidFill>
                <a:latin typeface="Arial" panose="020B0604020202020204" pitchFamily="34" charset="0"/>
              </a:rPr>
              <a:t>®</a:t>
            </a:r>
            <a:r>
              <a:rPr lang="en-US" altLang="en-US" sz="1800" dirty="0">
                <a:latin typeface="Arial" panose="020B0604020202020204" pitchFamily="34" charset="0"/>
              </a:rPr>
              <a:t> 2000/XP</a:t>
            </a:r>
            <a:r>
              <a:rPr lang="en-US" altLang="en-US" sz="1800" dirty="0"/>
              <a:t> </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329111"/>
            <a:ext cx="9144000" cy="98423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WINDOWS</a:t>
            </a:r>
            <a:r>
              <a:rPr lang="en-US" altLang="en-US" sz="3600" b="1" baseline="30000" dirty="0">
                <a:solidFill>
                  <a:schemeClr val="bg1"/>
                </a:solidFill>
              </a:rPr>
              <a:t>®</a:t>
            </a:r>
            <a:r>
              <a:rPr lang="en-US" altLang="en-US" sz="3600" b="1" dirty="0">
                <a:solidFill>
                  <a:schemeClr val="bg1"/>
                </a:solidFill>
              </a:rPr>
              <a:t> </a:t>
            </a:r>
          </a:p>
          <a:p>
            <a:pPr algn="r"/>
            <a:r>
              <a:rPr lang="en-US" altLang="en-US" sz="3600" b="1" dirty="0">
                <a:solidFill>
                  <a:schemeClr val="bg1"/>
                </a:solidFill>
              </a:rPr>
              <a:t>APPLICATION SOFTWARE</a:t>
            </a:r>
            <a:endParaRPr lang="en-US" sz="3600" b="1" dirty="0">
              <a:solidFill>
                <a:schemeClr val="bg1"/>
              </a:solidFill>
            </a:endParaRPr>
          </a:p>
        </p:txBody>
      </p:sp>
      <p:pic>
        <p:nvPicPr>
          <p:cNvPr id="5" name="Picture 3">
            <a:extLst>
              <a:ext uri="{FF2B5EF4-FFF2-40B4-BE49-F238E27FC236}">
                <a16:creationId xmlns:a16="http://schemas.microsoft.com/office/drawing/2014/main" id="{F0D2AC8D-3601-8941-8F3B-DC02CE3DC81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234" y="1724722"/>
            <a:ext cx="64627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57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1906859"/>
            <a:ext cx="10782187" cy="1706136"/>
          </a:xfrm>
          <a:noFill/>
        </p:spPr>
        <p:txBody>
          <a:bodyPr>
            <a:noAutofit/>
          </a:bodyPr>
          <a:lstStyle/>
          <a:p>
            <a:pPr algn="l">
              <a:spcBef>
                <a:spcPts val="600"/>
              </a:spcBef>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The OL 750 Windows</a:t>
            </a:r>
            <a:r>
              <a:rPr lang="en-US" altLang="en-US" sz="2400" baseline="30000" dirty="0"/>
              <a:t>®</a:t>
            </a:r>
            <a:r>
              <a:rPr lang="en-US" altLang="en-US" sz="2400" dirty="0"/>
              <a:t> Application Software combines data reduction and utility programs with optional application software packages for a completely integrated turnkey system. The software operates on any Microsoft Windows® operating system. The OL 750 Windows</a:t>
            </a:r>
            <a:r>
              <a:rPr lang="en-US" altLang="en-US" sz="2400" baseline="30000" dirty="0"/>
              <a:t>®</a:t>
            </a:r>
            <a:r>
              <a:rPr lang="en-US" altLang="en-US" sz="2400" dirty="0"/>
              <a:t> Application Software utilizes full mouse and/or keyboard control for menu selection. </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WHAT YOU CAN EXPECT</a:t>
            </a:r>
            <a:endParaRPr lang="en-US" sz="3600" b="1" dirty="0">
              <a:solidFill>
                <a:schemeClr val="bg1"/>
              </a:solidFill>
            </a:endParaRPr>
          </a:p>
        </p:txBody>
      </p:sp>
      <p:pic>
        <p:nvPicPr>
          <p:cNvPr id="7" name="Picture 7">
            <a:extLst>
              <a:ext uri="{FF2B5EF4-FFF2-40B4-BE49-F238E27FC236}">
                <a16:creationId xmlns:a16="http://schemas.microsoft.com/office/drawing/2014/main" id="{83ACDAC8-8AFC-AC42-87AD-91C159265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406" y="3858131"/>
            <a:ext cx="3614582" cy="271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0A5725CA-F309-3447-9281-0C596193C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446" y="3858131"/>
            <a:ext cx="3614582" cy="271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a:extLst>
              <a:ext uri="{FF2B5EF4-FFF2-40B4-BE49-F238E27FC236}">
                <a16:creationId xmlns:a16="http://schemas.microsoft.com/office/drawing/2014/main" id="{0D570F34-552C-EF48-A7C0-87FC4BD98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66" y="3858131"/>
            <a:ext cx="3614582" cy="271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47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1906859"/>
            <a:ext cx="10782187" cy="1761892"/>
          </a:xfrm>
          <a:noFill/>
        </p:spPr>
        <p:txBody>
          <a:bodyPr>
            <a:noAutofit/>
          </a:bodyPr>
          <a:lstStyle/>
          <a:p>
            <a:pPr lvl="2" algn="l">
              <a:lnSpc>
                <a:spcPct val="80000"/>
              </a:lnSpc>
              <a:spcBef>
                <a:spcPts val="600"/>
              </a:spcBef>
              <a:buFont typeface="Symbol" pitchFamily="2" charset="2"/>
              <a:buNone/>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latin typeface="+mj-lt"/>
              </a:rPr>
              <a:t>The smart File Browser opens immediately after the application is started. The browser enables you to customize the computing environment such as opening multiple browser windows for data reduction. The browser sorts and stores measurement, calibration, and standard files in “virtual folders,” eliminating the need for tedious searches in directory hierarchies.  </a:t>
            </a:r>
            <a:br>
              <a:rPr kumimoji="0" lang="en-US" altLang="en-US" sz="2400" dirty="0">
                <a:latin typeface="+mj-lt"/>
              </a:rPr>
            </a:br>
            <a:endParaRPr kumimoji="0" lang="en-US" altLang="en-US" sz="2400" dirty="0">
              <a:latin typeface="+mj-lt"/>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THE FILE BROWSER</a:t>
            </a:r>
            <a:endParaRPr lang="en-US" sz="3600" b="1" dirty="0">
              <a:solidFill>
                <a:schemeClr val="bg1"/>
              </a:solidFill>
            </a:endParaRPr>
          </a:p>
        </p:txBody>
      </p:sp>
      <p:pic>
        <p:nvPicPr>
          <p:cNvPr id="10" name="Picture 6">
            <a:extLst>
              <a:ext uri="{FF2B5EF4-FFF2-40B4-BE49-F238E27FC236}">
                <a16:creationId xmlns:a16="http://schemas.microsoft.com/office/drawing/2014/main" id="{958DF263-5B1F-F040-875A-734E9BC7422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295185" y="3406618"/>
            <a:ext cx="5324707" cy="3254376"/>
          </a:xfrm>
          <a:prstGeom prst="rect">
            <a:avLst/>
          </a:prstGeo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7610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1906859"/>
            <a:ext cx="10782187" cy="847492"/>
          </a:xfrm>
          <a:noFill/>
        </p:spPr>
        <p:txBody>
          <a:bodyPr>
            <a:noAutofit/>
          </a:bodyPr>
          <a:lstStyle/>
          <a:p>
            <a:pPr algn="l">
              <a:lnSpc>
                <a:spcPct val="80000"/>
              </a:lnSpc>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The Setup Menu enables the user to set or change the OL 750 instrument parameters (i.e. signal detection system, blocking filter trip points, gratings, detectors, detection systems, signal sampling rate and signal response times).</a:t>
            </a:r>
            <a:endParaRPr lang="en-US" altLang="en-US" sz="2400" dirty="0">
              <a:solidFill>
                <a:srgbClr val="000000"/>
              </a:solidFill>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THE SETUP MENU</a:t>
            </a:r>
            <a:endParaRPr lang="en-US" sz="3600" b="1" dirty="0">
              <a:solidFill>
                <a:schemeClr val="bg1"/>
              </a:solidFill>
            </a:endParaRPr>
          </a:p>
        </p:txBody>
      </p:sp>
      <p:pic>
        <p:nvPicPr>
          <p:cNvPr id="5" name="Picture 4">
            <a:extLst>
              <a:ext uri="{FF2B5EF4-FFF2-40B4-BE49-F238E27FC236}">
                <a16:creationId xmlns:a16="http://schemas.microsoft.com/office/drawing/2014/main" id="{610497B8-F8EE-E549-B151-793A4D741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761" y="2908584"/>
            <a:ext cx="6828263" cy="372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4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54366" y="1906859"/>
            <a:ext cx="10782187" cy="1360448"/>
          </a:xfrm>
          <a:noFill/>
        </p:spPr>
        <p:txBody>
          <a:bodyPr>
            <a:noAutofit/>
          </a:bodyPr>
          <a:lstStyle/>
          <a:p>
            <a:pPr algn="l">
              <a:lnSpc>
                <a:spcPct val="100000"/>
              </a:lnSpc>
              <a:spcBef>
                <a:spcPct val="50000"/>
              </a:spcBef>
              <a:buClr>
                <a:schemeClr val="tx2"/>
              </a:buClr>
            </a:pPr>
            <a:r>
              <a:rPr lang="en-US" altLang="en-US" sz="2400" b="1" dirty="0"/>
              <a:t> </a:t>
            </a: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b="1" dirty="0"/>
              <a:t>Scan Wizard </a:t>
            </a:r>
            <a:r>
              <a:rPr lang="en-US" altLang="en-US" sz="2400" dirty="0"/>
              <a:t>assists the novice operator with setting up a measurement. </a:t>
            </a:r>
            <a:br>
              <a:rPr lang="en-US" altLang="en-US" sz="2400" dirty="0"/>
            </a:br>
            <a:r>
              <a:rPr lang="en-US" altLang="en-US" sz="2400" b="1" dirty="0"/>
              <a:t> </a:t>
            </a: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b="1" dirty="0"/>
              <a:t>Expert Scan Mode </a:t>
            </a:r>
            <a:r>
              <a:rPr lang="en-US" altLang="en-US" sz="2400" dirty="0"/>
              <a:t>allows a quick set-up of measurement scans.</a:t>
            </a:r>
            <a:br>
              <a:rPr lang="en-US" altLang="en-US" sz="2400" dirty="0"/>
            </a:br>
            <a:r>
              <a:rPr lang="en-US" altLang="en-US" sz="2400" dirty="0"/>
              <a:t> </a:t>
            </a: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b="1" dirty="0"/>
              <a:t>Preset Scan</a:t>
            </a:r>
            <a:r>
              <a:rPr lang="en-US" altLang="en-US" sz="2400" dirty="0"/>
              <a:t> is used to recall scan set-ups that have been saved to file.</a:t>
            </a:r>
            <a:br>
              <a:rPr lang="en-US" altLang="en-US" sz="2400" dirty="0"/>
            </a:b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b="1" dirty="0"/>
              <a:t>Unattended Operation </a:t>
            </a:r>
            <a:r>
              <a:rPr lang="en-US" altLang="en-US" sz="2400" dirty="0"/>
              <a:t>allows the PC to control the scan for hours, days, etc.</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THE MEASUREMENT MENU</a:t>
            </a:r>
            <a:endParaRPr lang="en-US" sz="3600" b="1" dirty="0">
              <a:solidFill>
                <a:schemeClr val="bg1"/>
              </a:solidFill>
            </a:endParaRPr>
          </a:p>
        </p:txBody>
      </p:sp>
      <p:pic>
        <p:nvPicPr>
          <p:cNvPr id="7" name="Picture 8">
            <a:extLst>
              <a:ext uri="{FF2B5EF4-FFF2-40B4-BE49-F238E27FC236}">
                <a16:creationId xmlns:a16="http://schemas.microsoft.com/office/drawing/2014/main" id="{F7638C21-67FE-5340-A74E-FC96DA008D0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479" y="3267307"/>
            <a:ext cx="5874834" cy="340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1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3215" y="1761893"/>
            <a:ext cx="10782187" cy="1360448"/>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Each of the seven optional measurement application software packages are integrated into the OL 750 Windows</a:t>
            </a:r>
            <a:r>
              <a:rPr lang="en-US" altLang="en-US" sz="2400" baseline="30000" dirty="0"/>
              <a:t>®</a:t>
            </a:r>
            <a:r>
              <a:rPr lang="en-US" altLang="en-US" sz="2400" dirty="0"/>
              <a:t> Application Software. Thus, the user</a:t>
            </a:r>
            <a:r>
              <a:rPr lang="en-US" altLang="en-US" sz="2400" dirty="0">
                <a:effectLst>
                  <a:outerShdw blurRad="38100" dist="38100" dir="2700000" algn="tl">
                    <a:srgbClr val="000000"/>
                  </a:outerShdw>
                </a:effectLst>
              </a:rPr>
              <a:t> </a:t>
            </a:r>
            <a:r>
              <a:rPr lang="en-US" altLang="en-US" sz="2400" dirty="0"/>
              <a:t>can quickly switch from one measurement application to another or switch from a measurement routine to a data reduction routine within the same program.</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27249" y="139541"/>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MEASUREMENT TYPES</a:t>
            </a:r>
            <a:endParaRPr lang="en-US" sz="3600" b="1" dirty="0">
              <a:solidFill>
                <a:schemeClr val="bg1"/>
              </a:solidFill>
            </a:endParaRPr>
          </a:p>
        </p:txBody>
      </p:sp>
      <p:pic>
        <p:nvPicPr>
          <p:cNvPr id="5" name="Picture 6">
            <a:extLst>
              <a:ext uri="{FF2B5EF4-FFF2-40B4-BE49-F238E27FC236}">
                <a16:creationId xmlns:a16="http://schemas.microsoft.com/office/drawing/2014/main" id="{7073E660-E700-F749-A2C3-000229911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741" y="3122341"/>
            <a:ext cx="5815361" cy="349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3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3215" y="1761892"/>
            <a:ext cx="10782187" cy="1717287"/>
          </a:xfrm>
          <a:noFill/>
        </p:spPr>
        <p:txBody>
          <a:bodyPr>
            <a:noAutofit/>
          </a:bodyPr>
          <a:lstStyle/>
          <a:p>
            <a:pPr algn="l">
              <a:spcBef>
                <a:spcPct val="50000"/>
              </a:spcBef>
              <a:buClr>
                <a:schemeClr val="tx2"/>
              </a:buClr>
            </a:pPr>
            <a:r>
              <a:rPr lang="en-US" sz="2400" dirty="0">
                <a:solidFill>
                  <a:srgbClr val="88B1BB"/>
                </a:solidFill>
                <a:latin typeface="Helvetica Neue" charset="0"/>
                <a:ea typeface="Helvetica Neue" charset="0"/>
                <a:cs typeface="Helvetica Neue" charset="0"/>
              </a:rPr>
              <a:t> </a:t>
            </a: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altLang="en-US" sz="2400" dirty="0"/>
              <a:t>All of the optional application software packages contain the software needed for performing the spectroradiometer calibration. The Scan Wizard, Expert Scan, or Preset Scan menus can be used to perform the spectral calibration of the spectroradiometer, simply select “Calibration Scan” rather than “Measurement Scan” and a system calibration will be performed.</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16098" y="317960"/>
            <a:ext cx="9144000"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dirty="0">
                <a:solidFill>
                  <a:schemeClr val="bg1"/>
                </a:solidFill>
              </a:rPr>
              <a:t> PERFORMING AN </a:t>
            </a:r>
          </a:p>
          <a:p>
            <a:pPr algn="r"/>
            <a:r>
              <a:rPr lang="en-US" altLang="en-US" sz="3600" b="1" dirty="0">
                <a:solidFill>
                  <a:schemeClr val="bg1"/>
                </a:solidFill>
              </a:rPr>
              <a:t>OL 750 CALIBRATION</a:t>
            </a:r>
            <a:endParaRPr lang="en-US" sz="3600" b="1" dirty="0">
              <a:solidFill>
                <a:schemeClr val="bg1"/>
              </a:solidFill>
            </a:endParaRPr>
          </a:p>
        </p:txBody>
      </p:sp>
      <p:pic>
        <p:nvPicPr>
          <p:cNvPr id="7" name="Picture 10">
            <a:extLst>
              <a:ext uri="{FF2B5EF4-FFF2-40B4-BE49-F238E27FC236}">
                <a16:creationId xmlns:a16="http://schemas.microsoft.com/office/drawing/2014/main" id="{81BBA9C1-805B-5D40-9664-6730EA5D0E3C}"/>
              </a:ext>
            </a:extLst>
          </p:cNvPr>
          <p:cNvPicPr>
            <a:picLocks noChangeArrowheads="1"/>
          </p:cNvPicPr>
          <p:nvPr/>
        </p:nvPicPr>
        <p:blipFill>
          <a:blip r:embed="rId3">
            <a:extLst>
              <a:ext uri="{28A0092B-C50C-407E-A947-70E740481C1C}">
                <a14:useLocalDpi xmlns:a14="http://schemas.microsoft.com/office/drawing/2010/main" val="0"/>
              </a:ext>
            </a:extLst>
          </a:blip>
          <a:srcRect l="9601" t="2000" r="9601" b="2000"/>
          <a:stretch>
            <a:fillRect/>
          </a:stretch>
        </p:blipFill>
        <p:spPr bwMode="auto">
          <a:xfrm>
            <a:off x="3406697" y="3479179"/>
            <a:ext cx="4832261" cy="322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7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789</Words>
  <Application>Microsoft Macintosh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 57 Condensed</vt:lpstr>
      <vt:lpstr>Helvetica Neue</vt:lpstr>
      <vt:lpstr>Symbol</vt:lpstr>
      <vt:lpstr>Office Theme</vt:lpstr>
      <vt:lpstr>OL Series 750 Automated Spectroradiometric Measurement System</vt:lpstr>
      <vt:lpstr> • The OL Series 750 is an extremely versatile spectroradiometric measurement system capable of performing a variety of highly accurate optical radiation measurements under computer control in the ultraviolet, visible and infrared. The modular approach of the OL Series 750 coupled with an extensive selection of accessories and powerful application  software packages enables the user to tailor a turn-key system to their exact requirements  as well as ensure expandability in the future.  Both single (OL 750S) and double (OL 750D) grating monochromator versions are available. The basic system, along with an extensive selection of optional items and accessories, enables the OL Series 750 to measure over all or part of the entire 200 nm to 30 µm wavelength range.  A fully automated system can be configured for:   • Source Spectral Analysis    • Detector Spectral Response   • Diffuse Spectral Reflectance    • Specular Spectral Reflectance   • Spectral Transmittance </vt:lpstr>
      <vt:lpstr>Compatible with Windows® 2000/XP </vt:lpstr>
      <vt:lpstr> • The OL 750 Windows® Application Software combines data reduction and utility programs with optional application software packages for a completely integrated turnkey system. The software operates on any Microsoft Windows® operating system. The OL 750 Windows® Application Software utilizes full mouse and/or keyboard control for menu selection. </vt:lpstr>
      <vt:lpstr> • The smart File Browser opens immediately after the application is started. The browser enables you to customize the computing environment such as opening multiple browser windows for data reduction. The browser sorts and stores measurement, calibration, and standard files in “virtual folders,” eliminating the need for tedious searches in directory hierarchies.   </vt:lpstr>
      <vt:lpstr> • The Setup Menu enables the user to set or change the OL 750 instrument parameters (i.e. signal detection system, blocking filter trip points, gratings, detectors, detection systems, signal sampling rate and signal response times).</vt:lpstr>
      <vt:lpstr>  • Scan Wizard assists the novice operator with setting up a measurement.    • Expert Scan Mode allows a quick set-up of measurement scans.   • Preset Scan is used to recall scan set-ups that have been saved to file.   • Unattended Operation allows the PC to control the scan for hours, days, etc.</vt:lpstr>
      <vt:lpstr> • Each of the seven optional measurement application software packages are integrated into the OL 750 Windows® Application Software. Thus, the user can quickly switch from one measurement application to another or switch from a measurement routine to a data reduction routine within the same program.</vt:lpstr>
      <vt:lpstr> • All of the optional application software packages contain the software needed for performing the spectroradiometer calibration. The Scan Wizard, Expert Scan, or Preset Scan menus can be used to perform the spectral calibration of the spectroradiometer, simply select “Calibration Scan” rather than “Measurement Scan” and a system calibration will be performed.</vt:lpstr>
      <vt:lpstr> • During the spectral response calibration  the display indicates all the relevant information such as the spectral standard values, detector signal, and the subsequent spectral response value at each wavelength data point.  Also displayed is information such as the present detector, grating, &amp; blocking filter in use, the detector dark current reading taken prior to commencement of the scan, and the response time of the detector.</vt:lpstr>
      <vt:lpstr> • The software includes a host of file utilities providing calculation of tristimulus values, CIE LAB/LUV, chromaticity coordinates, photometric output, correlated color temperature, color rendering index, etc., and an Export to Excel button for custom report generation. </vt:lpstr>
      <vt:lpstr> • Graphics include spectral plots in semi-log, linear, and normalized scales, and CIE diagrams. Up to six sets of data may be plotted on one single graph for comparison purposes. </vt:lpstr>
      <vt:lpstr>• The system illustrated represents just a few of the accessories     from Optronic Laboratories, LLC  • For more information:  Visit our website at OptronicLabs.com   Call 407-422-3171 to Contact an Application Engineer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Saftlas</dc:creator>
  <cp:lastModifiedBy>Microsoft Office User</cp:lastModifiedBy>
  <cp:revision>28</cp:revision>
  <dcterms:created xsi:type="dcterms:W3CDTF">2018-03-21T15:35:32Z</dcterms:created>
  <dcterms:modified xsi:type="dcterms:W3CDTF">2024-09-19T20:09:07Z</dcterms:modified>
</cp:coreProperties>
</file>