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7" r:id="rId2"/>
    <p:sldId id="256" r:id="rId3"/>
    <p:sldId id="280" r:id="rId4"/>
    <p:sldId id="281" r:id="rId5"/>
    <p:sldId id="282" r:id="rId6"/>
    <p:sldId id="283" r:id="rId7"/>
    <p:sldId id="284" r:id="rId8"/>
    <p:sldId id="285" r:id="rId9"/>
    <p:sldId id="286" r:id="rId10"/>
    <p:sldId id="287" r:id="rId11"/>
    <p:sldId id="288" r:id="rId12"/>
    <p:sldId id="289" r:id="rId13"/>
    <p:sldId id="279" r:id="rId1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88B1BB"/>
    <a:srgbClr val="23366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147"/>
    <p:restoredTop sz="94631"/>
  </p:normalViewPr>
  <p:slideViewPr>
    <p:cSldViewPr snapToGrid="0" snapToObjects="1">
      <p:cViewPr varScale="1">
        <p:scale>
          <a:sx n="114" d="100"/>
          <a:sy n="114" d="100"/>
        </p:scale>
        <p:origin x="192" y="68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DF5186-2A62-8E4E-BE77-A1F827D3149A}"/>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B5119E81-51DB-AC41-A21B-E4FE0CD2F9C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1FCAE6D4-F5B6-5A45-A287-4090BD346F37}"/>
              </a:ext>
            </a:extLst>
          </p:cNvPr>
          <p:cNvSpPr>
            <a:spLocks noGrp="1"/>
          </p:cNvSpPr>
          <p:nvPr>
            <p:ph type="dt" sz="half" idx="10"/>
          </p:nvPr>
        </p:nvSpPr>
        <p:spPr/>
        <p:txBody>
          <a:bodyPr/>
          <a:lstStyle/>
          <a:p>
            <a:fld id="{FA0BD2F3-9E4E-034C-A812-C877BE0B0AF1}" type="datetimeFigureOut">
              <a:rPr lang="en-US" smtClean="0"/>
              <a:t>9/19/24</a:t>
            </a:fld>
            <a:endParaRPr lang="en-US" dirty="0"/>
          </a:p>
        </p:txBody>
      </p:sp>
      <p:sp>
        <p:nvSpPr>
          <p:cNvPr id="5" name="Footer Placeholder 4">
            <a:extLst>
              <a:ext uri="{FF2B5EF4-FFF2-40B4-BE49-F238E27FC236}">
                <a16:creationId xmlns:a16="http://schemas.microsoft.com/office/drawing/2014/main" id="{1B98D130-76A6-074B-85A2-EEBBEE8D25C7}"/>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2E2C96B5-AE4C-824E-9281-223C9861CA45}"/>
              </a:ext>
            </a:extLst>
          </p:cNvPr>
          <p:cNvSpPr>
            <a:spLocks noGrp="1"/>
          </p:cNvSpPr>
          <p:nvPr>
            <p:ph type="sldNum" sz="quarter" idx="12"/>
          </p:nvPr>
        </p:nvSpPr>
        <p:spPr/>
        <p:txBody>
          <a:bodyPr/>
          <a:lstStyle/>
          <a:p>
            <a:fld id="{0E83D223-1043-7848-9B22-D3A04514B21F}" type="slidenum">
              <a:rPr lang="en-US" smtClean="0"/>
              <a:t>‹#›</a:t>
            </a:fld>
            <a:endParaRPr lang="en-US" dirty="0"/>
          </a:p>
        </p:txBody>
      </p:sp>
    </p:spTree>
    <p:extLst>
      <p:ext uri="{BB962C8B-B14F-4D97-AF65-F5344CB8AC3E}">
        <p14:creationId xmlns:p14="http://schemas.microsoft.com/office/powerpoint/2010/main" val="64519814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ADD288-9C61-1547-97F0-4ABF77AAE408}"/>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F00977BC-0BDB-C544-893B-D6B8B92B7D29}"/>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DBC6345-4D2D-C04D-BCF3-7F3A03FE77BF}"/>
              </a:ext>
            </a:extLst>
          </p:cNvPr>
          <p:cNvSpPr>
            <a:spLocks noGrp="1"/>
          </p:cNvSpPr>
          <p:nvPr>
            <p:ph type="dt" sz="half" idx="10"/>
          </p:nvPr>
        </p:nvSpPr>
        <p:spPr/>
        <p:txBody>
          <a:bodyPr/>
          <a:lstStyle/>
          <a:p>
            <a:fld id="{FA0BD2F3-9E4E-034C-A812-C877BE0B0AF1}" type="datetimeFigureOut">
              <a:rPr lang="en-US" smtClean="0"/>
              <a:t>9/19/24</a:t>
            </a:fld>
            <a:endParaRPr lang="en-US" dirty="0"/>
          </a:p>
        </p:txBody>
      </p:sp>
      <p:sp>
        <p:nvSpPr>
          <p:cNvPr id="5" name="Footer Placeholder 4">
            <a:extLst>
              <a:ext uri="{FF2B5EF4-FFF2-40B4-BE49-F238E27FC236}">
                <a16:creationId xmlns:a16="http://schemas.microsoft.com/office/drawing/2014/main" id="{0B283152-B4F1-CC4E-B666-BAA61627F28B}"/>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34A5521D-AD31-9A47-B387-445F66916A19}"/>
              </a:ext>
            </a:extLst>
          </p:cNvPr>
          <p:cNvSpPr>
            <a:spLocks noGrp="1"/>
          </p:cNvSpPr>
          <p:nvPr>
            <p:ph type="sldNum" sz="quarter" idx="12"/>
          </p:nvPr>
        </p:nvSpPr>
        <p:spPr/>
        <p:txBody>
          <a:bodyPr/>
          <a:lstStyle/>
          <a:p>
            <a:fld id="{0E83D223-1043-7848-9B22-D3A04514B21F}" type="slidenum">
              <a:rPr lang="en-US" smtClean="0"/>
              <a:t>‹#›</a:t>
            </a:fld>
            <a:endParaRPr lang="en-US" dirty="0"/>
          </a:p>
        </p:txBody>
      </p:sp>
    </p:spTree>
    <p:extLst>
      <p:ext uri="{BB962C8B-B14F-4D97-AF65-F5344CB8AC3E}">
        <p14:creationId xmlns:p14="http://schemas.microsoft.com/office/powerpoint/2010/main" val="94236380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B0C73BD8-6FDF-654B-8FC1-98EAA69E56AC}"/>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FC7C6110-F45C-5E49-9274-B06A343873D6}"/>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2ABFBDE-C2EA-254A-9C7F-C40E4BA0FBD9}"/>
              </a:ext>
            </a:extLst>
          </p:cNvPr>
          <p:cNvSpPr>
            <a:spLocks noGrp="1"/>
          </p:cNvSpPr>
          <p:nvPr>
            <p:ph type="dt" sz="half" idx="10"/>
          </p:nvPr>
        </p:nvSpPr>
        <p:spPr/>
        <p:txBody>
          <a:bodyPr/>
          <a:lstStyle/>
          <a:p>
            <a:fld id="{FA0BD2F3-9E4E-034C-A812-C877BE0B0AF1}" type="datetimeFigureOut">
              <a:rPr lang="en-US" smtClean="0"/>
              <a:t>9/19/24</a:t>
            </a:fld>
            <a:endParaRPr lang="en-US" dirty="0"/>
          </a:p>
        </p:txBody>
      </p:sp>
      <p:sp>
        <p:nvSpPr>
          <p:cNvPr id="5" name="Footer Placeholder 4">
            <a:extLst>
              <a:ext uri="{FF2B5EF4-FFF2-40B4-BE49-F238E27FC236}">
                <a16:creationId xmlns:a16="http://schemas.microsoft.com/office/drawing/2014/main" id="{D0DABF94-752A-024B-B80E-89E779E8EA64}"/>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6ECD3E99-6AEB-3446-B8D0-067F63685308}"/>
              </a:ext>
            </a:extLst>
          </p:cNvPr>
          <p:cNvSpPr>
            <a:spLocks noGrp="1"/>
          </p:cNvSpPr>
          <p:nvPr>
            <p:ph type="sldNum" sz="quarter" idx="12"/>
          </p:nvPr>
        </p:nvSpPr>
        <p:spPr/>
        <p:txBody>
          <a:bodyPr/>
          <a:lstStyle/>
          <a:p>
            <a:fld id="{0E83D223-1043-7848-9B22-D3A04514B21F}" type="slidenum">
              <a:rPr lang="en-US" smtClean="0"/>
              <a:t>‹#›</a:t>
            </a:fld>
            <a:endParaRPr lang="en-US" dirty="0"/>
          </a:p>
        </p:txBody>
      </p:sp>
    </p:spTree>
    <p:extLst>
      <p:ext uri="{BB962C8B-B14F-4D97-AF65-F5344CB8AC3E}">
        <p14:creationId xmlns:p14="http://schemas.microsoft.com/office/powerpoint/2010/main" val="406454761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E7813A-1654-7D4D-87F8-618C7AE9CB1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6960F52-2AC1-6047-9AB4-B6A37F237E34}"/>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BE4FA12-2A20-3E4C-8576-192889B32607}"/>
              </a:ext>
            </a:extLst>
          </p:cNvPr>
          <p:cNvSpPr>
            <a:spLocks noGrp="1"/>
          </p:cNvSpPr>
          <p:nvPr>
            <p:ph type="dt" sz="half" idx="10"/>
          </p:nvPr>
        </p:nvSpPr>
        <p:spPr/>
        <p:txBody>
          <a:bodyPr/>
          <a:lstStyle/>
          <a:p>
            <a:fld id="{FA0BD2F3-9E4E-034C-A812-C877BE0B0AF1}" type="datetimeFigureOut">
              <a:rPr lang="en-US" smtClean="0"/>
              <a:t>9/19/24</a:t>
            </a:fld>
            <a:endParaRPr lang="en-US" dirty="0"/>
          </a:p>
        </p:txBody>
      </p:sp>
      <p:sp>
        <p:nvSpPr>
          <p:cNvPr id="5" name="Footer Placeholder 4">
            <a:extLst>
              <a:ext uri="{FF2B5EF4-FFF2-40B4-BE49-F238E27FC236}">
                <a16:creationId xmlns:a16="http://schemas.microsoft.com/office/drawing/2014/main" id="{33685D6A-6EF7-754A-9DF2-4E671C16F7AC}"/>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894B5A5A-39F5-A24F-9F3D-627F4C08D23F}"/>
              </a:ext>
            </a:extLst>
          </p:cNvPr>
          <p:cNvSpPr>
            <a:spLocks noGrp="1"/>
          </p:cNvSpPr>
          <p:nvPr>
            <p:ph type="sldNum" sz="quarter" idx="12"/>
          </p:nvPr>
        </p:nvSpPr>
        <p:spPr/>
        <p:txBody>
          <a:bodyPr/>
          <a:lstStyle/>
          <a:p>
            <a:fld id="{0E83D223-1043-7848-9B22-D3A04514B21F}" type="slidenum">
              <a:rPr lang="en-US" smtClean="0"/>
              <a:t>‹#›</a:t>
            </a:fld>
            <a:endParaRPr lang="en-US" dirty="0"/>
          </a:p>
        </p:txBody>
      </p:sp>
    </p:spTree>
    <p:extLst>
      <p:ext uri="{BB962C8B-B14F-4D97-AF65-F5344CB8AC3E}">
        <p14:creationId xmlns:p14="http://schemas.microsoft.com/office/powerpoint/2010/main" val="374284028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5F1582-D818-2D4A-977E-345B40779695}"/>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9958BB0A-032A-6041-BDC3-2425B80CE0C6}"/>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B904D8B9-3A67-8141-9C05-EEA610DD2CE9}"/>
              </a:ext>
            </a:extLst>
          </p:cNvPr>
          <p:cNvSpPr>
            <a:spLocks noGrp="1"/>
          </p:cNvSpPr>
          <p:nvPr>
            <p:ph type="dt" sz="half" idx="10"/>
          </p:nvPr>
        </p:nvSpPr>
        <p:spPr/>
        <p:txBody>
          <a:bodyPr/>
          <a:lstStyle/>
          <a:p>
            <a:fld id="{FA0BD2F3-9E4E-034C-A812-C877BE0B0AF1}" type="datetimeFigureOut">
              <a:rPr lang="en-US" smtClean="0"/>
              <a:t>9/19/24</a:t>
            </a:fld>
            <a:endParaRPr lang="en-US" dirty="0"/>
          </a:p>
        </p:txBody>
      </p:sp>
      <p:sp>
        <p:nvSpPr>
          <p:cNvPr id="5" name="Footer Placeholder 4">
            <a:extLst>
              <a:ext uri="{FF2B5EF4-FFF2-40B4-BE49-F238E27FC236}">
                <a16:creationId xmlns:a16="http://schemas.microsoft.com/office/drawing/2014/main" id="{F476CBD6-D1FA-2C4F-8755-C8B85FD1BA7A}"/>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E9C5E5EF-A874-3042-A37D-016929C6CC42}"/>
              </a:ext>
            </a:extLst>
          </p:cNvPr>
          <p:cNvSpPr>
            <a:spLocks noGrp="1"/>
          </p:cNvSpPr>
          <p:nvPr>
            <p:ph type="sldNum" sz="quarter" idx="12"/>
          </p:nvPr>
        </p:nvSpPr>
        <p:spPr/>
        <p:txBody>
          <a:bodyPr/>
          <a:lstStyle/>
          <a:p>
            <a:fld id="{0E83D223-1043-7848-9B22-D3A04514B21F}" type="slidenum">
              <a:rPr lang="en-US" smtClean="0"/>
              <a:t>‹#›</a:t>
            </a:fld>
            <a:endParaRPr lang="en-US" dirty="0"/>
          </a:p>
        </p:txBody>
      </p:sp>
    </p:spTree>
    <p:extLst>
      <p:ext uri="{BB962C8B-B14F-4D97-AF65-F5344CB8AC3E}">
        <p14:creationId xmlns:p14="http://schemas.microsoft.com/office/powerpoint/2010/main" val="152632822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515A03-E1C5-FD47-99EB-B9154E4EEF0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CD8F63E-ED55-A14C-AE29-BCEBC3E2B0C4}"/>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B483AC6D-5560-6E44-A25D-F4F1B97DB176}"/>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E7C79014-AB5A-9B4F-ACB4-5D909CE7E914}"/>
              </a:ext>
            </a:extLst>
          </p:cNvPr>
          <p:cNvSpPr>
            <a:spLocks noGrp="1"/>
          </p:cNvSpPr>
          <p:nvPr>
            <p:ph type="dt" sz="half" idx="10"/>
          </p:nvPr>
        </p:nvSpPr>
        <p:spPr/>
        <p:txBody>
          <a:bodyPr/>
          <a:lstStyle/>
          <a:p>
            <a:fld id="{FA0BD2F3-9E4E-034C-A812-C877BE0B0AF1}" type="datetimeFigureOut">
              <a:rPr lang="en-US" smtClean="0"/>
              <a:t>9/19/24</a:t>
            </a:fld>
            <a:endParaRPr lang="en-US" dirty="0"/>
          </a:p>
        </p:txBody>
      </p:sp>
      <p:sp>
        <p:nvSpPr>
          <p:cNvPr id="6" name="Footer Placeholder 5">
            <a:extLst>
              <a:ext uri="{FF2B5EF4-FFF2-40B4-BE49-F238E27FC236}">
                <a16:creationId xmlns:a16="http://schemas.microsoft.com/office/drawing/2014/main" id="{A00FD7F1-0FF7-F746-9942-BD3C551CD443}"/>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CE489591-6415-9542-9428-9D35525F0B2C}"/>
              </a:ext>
            </a:extLst>
          </p:cNvPr>
          <p:cNvSpPr>
            <a:spLocks noGrp="1"/>
          </p:cNvSpPr>
          <p:nvPr>
            <p:ph type="sldNum" sz="quarter" idx="12"/>
          </p:nvPr>
        </p:nvSpPr>
        <p:spPr/>
        <p:txBody>
          <a:bodyPr/>
          <a:lstStyle/>
          <a:p>
            <a:fld id="{0E83D223-1043-7848-9B22-D3A04514B21F}" type="slidenum">
              <a:rPr lang="en-US" smtClean="0"/>
              <a:t>‹#›</a:t>
            </a:fld>
            <a:endParaRPr lang="en-US" dirty="0"/>
          </a:p>
        </p:txBody>
      </p:sp>
    </p:spTree>
    <p:extLst>
      <p:ext uri="{BB962C8B-B14F-4D97-AF65-F5344CB8AC3E}">
        <p14:creationId xmlns:p14="http://schemas.microsoft.com/office/powerpoint/2010/main" val="218436299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971381-F25A-9B42-A4F1-02A69E795B52}"/>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CEA8BF63-9AFF-DE40-917F-A53465B27DA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3C56A915-12D1-1646-B09E-CA0301B35EB6}"/>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B02C9192-7F85-F74E-8652-531F2D28570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71C288C2-D52B-BA4B-92F0-99232342392E}"/>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5475469B-F66E-B341-92C0-A622777FEFC6}"/>
              </a:ext>
            </a:extLst>
          </p:cNvPr>
          <p:cNvSpPr>
            <a:spLocks noGrp="1"/>
          </p:cNvSpPr>
          <p:nvPr>
            <p:ph type="dt" sz="half" idx="10"/>
          </p:nvPr>
        </p:nvSpPr>
        <p:spPr/>
        <p:txBody>
          <a:bodyPr/>
          <a:lstStyle/>
          <a:p>
            <a:fld id="{FA0BD2F3-9E4E-034C-A812-C877BE0B0AF1}" type="datetimeFigureOut">
              <a:rPr lang="en-US" smtClean="0"/>
              <a:t>9/19/24</a:t>
            </a:fld>
            <a:endParaRPr lang="en-US" dirty="0"/>
          </a:p>
        </p:txBody>
      </p:sp>
      <p:sp>
        <p:nvSpPr>
          <p:cNvPr id="8" name="Footer Placeholder 7">
            <a:extLst>
              <a:ext uri="{FF2B5EF4-FFF2-40B4-BE49-F238E27FC236}">
                <a16:creationId xmlns:a16="http://schemas.microsoft.com/office/drawing/2014/main" id="{1E89B775-56C8-4949-9EB3-8C5AA5D75035}"/>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4ED2BA59-5C04-2F4E-AA46-B2D69F7924D4}"/>
              </a:ext>
            </a:extLst>
          </p:cNvPr>
          <p:cNvSpPr>
            <a:spLocks noGrp="1"/>
          </p:cNvSpPr>
          <p:nvPr>
            <p:ph type="sldNum" sz="quarter" idx="12"/>
          </p:nvPr>
        </p:nvSpPr>
        <p:spPr/>
        <p:txBody>
          <a:bodyPr/>
          <a:lstStyle/>
          <a:p>
            <a:fld id="{0E83D223-1043-7848-9B22-D3A04514B21F}" type="slidenum">
              <a:rPr lang="en-US" smtClean="0"/>
              <a:t>‹#›</a:t>
            </a:fld>
            <a:endParaRPr lang="en-US" dirty="0"/>
          </a:p>
        </p:txBody>
      </p:sp>
    </p:spTree>
    <p:extLst>
      <p:ext uri="{BB962C8B-B14F-4D97-AF65-F5344CB8AC3E}">
        <p14:creationId xmlns:p14="http://schemas.microsoft.com/office/powerpoint/2010/main" val="69538875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DCD33E-6D16-DB4A-8831-C30E55ED8871}"/>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AA964838-9B78-8B4E-85EF-9121198884B1}"/>
              </a:ext>
            </a:extLst>
          </p:cNvPr>
          <p:cNvSpPr>
            <a:spLocks noGrp="1"/>
          </p:cNvSpPr>
          <p:nvPr>
            <p:ph type="dt" sz="half" idx="10"/>
          </p:nvPr>
        </p:nvSpPr>
        <p:spPr/>
        <p:txBody>
          <a:bodyPr/>
          <a:lstStyle/>
          <a:p>
            <a:fld id="{FA0BD2F3-9E4E-034C-A812-C877BE0B0AF1}" type="datetimeFigureOut">
              <a:rPr lang="en-US" smtClean="0"/>
              <a:t>9/19/24</a:t>
            </a:fld>
            <a:endParaRPr lang="en-US" dirty="0"/>
          </a:p>
        </p:txBody>
      </p:sp>
      <p:sp>
        <p:nvSpPr>
          <p:cNvPr id="4" name="Footer Placeholder 3">
            <a:extLst>
              <a:ext uri="{FF2B5EF4-FFF2-40B4-BE49-F238E27FC236}">
                <a16:creationId xmlns:a16="http://schemas.microsoft.com/office/drawing/2014/main" id="{11FCEBF8-24CA-CF4E-8346-45308108F6CE}"/>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F7C141EA-B9C9-8846-8795-729B375E3CCB}"/>
              </a:ext>
            </a:extLst>
          </p:cNvPr>
          <p:cNvSpPr>
            <a:spLocks noGrp="1"/>
          </p:cNvSpPr>
          <p:nvPr>
            <p:ph type="sldNum" sz="quarter" idx="12"/>
          </p:nvPr>
        </p:nvSpPr>
        <p:spPr/>
        <p:txBody>
          <a:bodyPr/>
          <a:lstStyle/>
          <a:p>
            <a:fld id="{0E83D223-1043-7848-9B22-D3A04514B21F}" type="slidenum">
              <a:rPr lang="en-US" smtClean="0"/>
              <a:t>‹#›</a:t>
            </a:fld>
            <a:endParaRPr lang="en-US" dirty="0"/>
          </a:p>
        </p:txBody>
      </p:sp>
    </p:spTree>
    <p:extLst>
      <p:ext uri="{BB962C8B-B14F-4D97-AF65-F5344CB8AC3E}">
        <p14:creationId xmlns:p14="http://schemas.microsoft.com/office/powerpoint/2010/main" val="177124442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D844D9D-E0B9-674D-BEA3-081F96DBDB1B}"/>
              </a:ext>
            </a:extLst>
          </p:cNvPr>
          <p:cNvSpPr>
            <a:spLocks noGrp="1"/>
          </p:cNvSpPr>
          <p:nvPr>
            <p:ph type="dt" sz="half" idx="10"/>
          </p:nvPr>
        </p:nvSpPr>
        <p:spPr/>
        <p:txBody>
          <a:bodyPr/>
          <a:lstStyle/>
          <a:p>
            <a:fld id="{FA0BD2F3-9E4E-034C-A812-C877BE0B0AF1}" type="datetimeFigureOut">
              <a:rPr lang="en-US" smtClean="0"/>
              <a:t>9/19/24</a:t>
            </a:fld>
            <a:endParaRPr lang="en-US" dirty="0"/>
          </a:p>
        </p:txBody>
      </p:sp>
      <p:sp>
        <p:nvSpPr>
          <p:cNvPr id="3" name="Footer Placeholder 2">
            <a:extLst>
              <a:ext uri="{FF2B5EF4-FFF2-40B4-BE49-F238E27FC236}">
                <a16:creationId xmlns:a16="http://schemas.microsoft.com/office/drawing/2014/main" id="{6206E91B-2413-3143-AA11-4BBA45BF82C3}"/>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7E5D4EF8-9117-4145-B003-63AC2A1BF3CE}"/>
              </a:ext>
            </a:extLst>
          </p:cNvPr>
          <p:cNvSpPr>
            <a:spLocks noGrp="1"/>
          </p:cNvSpPr>
          <p:nvPr>
            <p:ph type="sldNum" sz="quarter" idx="12"/>
          </p:nvPr>
        </p:nvSpPr>
        <p:spPr/>
        <p:txBody>
          <a:bodyPr/>
          <a:lstStyle/>
          <a:p>
            <a:fld id="{0E83D223-1043-7848-9B22-D3A04514B21F}" type="slidenum">
              <a:rPr lang="en-US" smtClean="0"/>
              <a:t>‹#›</a:t>
            </a:fld>
            <a:endParaRPr lang="en-US" dirty="0"/>
          </a:p>
        </p:txBody>
      </p:sp>
    </p:spTree>
    <p:extLst>
      <p:ext uri="{BB962C8B-B14F-4D97-AF65-F5344CB8AC3E}">
        <p14:creationId xmlns:p14="http://schemas.microsoft.com/office/powerpoint/2010/main" val="422543317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4BFB64-578E-CB41-8484-46E524AAAFB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806C4AB4-1339-B94A-88EB-3AE77AED86AC}"/>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2BA906DD-70E0-8945-A65C-E701771CEFC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EB55A38A-4ABC-194C-B9DD-EC8215D66DFE}"/>
              </a:ext>
            </a:extLst>
          </p:cNvPr>
          <p:cNvSpPr>
            <a:spLocks noGrp="1"/>
          </p:cNvSpPr>
          <p:nvPr>
            <p:ph type="dt" sz="half" idx="10"/>
          </p:nvPr>
        </p:nvSpPr>
        <p:spPr/>
        <p:txBody>
          <a:bodyPr/>
          <a:lstStyle/>
          <a:p>
            <a:fld id="{FA0BD2F3-9E4E-034C-A812-C877BE0B0AF1}" type="datetimeFigureOut">
              <a:rPr lang="en-US" smtClean="0"/>
              <a:t>9/19/24</a:t>
            </a:fld>
            <a:endParaRPr lang="en-US" dirty="0"/>
          </a:p>
        </p:txBody>
      </p:sp>
      <p:sp>
        <p:nvSpPr>
          <p:cNvPr id="6" name="Footer Placeholder 5">
            <a:extLst>
              <a:ext uri="{FF2B5EF4-FFF2-40B4-BE49-F238E27FC236}">
                <a16:creationId xmlns:a16="http://schemas.microsoft.com/office/drawing/2014/main" id="{181A8EA4-F85C-DB42-9333-4307B3A18012}"/>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FC02FB78-A186-2942-837C-21FBAB59E61E}"/>
              </a:ext>
            </a:extLst>
          </p:cNvPr>
          <p:cNvSpPr>
            <a:spLocks noGrp="1"/>
          </p:cNvSpPr>
          <p:nvPr>
            <p:ph type="sldNum" sz="quarter" idx="12"/>
          </p:nvPr>
        </p:nvSpPr>
        <p:spPr/>
        <p:txBody>
          <a:bodyPr/>
          <a:lstStyle/>
          <a:p>
            <a:fld id="{0E83D223-1043-7848-9B22-D3A04514B21F}" type="slidenum">
              <a:rPr lang="en-US" smtClean="0"/>
              <a:t>‹#›</a:t>
            </a:fld>
            <a:endParaRPr lang="en-US" dirty="0"/>
          </a:p>
        </p:txBody>
      </p:sp>
    </p:spTree>
    <p:extLst>
      <p:ext uri="{BB962C8B-B14F-4D97-AF65-F5344CB8AC3E}">
        <p14:creationId xmlns:p14="http://schemas.microsoft.com/office/powerpoint/2010/main" val="31760202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7276F9-3576-1142-8B4B-E117404BD1A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DB40E106-234E-804B-BD85-099868F7841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a:extLst>
              <a:ext uri="{FF2B5EF4-FFF2-40B4-BE49-F238E27FC236}">
                <a16:creationId xmlns:a16="http://schemas.microsoft.com/office/drawing/2014/main" id="{0BD525BC-0E86-7C43-835C-DB629D77808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17C066B3-B8B4-D943-AA37-CC011294B474}"/>
              </a:ext>
            </a:extLst>
          </p:cNvPr>
          <p:cNvSpPr>
            <a:spLocks noGrp="1"/>
          </p:cNvSpPr>
          <p:nvPr>
            <p:ph type="dt" sz="half" idx="10"/>
          </p:nvPr>
        </p:nvSpPr>
        <p:spPr/>
        <p:txBody>
          <a:bodyPr/>
          <a:lstStyle/>
          <a:p>
            <a:fld id="{FA0BD2F3-9E4E-034C-A812-C877BE0B0AF1}" type="datetimeFigureOut">
              <a:rPr lang="en-US" smtClean="0"/>
              <a:t>9/19/24</a:t>
            </a:fld>
            <a:endParaRPr lang="en-US" dirty="0"/>
          </a:p>
        </p:txBody>
      </p:sp>
      <p:sp>
        <p:nvSpPr>
          <p:cNvPr id="6" name="Footer Placeholder 5">
            <a:extLst>
              <a:ext uri="{FF2B5EF4-FFF2-40B4-BE49-F238E27FC236}">
                <a16:creationId xmlns:a16="http://schemas.microsoft.com/office/drawing/2014/main" id="{6AD47774-A65C-6D48-AB9E-4CEBBAA52DB8}"/>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5BF83BEE-D91A-D14A-9964-81724CF351AF}"/>
              </a:ext>
            </a:extLst>
          </p:cNvPr>
          <p:cNvSpPr>
            <a:spLocks noGrp="1"/>
          </p:cNvSpPr>
          <p:nvPr>
            <p:ph type="sldNum" sz="quarter" idx="12"/>
          </p:nvPr>
        </p:nvSpPr>
        <p:spPr/>
        <p:txBody>
          <a:bodyPr/>
          <a:lstStyle/>
          <a:p>
            <a:fld id="{0E83D223-1043-7848-9B22-D3A04514B21F}" type="slidenum">
              <a:rPr lang="en-US" smtClean="0"/>
              <a:t>‹#›</a:t>
            </a:fld>
            <a:endParaRPr lang="en-US" dirty="0"/>
          </a:p>
        </p:txBody>
      </p:sp>
    </p:spTree>
    <p:extLst>
      <p:ext uri="{BB962C8B-B14F-4D97-AF65-F5344CB8AC3E}">
        <p14:creationId xmlns:p14="http://schemas.microsoft.com/office/powerpoint/2010/main" val="11746126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FE2A54C-8FB1-9D4E-98A1-4FB04302EBA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FDB5E6D9-DBC6-A64D-9FB7-BE1EFE8D0D7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FF2AC37-456D-E144-AABC-236E0DE9DF7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A0BD2F3-9E4E-034C-A812-C877BE0B0AF1}" type="datetimeFigureOut">
              <a:rPr lang="en-US" smtClean="0"/>
              <a:t>9/19/24</a:t>
            </a:fld>
            <a:endParaRPr lang="en-US" dirty="0"/>
          </a:p>
        </p:txBody>
      </p:sp>
      <p:sp>
        <p:nvSpPr>
          <p:cNvPr id="5" name="Footer Placeholder 4">
            <a:extLst>
              <a:ext uri="{FF2B5EF4-FFF2-40B4-BE49-F238E27FC236}">
                <a16:creationId xmlns:a16="http://schemas.microsoft.com/office/drawing/2014/main" id="{E285FE68-92FD-D840-A32A-185A6CDD84D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C765526A-1087-DA4C-BDC8-3560743EB8D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E83D223-1043-7848-9B22-D3A04514B21F}" type="slidenum">
              <a:rPr lang="en-US" smtClean="0"/>
              <a:t>‹#›</a:t>
            </a:fld>
            <a:endParaRPr lang="en-US" dirty="0"/>
          </a:p>
        </p:txBody>
      </p:sp>
    </p:spTree>
    <p:extLst>
      <p:ext uri="{BB962C8B-B14F-4D97-AF65-F5344CB8AC3E}">
        <p14:creationId xmlns:p14="http://schemas.microsoft.com/office/powerpoint/2010/main" val="272898902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6.png"/><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2.jp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7AA150-1E15-894A-BFC5-C60F15856A2F}"/>
              </a:ext>
            </a:extLst>
          </p:cNvPr>
          <p:cNvSpPr>
            <a:spLocks noGrp="1"/>
          </p:cNvSpPr>
          <p:nvPr>
            <p:ph type="ctrTitle"/>
          </p:nvPr>
        </p:nvSpPr>
        <p:spPr>
          <a:xfrm>
            <a:off x="0" y="4615056"/>
            <a:ext cx="12192000" cy="1003342"/>
          </a:xfrm>
        </p:spPr>
        <p:txBody>
          <a:bodyPr>
            <a:noAutofit/>
          </a:bodyPr>
          <a:lstStyle/>
          <a:p>
            <a:br>
              <a:rPr lang="en-US" altLang="en-US" sz="3600" b="1" dirty="0">
                <a:solidFill>
                  <a:schemeClr val="bg1"/>
                </a:solidFill>
              </a:rPr>
            </a:br>
            <a:r>
              <a:rPr lang="en-US" altLang="en-US" sz="3600" b="1" dirty="0">
                <a:solidFill>
                  <a:schemeClr val="bg1"/>
                </a:solidFill>
              </a:rPr>
              <a:t>OL Series 754 Portable UV-VIS-NIR </a:t>
            </a:r>
            <a:br>
              <a:rPr lang="en-US" altLang="en-US" sz="3600" b="1" dirty="0">
                <a:solidFill>
                  <a:schemeClr val="bg1"/>
                </a:solidFill>
              </a:rPr>
            </a:br>
            <a:r>
              <a:rPr lang="en-US" altLang="en-US" sz="3600" b="1" dirty="0">
                <a:solidFill>
                  <a:schemeClr val="bg1"/>
                </a:solidFill>
              </a:rPr>
              <a:t>Spectroradiometer</a:t>
            </a:r>
            <a:endParaRPr lang="en-US" sz="3600" b="1" dirty="0">
              <a:solidFill>
                <a:schemeClr val="bg1"/>
              </a:solidFill>
            </a:endParaRPr>
          </a:p>
        </p:txBody>
      </p:sp>
    </p:spTree>
    <p:extLst>
      <p:ext uri="{BB962C8B-B14F-4D97-AF65-F5344CB8AC3E}">
        <p14:creationId xmlns:p14="http://schemas.microsoft.com/office/powerpoint/2010/main" val="116119020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7AA150-1E15-894A-BFC5-C60F15856A2F}"/>
              </a:ext>
            </a:extLst>
          </p:cNvPr>
          <p:cNvSpPr>
            <a:spLocks noGrp="1"/>
          </p:cNvSpPr>
          <p:nvPr>
            <p:ph type="ctrTitle"/>
          </p:nvPr>
        </p:nvSpPr>
        <p:spPr>
          <a:xfrm>
            <a:off x="543215" y="1784194"/>
            <a:ext cx="10782187" cy="1717287"/>
          </a:xfrm>
          <a:noFill/>
        </p:spPr>
        <p:txBody>
          <a:bodyPr>
            <a:noAutofit/>
          </a:bodyPr>
          <a:lstStyle/>
          <a:p>
            <a:pPr algn="l">
              <a:spcBef>
                <a:spcPct val="50000"/>
              </a:spcBef>
              <a:buClr>
                <a:schemeClr val="tx2"/>
              </a:buClr>
            </a:pPr>
            <a:r>
              <a:rPr lang="en-US" sz="2400" dirty="0">
                <a:solidFill>
                  <a:srgbClr val="88B1BB"/>
                </a:solidFill>
                <a:latin typeface="Helvetica Neue" charset="0"/>
                <a:ea typeface="Helvetica Neue" charset="0"/>
                <a:cs typeface="Helvetica Neue" charset="0"/>
              </a:rPr>
              <a:t> </a:t>
            </a:r>
            <a:r>
              <a:rPr lang="bg-BG" sz="2400" dirty="0">
                <a:solidFill>
                  <a:srgbClr val="88B1BB"/>
                </a:solidFill>
                <a:latin typeface="Helvetica Neue" charset="0"/>
                <a:ea typeface="Helvetica Neue" charset="0"/>
                <a:cs typeface="Helvetica Neue" charset="0"/>
              </a:rPr>
              <a:t>•</a:t>
            </a:r>
            <a:r>
              <a:rPr lang="bg-BG" sz="2400" dirty="0">
                <a:solidFill>
                  <a:schemeClr val="accent1">
                    <a:lumMod val="40000"/>
                    <a:lumOff val="60000"/>
                  </a:schemeClr>
                </a:solidFill>
                <a:latin typeface="Helvetica Neue" charset="0"/>
                <a:ea typeface="Helvetica Neue" charset="0"/>
                <a:cs typeface="Helvetica Neue" charset="0"/>
              </a:rPr>
              <a:t> </a:t>
            </a:r>
            <a:r>
              <a:rPr lang="en-US" altLang="en-US" sz="2400" dirty="0"/>
              <a:t>During the spectral response calibration the display indicates all the relevant information such as the spectral standard values, detector signal, and the subsequent spectral response value at each wavelength data point.  Also displayed is information such as the present blocking filter in use, the detector dark current reading taken prior to commencement of the scan, and the response time of the detector.</a:t>
            </a:r>
          </a:p>
        </p:txBody>
      </p:sp>
      <p:sp>
        <p:nvSpPr>
          <p:cNvPr id="6" name="Title 1">
            <a:extLst>
              <a:ext uri="{FF2B5EF4-FFF2-40B4-BE49-F238E27FC236}">
                <a16:creationId xmlns:a16="http://schemas.microsoft.com/office/drawing/2014/main" id="{F2FFBDB8-66C5-8742-8947-DE3B70049231}"/>
              </a:ext>
            </a:extLst>
          </p:cNvPr>
          <p:cNvSpPr txBox="1">
            <a:spLocks/>
          </p:cNvSpPr>
          <p:nvPr/>
        </p:nvSpPr>
        <p:spPr>
          <a:xfrm>
            <a:off x="2416098" y="317960"/>
            <a:ext cx="9144000" cy="984230"/>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r"/>
            <a:r>
              <a:rPr lang="en-US" altLang="en-US" sz="3600" b="1" dirty="0">
                <a:solidFill>
                  <a:schemeClr val="bg1"/>
                </a:solidFill>
              </a:rPr>
              <a:t> PERFORMING AN </a:t>
            </a:r>
          </a:p>
          <a:p>
            <a:pPr algn="r"/>
            <a:r>
              <a:rPr lang="en-US" altLang="en-US" sz="3600" b="1" dirty="0">
                <a:solidFill>
                  <a:schemeClr val="bg1"/>
                </a:solidFill>
              </a:rPr>
              <a:t>OL 754 CALIBRATION</a:t>
            </a:r>
            <a:endParaRPr lang="en-US" sz="3600" b="1" dirty="0">
              <a:solidFill>
                <a:schemeClr val="bg1"/>
              </a:solidFill>
            </a:endParaRPr>
          </a:p>
        </p:txBody>
      </p:sp>
      <p:pic>
        <p:nvPicPr>
          <p:cNvPr id="8" name="Picture 9">
            <a:extLst>
              <a:ext uri="{FF2B5EF4-FFF2-40B4-BE49-F238E27FC236}">
                <a16:creationId xmlns:a16="http://schemas.microsoft.com/office/drawing/2014/main" id="{9FE0B570-3E9E-D046-B55B-7B25675D5F83}"/>
              </a:ext>
            </a:extLst>
          </p:cNvPr>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a:xfrm>
            <a:off x="3029414" y="3501481"/>
            <a:ext cx="5399445" cy="3239432"/>
          </a:xfrm>
          <a:prstGeom prst="rect">
            <a:avLst/>
          </a:prstGeom>
          <a:noFill/>
          <a:ln/>
          <a:extLst>
            <a:ext uri="{91240B29-F687-4F45-9708-019B960494DF}">
              <a14:hiddenLine xmlns:a14="http://schemas.microsoft.com/office/drawing/2010/main" w="9525" cap="flat" cmpd="sng">
                <a:solidFill>
                  <a:schemeClr val="tx1"/>
                </a:solidFill>
                <a:prstDash val="solid"/>
                <a:miter lim="800000"/>
                <a:headEnd/>
                <a:tailEnd/>
              </a14:hiddenLine>
            </a:ext>
          </a:extLst>
        </p:spPr>
      </p:pic>
    </p:spTree>
    <p:extLst>
      <p:ext uri="{BB962C8B-B14F-4D97-AF65-F5344CB8AC3E}">
        <p14:creationId xmlns:p14="http://schemas.microsoft.com/office/powerpoint/2010/main" val="8736961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dissolve">
                                      <p:cBhvr>
                                        <p:cTn id="7"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7AA150-1E15-894A-BFC5-C60F15856A2F}"/>
              </a:ext>
            </a:extLst>
          </p:cNvPr>
          <p:cNvSpPr>
            <a:spLocks noGrp="1"/>
          </p:cNvSpPr>
          <p:nvPr>
            <p:ph type="ctrTitle"/>
          </p:nvPr>
        </p:nvSpPr>
        <p:spPr>
          <a:xfrm>
            <a:off x="554366" y="2040673"/>
            <a:ext cx="10782187" cy="1193181"/>
          </a:xfrm>
          <a:noFill/>
        </p:spPr>
        <p:txBody>
          <a:bodyPr>
            <a:noAutofit/>
          </a:bodyPr>
          <a:lstStyle/>
          <a:p>
            <a:pPr algn="l">
              <a:spcBef>
                <a:spcPct val="50000"/>
              </a:spcBef>
              <a:buClr>
                <a:schemeClr val="tx2"/>
              </a:buClr>
            </a:pPr>
            <a:r>
              <a:rPr lang="en-US" sz="2400" dirty="0">
                <a:solidFill>
                  <a:srgbClr val="88B1BB"/>
                </a:solidFill>
                <a:latin typeface="Helvetica Neue" charset="0"/>
                <a:ea typeface="Helvetica Neue" charset="0"/>
                <a:cs typeface="Helvetica Neue" charset="0"/>
              </a:rPr>
              <a:t> </a:t>
            </a:r>
            <a:r>
              <a:rPr lang="bg-BG" sz="2400" dirty="0">
                <a:solidFill>
                  <a:srgbClr val="88B1BB"/>
                </a:solidFill>
                <a:latin typeface="Helvetica Neue" charset="0"/>
                <a:ea typeface="Helvetica Neue" charset="0"/>
                <a:cs typeface="Helvetica Neue" charset="0"/>
              </a:rPr>
              <a:t>•</a:t>
            </a:r>
            <a:r>
              <a:rPr lang="bg-BG" sz="2400" dirty="0">
                <a:solidFill>
                  <a:schemeClr val="accent1">
                    <a:lumMod val="40000"/>
                    <a:lumOff val="60000"/>
                  </a:schemeClr>
                </a:solidFill>
                <a:latin typeface="Helvetica Neue" charset="0"/>
                <a:ea typeface="Helvetica Neue" charset="0"/>
                <a:cs typeface="Helvetica Neue" charset="0"/>
              </a:rPr>
              <a:t> </a:t>
            </a:r>
            <a:r>
              <a:rPr lang="en-US" altLang="en-US" sz="2400" dirty="0"/>
              <a:t>The software includes a host of file utilities providing calculation of tristimulus values, CIE LAB/LUV, chromaticity coordinates,  photometric output, correlated color temperature, color rendering index, etc., and an Export to Excel button for custom report generation.</a:t>
            </a:r>
          </a:p>
        </p:txBody>
      </p:sp>
      <p:sp>
        <p:nvSpPr>
          <p:cNvPr id="6" name="Title 1">
            <a:extLst>
              <a:ext uri="{FF2B5EF4-FFF2-40B4-BE49-F238E27FC236}">
                <a16:creationId xmlns:a16="http://schemas.microsoft.com/office/drawing/2014/main" id="{F2FFBDB8-66C5-8742-8947-DE3B70049231}"/>
              </a:ext>
            </a:extLst>
          </p:cNvPr>
          <p:cNvSpPr txBox="1">
            <a:spLocks/>
          </p:cNvSpPr>
          <p:nvPr/>
        </p:nvSpPr>
        <p:spPr>
          <a:xfrm>
            <a:off x="2416098" y="317960"/>
            <a:ext cx="9144000" cy="984230"/>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r"/>
            <a:r>
              <a:rPr lang="en-US" altLang="en-US" sz="3600" b="1" dirty="0">
                <a:solidFill>
                  <a:schemeClr val="bg1"/>
                </a:solidFill>
              </a:rPr>
              <a:t> POWERFUL DATA </a:t>
            </a:r>
          </a:p>
          <a:p>
            <a:pPr algn="r"/>
            <a:r>
              <a:rPr lang="en-US" altLang="en-US" sz="3600" b="1" dirty="0">
                <a:solidFill>
                  <a:schemeClr val="bg1"/>
                </a:solidFill>
              </a:rPr>
              <a:t>REDUCTION UTILITIES</a:t>
            </a:r>
          </a:p>
        </p:txBody>
      </p:sp>
      <p:pic>
        <p:nvPicPr>
          <p:cNvPr id="8" name="Picture 12">
            <a:extLst>
              <a:ext uri="{FF2B5EF4-FFF2-40B4-BE49-F238E27FC236}">
                <a16:creationId xmlns:a16="http://schemas.microsoft.com/office/drawing/2014/main" id="{DA5A1ED6-C218-4D45-8964-3B9E1B00221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a:xfrm>
            <a:off x="3416920" y="3233854"/>
            <a:ext cx="5057078" cy="3313717"/>
          </a:xfrm>
          <a:prstGeom prst="rect">
            <a:avLst/>
          </a:prstGeom>
          <a:noFill/>
          <a:ln/>
          <a:extLst>
            <a:ext uri="{91240B29-F687-4F45-9708-019B960494DF}">
              <a14:hiddenLine xmlns:a14="http://schemas.microsoft.com/office/drawing/2010/main" w="9525" cap="flat" cmpd="sng">
                <a:solidFill>
                  <a:schemeClr val="tx1"/>
                </a:solidFill>
                <a:prstDash val="solid"/>
                <a:miter lim="800000"/>
                <a:headEnd/>
                <a:tailEnd/>
              </a14:hiddenLine>
            </a:ext>
          </a:extLst>
        </p:spPr>
      </p:pic>
    </p:spTree>
    <p:extLst>
      <p:ext uri="{BB962C8B-B14F-4D97-AF65-F5344CB8AC3E}">
        <p14:creationId xmlns:p14="http://schemas.microsoft.com/office/powerpoint/2010/main" val="16912977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1000" fill="hold"/>
                                        <p:tgtEl>
                                          <p:spTgt spid="8"/>
                                        </p:tgtEl>
                                        <p:attrNameLst>
                                          <p:attrName>ppt_x</p:attrName>
                                        </p:attrNameLst>
                                      </p:cBhvr>
                                      <p:tavLst>
                                        <p:tav tm="0">
                                          <p:val>
                                            <p:strVal val="#ppt_x"/>
                                          </p:val>
                                        </p:tav>
                                        <p:tav tm="100000">
                                          <p:val>
                                            <p:strVal val="#ppt_x"/>
                                          </p:val>
                                        </p:tav>
                                      </p:tavLst>
                                    </p:anim>
                                    <p:anim calcmode="lin" valueType="num">
                                      <p:cBhvr additive="base">
                                        <p:cTn id="8" dur="10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7AA150-1E15-894A-BFC5-C60F15856A2F}"/>
              </a:ext>
            </a:extLst>
          </p:cNvPr>
          <p:cNvSpPr>
            <a:spLocks noGrp="1"/>
          </p:cNvSpPr>
          <p:nvPr>
            <p:ph type="ctrTitle"/>
          </p:nvPr>
        </p:nvSpPr>
        <p:spPr>
          <a:xfrm>
            <a:off x="543215" y="1839951"/>
            <a:ext cx="10782187" cy="1304693"/>
          </a:xfrm>
          <a:noFill/>
        </p:spPr>
        <p:txBody>
          <a:bodyPr>
            <a:noAutofit/>
          </a:bodyPr>
          <a:lstStyle/>
          <a:p>
            <a:pPr algn="l">
              <a:spcBef>
                <a:spcPct val="50000"/>
              </a:spcBef>
              <a:buClr>
                <a:schemeClr val="tx2"/>
              </a:buClr>
            </a:pPr>
            <a:r>
              <a:rPr lang="en-US" sz="2400" dirty="0">
                <a:solidFill>
                  <a:srgbClr val="88B1BB"/>
                </a:solidFill>
                <a:latin typeface="Helvetica Neue" charset="0"/>
                <a:ea typeface="Helvetica Neue" charset="0"/>
                <a:cs typeface="Helvetica Neue" charset="0"/>
              </a:rPr>
              <a:t> </a:t>
            </a:r>
            <a:r>
              <a:rPr lang="bg-BG" sz="2400" dirty="0">
                <a:solidFill>
                  <a:srgbClr val="88B1BB"/>
                </a:solidFill>
                <a:latin typeface="Helvetica Neue" charset="0"/>
                <a:ea typeface="Helvetica Neue" charset="0"/>
                <a:cs typeface="Helvetica Neue" charset="0"/>
              </a:rPr>
              <a:t>•</a:t>
            </a:r>
            <a:r>
              <a:rPr lang="bg-BG" sz="2400" dirty="0">
                <a:solidFill>
                  <a:schemeClr val="accent1">
                    <a:lumMod val="40000"/>
                    <a:lumOff val="60000"/>
                  </a:schemeClr>
                </a:solidFill>
                <a:latin typeface="Helvetica Neue" charset="0"/>
                <a:ea typeface="Helvetica Neue" charset="0"/>
                <a:cs typeface="Helvetica Neue" charset="0"/>
              </a:rPr>
              <a:t> </a:t>
            </a:r>
            <a:r>
              <a:rPr lang="en-US" altLang="en-US" sz="2400" dirty="0"/>
              <a:t>Graphics include spectral plots in semi-log, linear, and normalized scales, and CIE diagrams.  Up to six sets of data may  be plotted on one single graph for comparison purposes.</a:t>
            </a:r>
            <a:br>
              <a:rPr lang="en-US" altLang="en-US" sz="2400" dirty="0"/>
            </a:br>
            <a:endParaRPr lang="en-US" altLang="en-US" sz="2400" dirty="0"/>
          </a:p>
        </p:txBody>
      </p:sp>
      <p:sp>
        <p:nvSpPr>
          <p:cNvPr id="6" name="Title 1">
            <a:extLst>
              <a:ext uri="{FF2B5EF4-FFF2-40B4-BE49-F238E27FC236}">
                <a16:creationId xmlns:a16="http://schemas.microsoft.com/office/drawing/2014/main" id="{F2FFBDB8-66C5-8742-8947-DE3B70049231}"/>
              </a:ext>
            </a:extLst>
          </p:cNvPr>
          <p:cNvSpPr txBox="1">
            <a:spLocks/>
          </p:cNvSpPr>
          <p:nvPr/>
        </p:nvSpPr>
        <p:spPr>
          <a:xfrm>
            <a:off x="2416098" y="317960"/>
            <a:ext cx="9144000" cy="984230"/>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r"/>
            <a:r>
              <a:rPr lang="en-US" altLang="en-US" sz="3600" b="1" dirty="0">
                <a:solidFill>
                  <a:schemeClr val="bg1"/>
                </a:solidFill>
              </a:rPr>
              <a:t> POWERFUL DATA </a:t>
            </a:r>
          </a:p>
          <a:p>
            <a:pPr algn="r"/>
            <a:r>
              <a:rPr lang="en-US" altLang="en-US" sz="3600" b="1" dirty="0">
                <a:solidFill>
                  <a:schemeClr val="bg1"/>
                </a:solidFill>
              </a:rPr>
              <a:t>REDUCTION UTILITIES</a:t>
            </a:r>
          </a:p>
        </p:txBody>
      </p:sp>
      <p:pic>
        <p:nvPicPr>
          <p:cNvPr id="8" name="Picture 7">
            <a:extLst>
              <a:ext uri="{FF2B5EF4-FFF2-40B4-BE49-F238E27FC236}">
                <a16:creationId xmlns:a16="http://schemas.microsoft.com/office/drawing/2014/main" id="{A7AF97DD-5E68-4549-B4BE-454F5D3208F7}"/>
              </a:ext>
            </a:extLst>
          </p:cNvPr>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a:xfrm>
            <a:off x="2661425" y="2517074"/>
            <a:ext cx="6772506" cy="4063209"/>
          </a:xfrm>
          <a:prstGeom prst="rect">
            <a:avLst/>
          </a:prstGeom>
          <a:noFill/>
          <a:ln/>
          <a:extLst>
            <a:ext uri="{91240B29-F687-4F45-9708-019B960494DF}">
              <a14:hiddenLine xmlns:a14="http://schemas.microsoft.com/office/drawing/2010/main" w="9525" cap="flat" cmpd="sng">
                <a:solidFill>
                  <a:schemeClr val="tx1"/>
                </a:solidFill>
                <a:prstDash val="solid"/>
                <a:miter lim="800000"/>
                <a:headEnd/>
                <a:tailEnd/>
              </a14:hiddenLine>
            </a:ext>
          </a:extLst>
        </p:spPr>
      </p:pic>
    </p:spTree>
    <p:extLst>
      <p:ext uri="{BB962C8B-B14F-4D97-AF65-F5344CB8AC3E}">
        <p14:creationId xmlns:p14="http://schemas.microsoft.com/office/powerpoint/2010/main" val="260164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1000" fill="hold"/>
                                        <p:tgtEl>
                                          <p:spTgt spid="8"/>
                                        </p:tgtEl>
                                        <p:attrNameLst>
                                          <p:attrName>ppt_x</p:attrName>
                                        </p:attrNameLst>
                                      </p:cBhvr>
                                      <p:tavLst>
                                        <p:tav tm="0">
                                          <p:val>
                                            <p:strVal val="#ppt_x"/>
                                          </p:val>
                                        </p:tav>
                                        <p:tav tm="100000">
                                          <p:val>
                                            <p:strVal val="#ppt_x"/>
                                          </p:val>
                                        </p:tav>
                                      </p:tavLst>
                                    </p:anim>
                                    <p:anim calcmode="lin" valueType="num">
                                      <p:cBhvr additive="base">
                                        <p:cTn id="8" dur="10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7AA150-1E15-894A-BFC5-C60F15856A2F}"/>
              </a:ext>
            </a:extLst>
          </p:cNvPr>
          <p:cNvSpPr>
            <a:spLocks noGrp="1"/>
          </p:cNvSpPr>
          <p:nvPr>
            <p:ph type="ctrTitle"/>
          </p:nvPr>
        </p:nvSpPr>
        <p:spPr>
          <a:xfrm>
            <a:off x="546752" y="3949700"/>
            <a:ext cx="10782187" cy="3922538"/>
          </a:xfrm>
          <a:noFill/>
        </p:spPr>
        <p:txBody>
          <a:bodyPr>
            <a:noAutofit/>
          </a:bodyPr>
          <a:lstStyle/>
          <a:p>
            <a:pPr algn="l"/>
            <a:r>
              <a:rPr lang="bg-BG" sz="3200" dirty="0">
                <a:solidFill>
                  <a:srgbClr val="88B1BB"/>
                </a:solidFill>
                <a:latin typeface="Helvetica Neue" charset="0"/>
                <a:ea typeface="Helvetica Neue" charset="0"/>
                <a:cs typeface="Helvetica Neue" charset="0"/>
              </a:rPr>
              <a:t>•</a:t>
            </a:r>
            <a:r>
              <a:rPr lang="bg-BG" sz="3200" dirty="0">
                <a:solidFill>
                  <a:schemeClr val="accent1">
                    <a:lumMod val="40000"/>
                    <a:lumOff val="60000"/>
                  </a:schemeClr>
                </a:solidFill>
                <a:latin typeface="Helvetica Neue" charset="0"/>
                <a:ea typeface="Helvetica Neue" charset="0"/>
                <a:cs typeface="Helvetica Neue" charset="0"/>
              </a:rPr>
              <a:t> </a:t>
            </a:r>
            <a:r>
              <a:rPr lang="en-GB" altLang="en-US" sz="3200" dirty="0"/>
              <a:t>The system illustrated represents just a few of the accessories </a:t>
            </a:r>
            <a:br>
              <a:rPr lang="en-GB" altLang="en-US" sz="3200" dirty="0"/>
            </a:br>
            <a:r>
              <a:rPr lang="en-GB" altLang="en-US" sz="3200" dirty="0"/>
              <a:t>   from Optronic Laboratories, LLC</a:t>
            </a:r>
            <a:br>
              <a:rPr lang="en-GB" altLang="en-US" sz="3200" dirty="0"/>
            </a:br>
            <a:br>
              <a:rPr lang="en-GB" altLang="en-US" sz="3200" dirty="0"/>
            </a:br>
            <a:r>
              <a:rPr lang="bg-BG" sz="3200" dirty="0">
                <a:solidFill>
                  <a:srgbClr val="88B1BB"/>
                </a:solidFill>
                <a:latin typeface="Helvetica Neue" charset="0"/>
                <a:ea typeface="Helvetica Neue" charset="0"/>
                <a:cs typeface="Helvetica Neue" charset="0"/>
              </a:rPr>
              <a:t>•</a:t>
            </a:r>
            <a:r>
              <a:rPr lang="bg-BG" sz="3200" dirty="0">
                <a:solidFill>
                  <a:schemeClr val="accent1">
                    <a:lumMod val="40000"/>
                    <a:lumOff val="60000"/>
                  </a:schemeClr>
                </a:solidFill>
                <a:latin typeface="Helvetica Neue" charset="0"/>
                <a:ea typeface="Helvetica Neue" charset="0"/>
                <a:cs typeface="Helvetica Neue" charset="0"/>
              </a:rPr>
              <a:t> </a:t>
            </a:r>
            <a:r>
              <a:rPr lang="en-GB" altLang="en-US" sz="3200" dirty="0"/>
              <a:t>For more information:</a:t>
            </a:r>
            <a:br>
              <a:rPr lang="en-GB" altLang="en-US" sz="3200" dirty="0"/>
            </a:br>
            <a:r>
              <a:rPr lang="en-GB" altLang="en-US" sz="3200" dirty="0"/>
              <a:t>	Visit our website at </a:t>
            </a:r>
            <a:r>
              <a:rPr lang="en-GB" altLang="en-US" sz="3200" b="1" u="sng" dirty="0">
                <a:solidFill>
                  <a:srgbClr val="233667"/>
                </a:solidFill>
              </a:rPr>
              <a:t>OptronicLabs.com</a:t>
            </a:r>
            <a:br>
              <a:rPr lang="en-GB" altLang="en-US" sz="3200" b="1" u="sng" dirty="0">
                <a:solidFill>
                  <a:srgbClr val="233667"/>
                </a:solidFill>
              </a:rPr>
            </a:br>
            <a:br>
              <a:rPr lang="en-GB" altLang="en-US" sz="3200" dirty="0"/>
            </a:br>
            <a:r>
              <a:rPr lang="en-GB" altLang="en-US" sz="3200" dirty="0"/>
              <a:t>	Call 407-422-3171 to Contact an Application Engineer</a:t>
            </a:r>
            <a:br>
              <a:rPr lang="en-GB" altLang="en-US" sz="3200" dirty="0">
                <a:solidFill>
                  <a:srgbClr val="FF3300"/>
                </a:solidFill>
              </a:rPr>
            </a:br>
            <a:br>
              <a:rPr lang="en-GB" altLang="en-US" sz="3200" dirty="0"/>
            </a:br>
            <a:br>
              <a:rPr lang="en-GB" altLang="en-US" sz="3200" dirty="0"/>
            </a:br>
            <a:br>
              <a:rPr lang="en-GB" altLang="en-US" sz="3200" dirty="0"/>
            </a:br>
            <a:br>
              <a:rPr lang="en-US" altLang="en-US" sz="3200" dirty="0"/>
            </a:br>
            <a:br>
              <a:rPr lang="en-GB" altLang="en-US" sz="3200" dirty="0"/>
            </a:br>
            <a:endParaRPr lang="en-US" altLang="en-US" sz="3200" dirty="0">
              <a:solidFill>
                <a:schemeClr val="bg1">
                  <a:lumMod val="50000"/>
                </a:schemeClr>
              </a:solidFill>
              <a:latin typeface="Helvetica 57 Condensed" charset="0"/>
              <a:ea typeface="Helvetica 57 Condensed" charset="0"/>
              <a:cs typeface="Helvetica 57 Condensed" charset="0"/>
            </a:endParaRPr>
          </a:p>
        </p:txBody>
      </p:sp>
      <p:sp>
        <p:nvSpPr>
          <p:cNvPr id="6" name="Title 1">
            <a:extLst>
              <a:ext uri="{FF2B5EF4-FFF2-40B4-BE49-F238E27FC236}">
                <a16:creationId xmlns:a16="http://schemas.microsoft.com/office/drawing/2014/main" id="{F2FFBDB8-66C5-8742-8947-DE3B70049231}"/>
              </a:ext>
            </a:extLst>
          </p:cNvPr>
          <p:cNvSpPr txBox="1">
            <a:spLocks/>
          </p:cNvSpPr>
          <p:nvPr/>
        </p:nvSpPr>
        <p:spPr>
          <a:xfrm>
            <a:off x="5690682" y="229940"/>
            <a:ext cx="5911174" cy="984230"/>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r"/>
            <a:r>
              <a:rPr lang="en-GB" altLang="en-US" sz="3600" b="1" dirty="0">
                <a:solidFill>
                  <a:schemeClr val="bg1"/>
                </a:solidFill>
              </a:rPr>
              <a:t>MORE INFORMATION</a:t>
            </a:r>
            <a:endParaRPr lang="en-US" sz="3600" b="1" dirty="0">
              <a:solidFill>
                <a:schemeClr val="bg1"/>
              </a:solidFill>
            </a:endParaRPr>
          </a:p>
        </p:txBody>
      </p:sp>
    </p:spTree>
    <p:extLst>
      <p:ext uri="{BB962C8B-B14F-4D97-AF65-F5344CB8AC3E}">
        <p14:creationId xmlns:p14="http://schemas.microsoft.com/office/powerpoint/2010/main" val="63741324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7AA150-1E15-894A-BFC5-C60F15856A2F}"/>
              </a:ext>
            </a:extLst>
          </p:cNvPr>
          <p:cNvSpPr>
            <a:spLocks noGrp="1"/>
          </p:cNvSpPr>
          <p:nvPr>
            <p:ph type="ctrTitle"/>
          </p:nvPr>
        </p:nvSpPr>
        <p:spPr>
          <a:xfrm>
            <a:off x="521352" y="4437865"/>
            <a:ext cx="10782187" cy="1658014"/>
          </a:xfrm>
          <a:noFill/>
        </p:spPr>
        <p:txBody>
          <a:bodyPr>
            <a:noAutofit/>
          </a:bodyPr>
          <a:lstStyle/>
          <a:p>
            <a:pPr algn="l">
              <a:spcBef>
                <a:spcPts val="500"/>
              </a:spcBef>
              <a:spcAft>
                <a:spcPts val="500"/>
              </a:spcAft>
            </a:pPr>
            <a:r>
              <a:rPr lang="en-US" sz="2400" dirty="0">
                <a:solidFill>
                  <a:srgbClr val="88B1BB"/>
                </a:solidFill>
                <a:ea typeface="Helvetica Neue" charset="0"/>
                <a:cs typeface="Helvetica Neue" charset="0"/>
              </a:rPr>
              <a:t> </a:t>
            </a:r>
            <a:r>
              <a:rPr lang="bg-BG" sz="2400" dirty="0">
                <a:solidFill>
                  <a:srgbClr val="88B1BB"/>
                </a:solidFill>
                <a:ea typeface="Helvetica Neue" charset="0"/>
                <a:cs typeface="Helvetica Neue" charset="0"/>
              </a:rPr>
              <a:t>•</a:t>
            </a:r>
            <a:r>
              <a:rPr lang="bg-BG" sz="2400" dirty="0">
                <a:solidFill>
                  <a:schemeClr val="accent1">
                    <a:lumMod val="40000"/>
                    <a:lumOff val="60000"/>
                  </a:schemeClr>
                </a:solidFill>
                <a:ea typeface="Helvetica Neue" charset="0"/>
                <a:cs typeface="Helvetica Neue" charset="0"/>
              </a:rPr>
              <a:t> </a:t>
            </a:r>
            <a:r>
              <a:rPr lang="en-US" altLang="en-US" sz="2400" dirty="0"/>
              <a:t>The OL 754 Portable UV-Visible-NIR Spectroradiometers are a series of compact, portable, double monochromator based spectroradiometers capable of making highly accurate </a:t>
            </a:r>
            <a:r>
              <a:rPr lang="en-US" altLang="en-US" sz="2400" dirty="0" err="1"/>
              <a:t>spectroradiometric</a:t>
            </a:r>
            <a:r>
              <a:rPr lang="en-US" altLang="en-US" sz="2400" dirty="0"/>
              <a:t> measurements in the laboratory or in the field.  Three optics heads are available for covering the wavelength range of 200 to 1600 nm.  The OL 754's innovative design combines compact  </a:t>
            </a:r>
            <a:r>
              <a:rPr lang="en-US" altLang="en-US" sz="2400" dirty="0">
                <a:solidFill>
                  <a:schemeClr val="hlink"/>
                </a:solidFill>
              </a:rPr>
              <a:t>UV-Visible (200 - 800 nm), Visible (350 - 1100 nm), or NIR (800 - 1600)</a:t>
            </a:r>
            <a:r>
              <a:rPr lang="en-US" altLang="en-US" sz="2400" dirty="0"/>
              <a:t> optimized double monochromators with a separate controller that houses all data acquisition and control electronics.  Fast and accurate </a:t>
            </a:r>
            <a:r>
              <a:rPr lang="en-US" altLang="en-US" sz="2400" dirty="0" err="1"/>
              <a:t>spectroradiometric</a:t>
            </a:r>
            <a:r>
              <a:rPr lang="en-US" altLang="en-US" sz="2400" dirty="0"/>
              <a:t> measurements can be made in the laboratory, or with the battery/dc power option, outside with total portability under demanding field conditions.  The system can be configured to for various measurement applications: </a:t>
            </a:r>
            <a:br>
              <a:rPr lang="en-US" altLang="en-US" sz="2400" dirty="0"/>
            </a:br>
            <a:r>
              <a:rPr lang="en-US" altLang="en-US" sz="2400" dirty="0"/>
              <a:t>	</a:t>
            </a:r>
            <a:r>
              <a:rPr lang="en-US" sz="2400" dirty="0">
                <a:solidFill>
                  <a:srgbClr val="88B1BB"/>
                </a:solidFill>
                <a:ea typeface="Helvetica Neue" charset="0"/>
                <a:cs typeface="Helvetica Neue" charset="0"/>
              </a:rPr>
              <a:t> </a:t>
            </a:r>
            <a:r>
              <a:rPr lang="bg-BG" sz="2400" dirty="0">
                <a:solidFill>
                  <a:srgbClr val="88B1BB"/>
                </a:solidFill>
                <a:ea typeface="Helvetica Neue" charset="0"/>
                <a:cs typeface="Helvetica Neue" charset="0"/>
              </a:rPr>
              <a:t>•</a:t>
            </a:r>
            <a:r>
              <a:rPr lang="bg-BG" sz="2400" dirty="0">
                <a:solidFill>
                  <a:schemeClr val="accent1">
                    <a:lumMod val="40000"/>
                    <a:lumOff val="60000"/>
                  </a:schemeClr>
                </a:solidFill>
                <a:ea typeface="Helvetica Neue" charset="0"/>
                <a:cs typeface="Helvetica Neue" charset="0"/>
              </a:rPr>
              <a:t> </a:t>
            </a:r>
            <a:r>
              <a:rPr lang="en-US" altLang="en-US" sz="2400" dirty="0"/>
              <a:t>Source Spectral Analysis			</a:t>
            </a:r>
            <a:r>
              <a:rPr lang="en-US" sz="2400" dirty="0">
                <a:solidFill>
                  <a:srgbClr val="88B1BB"/>
                </a:solidFill>
                <a:ea typeface="Helvetica Neue" charset="0"/>
                <a:cs typeface="Helvetica Neue" charset="0"/>
              </a:rPr>
              <a:t> </a:t>
            </a:r>
            <a:r>
              <a:rPr lang="bg-BG" sz="2400" dirty="0">
                <a:solidFill>
                  <a:srgbClr val="88B1BB"/>
                </a:solidFill>
                <a:ea typeface="Helvetica Neue" charset="0"/>
                <a:cs typeface="Helvetica Neue" charset="0"/>
              </a:rPr>
              <a:t>•</a:t>
            </a:r>
            <a:r>
              <a:rPr lang="bg-BG" sz="2400" dirty="0">
                <a:solidFill>
                  <a:schemeClr val="accent1">
                    <a:lumMod val="40000"/>
                    <a:lumOff val="60000"/>
                  </a:schemeClr>
                </a:solidFill>
                <a:ea typeface="Helvetica Neue" charset="0"/>
                <a:cs typeface="Helvetica Neue" charset="0"/>
              </a:rPr>
              <a:t> </a:t>
            </a:r>
            <a:r>
              <a:rPr lang="en-US" altLang="en-US" sz="2400" dirty="0"/>
              <a:t>Diffuse Spectral Reflectance</a:t>
            </a:r>
            <a:br>
              <a:rPr lang="en-US" altLang="en-US" sz="2400" dirty="0"/>
            </a:br>
            <a:r>
              <a:rPr lang="en-US" altLang="en-US" sz="2400" dirty="0"/>
              <a:t>	</a:t>
            </a:r>
            <a:r>
              <a:rPr lang="en-US" sz="2400" dirty="0">
                <a:solidFill>
                  <a:srgbClr val="88B1BB"/>
                </a:solidFill>
                <a:ea typeface="Helvetica Neue" charset="0"/>
                <a:cs typeface="Helvetica Neue" charset="0"/>
              </a:rPr>
              <a:t> </a:t>
            </a:r>
            <a:r>
              <a:rPr lang="bg-BG" sz="2400" dirty="0">
                <a:solidFill>
                  <a:srgbClr val="88B1BB"/>
                </a:solidFill>
                <a:ea typeface="Helvetica Neue" charset="0"/>
                <a:cs typeface="Helvetica Neue" charset="0"/>
              </a:rPr>
              <a:t>•</a:t>
            </a:r>
            <a:r>
              <a:rPr lang="bg-BG" sz="2400" dirty="0">
                <a:solidFill>
                  <a:schemeClr val="accent1">
                    <a:lumMod val="40000"/>
                    <a:lumOff val="60000"/>
                  </a:schemeClr>
                </a:solidFill>
                <a:ea typeface="Helvetica Neue" charset="0"/>
                <a:cs typeface="Helvetica Neue" charset="0"/>
              </a:rPr>
              <a:t> </a:t>
            </a:r>
            <a:r>
              <a:rPr lang="en-US" altLang="en-US" sz="2400" dirty="0"/>
              <a:t>Specular Spectral Reflectance 		</a:t>
            </a:r>
            <a:r>
              <a:rPr lang="en-US" sz="2400" dirty="0">
                <a:solidFill>
                  <a:srgbClr val="88B1BB"/>
                </a:solidFill>
                <a:ea typeface="Helvetica Neue" charset="0"/>
                <a:cs typeface="Helvetica Neue" charset="0"/>
              </a:rPr>
              <a:t> </a:t>
            </a:r>
            <a:r>
              <a:rPr lang="bg-BG" sz="2400" dirty="0">
                <a:solidFill>
                  <a:srgbClr val="88B1BB"/>
                </a:solidFill>
                <a:ea typeface="Helvetica Neue" charset="0"/>
                <a:cs typeface="Helvetica Neue" charset="0"/>
              </a:rPr>
              <a:t>•</a:t>
            </a:r>
            <a:r>
              <a:rPr lang="bg-BG" sz="2400" dirty="0">
                <a:solidFill>
                  <a:schemeClr val="accent1">
                    <a:lumMod val="40000"/>
                    <a:lumOff val="60000"/>
                  </a:schemeClr>
                </a:solidFill>
                <a:ea typeface="Helvetica Neue" charset="0"/>
                <a:cs typeface="Helvetica Neue" charset="0"/>
              </a:rPr>
              <a:t> </a:t>
            </a:r>
            <a:r>
              <a:rPr lang="en-US" altLang="en-US" sz="2400" dirty="0"/>
              <a:t>Spectral Transmittance</a:t>
            </a:r>
            <a:endParaRPr lang="en-US" altLang="en-US" sz="2400" dirty="0">
              <a:solidFill>
                <a:schemeClr val="bg1">
                  <a:lumMod val="50000"/>
                </a:schemeClr>
              </a:solidFill>
              <a:ea typeface="Helvetica 57 Condensed" charset="0"/>
              <a:cs typeface="Helvetica 57 Condensed" charset="0"/>
            </a:endParaRPr>
          </a:p>
        </p:txBody>
      </p:sp>
      <p:sp>
        <p:nvSpPr>
          <p:cNvPr id="6" name="Title 1">
            <a:extLst>
              <a:ext uri="{FF2B5EF4-FFF2-40B4-BE49-F238E27FC236}">
                <a16:creationId xmlns:a16="http://schemas.microsoft.com/office/drawing/2014/main" id="{F2FFBDB8-66C5-8742-8947-DE3B70049231}"/>
              </a:ext>
            </a:extLst>
          </p:cNvPr>
          <p:cNvSpPr txBox="1">
            <a:spLocks/>
          </p:cNvSpPr>
          <p:nvPr/>
        </p:nvSpPr>
        <p:spPr>
          <a:xfrm>
            <a:off x="2438400" y="172994"/>
            <a:ext cx="9144000" cy="984230"/>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r"/>
            <a:r>
              <a:rPr lang="en-US" sz="3600" b="1" dirty="0">
                <a:solidFill>
                  <a:schemeClr val="bg1"/>
                </a:solidFill>
              </a:rPr>
              <a:t>BACKGROUND</a:t>
            </a:r>
          </a:p>
        </p:txBody>
      </p:sp>
    </p:spTree>
    <p:extLst>
      <p:ext uri="{BB962C8B-B14F-4D97-AF65-F5344CB8AC3E}">
        <p14:creationId xmlns:p14="http://schemas.microsoft.com/office/powerpoint/2010/main" val="224292083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7AA150-1E15-894A-BFC5-C60F15856A2F}"/>
              </a:ext>
            </a:extLst>
          </p:cNvPr>
          <p:cNvSpPr>
            <a:spLocks noGrp="1"/>
          </p:cNvSpPr>
          <p:nvPr>
            <p:ph type="ctrTitle"/>
          </p:nvPr>
        </p:nvSpPr>
        <p:spPr>
          <a:xfrm>
            <a:off x="554366" y="5095787"/>
            <a:ext cx="10782187" cy="1658014"/>
          </a:xfrm>
          <a:noFill/>
        </p:spPr>
        <p:txBody>
          <a:bodyPr>
            <a:noAutofit/>
          </a:bodyPr>
          <a:lstStyle/>
          <a:p>
            <a:pPr>
              <a:spcBef>
                <a:spcPct val="50000"/>
              </a:spcBef>
            </a:pPr>
            <a:r>
              <a:rPr lang="en-US" altLang="en-US" sz="1800" dirty="0">
                <a:latin typeface="Arial" panose="020B0604020202020204" pitchFamily="34" charset="0"/>
              </a:rPr>
              <a:t>Compatible with Windows</a:t>
            </a:r>
            <a:r>
              <a:rPr lang="en-US" altLang="en-US" sz="1800" b="1" baseline="30000" dirty="0">
                <a:solidFill>
                  <a:schemeClr val="tx2"/>
                </a:solidFill>
                <a:latin typeface="Arial" panose="020B0604020202020204" pitchFamily="34" charset="0"/>
              </a:rPr>
              <a:t>®</a:t>
            </a:r>
            <a:r>
              <a:rPr lang="en-US" altLang="en-US" sz="1800" dirty="0">
                <a:latin typeface="Arial" panose="020B0604020202020204" pitchFamily="34" charset="0"/>
              </a:rPr>
              <a:t> 2000/XP</a:t>
            </a:r>
            <a:r>
              <a:rPr lang="en-US" altLang="en-US" sz="1800" dirty="0"/>
              <a:t> </a:t>
            </a:r>
          </a:p>
        </p:txBody>
      </p:sp>
      <p:sp>
        <p:nvSpPr>
          <p:cNvPr id="6" name="Title 1">
            <a:extLst>
              <a:ext uri="{FF2B5EF4-FFF2-40B4-BE49-F238E27FC236}">
                <a16:creationId xmlns:a16="http://schemas.microsoft.com/office/drawing/2014/main" id="{F2FFBDB8-66C5-8742-8947-DE3B70049231}"/>
              </a:ext>
            </a:extLst>
          </p:cNvPr>
          <p:cNvSpPr txBox="1">
            <a:spLocks/>
          </p:cNvSpPr>
          <p:nvPr/>
        </p:nvSpPr>
        <p:spPr>
          <a:xfrm>
            <a:off x="2427249" y="329111"/>
            <a:ext cx="9144000" cy="984230"/>
          </a:xfrm>
          <a:prstGeom prst="rect">
            <a:avLst/>
          </a:prstGeom>
        </p:spPr>
        <p:txBody>
          <a:bodyPr vert="horz" lIns="91440" tIns="45720" rIns="91440" bIns="45720" rtlCol="0" anchor="b">
            <a:normAutofit lnSpcReduction="1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r"/>
            <a:r>
              <a:rPr lang="en-US" altLang="en-US" sz="3600" b="1" dirty="0">
                <a:solidFill>
                  <a:schemeClr val="bg1"/>
                </a:solidFill>
              </a:rPr>
              <a:t>WINDOWS</a:t>
            </a:r>
            <a:r>
              <a:rPr lang="en-US" altLang="en-US" sz="3600" b="1" baseline="30000" dirty="0">
                <a:solidFill>
                  <a:schemeClr val="bg1"/>
                </a:solidFill>
              </a:rPr>
              <a:t>®</a:t>
            </a:r>
            <a:r>
              <a:rPr lang="en-US" altLang="en-US" sz="3600" b="1" dirty="0">
                <a:solidFill>
                  <a:schemeClr val="bg1"/>
                </a:solidFill>
              </a:rPr>
              <a:t> </a:t>
            </a:r>
          </a:p>
          <a:p>
            <a:pPr algn="r"/>
            <a:r>
              <a:rPr lang="en-US" altLang="en-US" sz="3600" b="1" dirty="0">
                <a:solidFill>
                  <a:schemeClr val="bg1"/>
                </a:solidFill>
              </a:rPr>
              <a:t>APPLICATION SOFTWARE</a:t>
            </a:r>
            <a:endParaRPr lang="en-US" sz="3600" b="1" dirty="0">
              <a:solidFill>
                <a:schemeClr val="bg1"/>
              </a:solidFill>
            </a:endParaRPr>
          </a:p>
        </p:txBody>
      </p:sp>
      <p:pic>
        <p:nvPicPr>
          <p:cNvPr id="7" name="Picture 4">
            <a:extLst>
              <a:ext uri="{FF2B5EF4-FFF2-40B4-BE49-F238E27FC236}">
                <a16:creationId xmlns:a16="http://schemas.microsoft.com/office/drawing/2014/main" id="{8BDC4598-C366-194F-899D-5CAE4FCA78F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b="8002"/>
          <a:stretch>
            <a:fillRect/>
          </a:stretch>
        </p:blipFill>
        <p:spPr>
          <a:xfrm>
            <a:off x="2928415" y="1988634"/>
            <a:ext cx="6034088" cy="4164013"/>
          </a:xfrm>
          <a:prstGeom prst="rect">
            <a:avLst/>
          </a:prstGeom>
          <a:noFill/>
          <a:ln/>
          <a:extLst>
            <a:ext uri="{91240B29-F687-4F45-9708-019B960494DF}">
              <a14:hiddenLine xmlns:a14="http://schemas.microsoft.com/office/drawing/2010/main" w="9525" cap="flat" cmpd="sng">
                <a:solidFill>
                  <a:schemeClr val="tx1"/>
                </a:solidFill>
                <a:prstDash val="solid"/>
                <a:miter lim="800000"/>
                <a:headEnd/>
                <a:tailEnd/>
              </a14:hiddenLine>
            </a:ext>
          </a:extLst>
        </p:spPr>
      </p:pic>
    </p:spTree>
    <p:extLst>
      <p:ext uri="{BB962C8B-B14F-4D97-AF65-F5344CB8AC3E}">
        <p14:creationId xmlns:p14="http://schemas.microsoft.com/office/powerpoint/2010/main" val="355557312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7AA150-1E15-894A-BFC5-C60F15856A2F}"/>
              </a:ext>
            </a:extLst>
          </p:cNvPr>
          <p:cNvSpPr>
            <a:spLocks noGrp="1"/>
          </p:cNvSpPr>
          <p:nvPr>
            <p:ph type="ctrTitle"/>
          </p:nvPr>
        </p:nvSpPr>
        <p:spPr>
          <a:xfrm>
            <a:off x="554366" y="1906859"/>
            <a:ext cx="10782187" cy="1706136"/>
          </a:xfrm>
          <a:noFill/>
        </p:spPr>
        <p:txBody>
          <a:bodyPr>
            <a:noAutofit/>
          </a:bodyPr>
          <a:lstStyle/>
          <a:p>
            <a:pPr algn="l">
              <a:spcBef>
                <a:spcPts val="600"/>
              </a:spcBef>
            </a:pPr>
            <a:r>
              <a:rPr lang="en-US" sz="2400" dirty="0">
                <a:solidFill>
                  <a:srgbClr val="88B1BB"/>
                </a:solidFill>
                <a:latin typeface="Helvetica Neue" charset="0"/>
                <a:ea typeface="Helvetica Neue" charset="0"/>
                <a:cs typeface="Helvetica Neue" charset="0"/>
              </a:rPr>
              <a:t> </a:t>
            </a:r>
            <a:r>
              <a:rPr lang="bg-BG" sz="2400" dirty="0">
                <a:solidFill>
                  <a:srgbClr val="88B1BB"/>
                </a:solidFill>
                <a:latin typeface="Helvetica Neue" charset="0"/>
                <a:ea typeface="Helvetica Neue" charset="0"/>
                <a:cs typeface="Helvetica Neue" charset="0"/>
              </a:rPr>
              <a:t>•</a:t>
            </a:r>
            <a:r>
              <a:rPr lang="bg-BG" sz="2400" dirty="0">
                <a:solidFill>
                  <a:schemeClr val="accent1">
                    <a:lumMod val="40000"/>
                    <a:lumOff val="60000"/>
                  </a:schemeClr>
                </a:solidFill>
                <a:latin typeface="Helvetica Neue" charset="0"/>
                <a:ea typeface="Helvetica Neue" charset="0"/>
                <a:cs typeface="Helvetica Neue" charset="0"/>
              </a:rPr>
              <a:t> </a:t>
            </a:r>
            <a:r>
              <a:rPr lang="en-US" altLang="en-US" sz="2400" dirty="0"/>
              <a:t>The OL 754 Windows</a:t>
            </a:r>
            <a:r>
              <a:rPr lang="en-US" altLang="en-US" sz="2400" baseline="30000" dirty="0"/>
              <a:t>®</a:t>
            </a:r>
            <a:r>
              <a:rPr lang="en-US" altLang="en-US" sz="2400" dirty="0"/>
              <a:t> Application Software combines data reduction and utility programs with optional application software packages for a completely integrated turnkey system. The software operates on any Microsoft Windows® operating system. The OL 754 Windows</a:t>
            </a:r>
            <a:r>
              <a:rPr lang="en-US" altLang="en-US" sz="2400" baseline="30000" dirty="0"/>
              <a:t>®</a:t>
            </a:r>
            <a:r>
              <a:rPr lang="en-US" altLang="en-US" sz="2400" dirty="0"/>
              <a:t> Application Software utilizes full mouse and/or keyboard control for menu selection. </a:t>
            </a:r>
          </a:p>
        </p:txBody>
      </p:sp>
      <p:sp>
        <p:nvSpPr>
          <p:cNvPr id="6" name="Title 1">
            <a:extLst>
              <a:ext uri="{FF2B5EF4-FFF2-40B4-BE49-F238E27FC236}">
                <a16:creationId xmlns:a16="http://schemas.microsoft.com/office/drawing/2014/main" id="{F2FFBDB8-66C5-8742-8947-DE3B70049231}"/>
              </a:ext>
            </a:extLst>
          </p:cNvPr>
          <p:cNvSpPr txBox="1">
            <a:spLocks/>
          </p:cNvSpPr>
          <p:nvPr/>
        </p:nvSpPr>
        <p:spPr>
          <a:xfrm>
            <a:off x="2427249" y="139541"/>
            <a:ext cx="9144000" cy="984230"/>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r"/>
            <a:r>
              <a:rPr lang="en-US" altLang="en-US" sz="3600" b="1" dirty="0">
                <a:solidFill>
                  <a:schemeClr val="bg1"/>
                </a:solidFill>
              </a:rPr>
              <a:t>WHAT YOU CAN EXPECT</a:t>
            </a:r>
            <a:endParaRPr lang="en-US" sz="3600" b="1" dirty="0">
              <a:solidFill>
                <a:schemeClr val="bg1"/>
              </a:solidFill>
            </a:endParaRPr>
          </a:p>
        </p:txBody>
      </p:sp>
      <p:pic>
        <p:nvPicPr>
          <p:cNvPr id="10" name="Picture 7">
            <a:extLst>
              <a:ext uri="{FF2B5EF4-FFF2-40B4-BE49-F238E27FC236}">
                <a16:creationId xmlns:a16="http://schemas.microsoft.com/office/drawing/2014/main" id="{AD546272-07F9-C644-B540-FC3EA0311CA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00085" y="3772829"/>
            <a:ext cx="3540512" cy="26559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 name="Picture 8">
            <a:extLst>
              <a:ext uri="{FF2B5EF4-FFF2-40B4-BE49-F238E27FC236}">
                <a16:creationId xmlns:a16="http://schemas.microsoft.com/office/drawing/2014/main" id="{52D9EB36-0A4F-4242-A994-4A4AA40F5D3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145966" y="3772829"/>
            <a:ext cx="3540512" cy="26559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 name="Picture 9">
            <a:extLst>
              <a:ext uri="{FF2B5EF4-FFF2-40B4-BE49-F238E27FC236}">
                <a16:creationId xmlns:a16="http://schemas.microsoft.com/office/drawing/2014/main" id="{EF513BCC-F33C-B046-9933-CE2A5D23B335}"/>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54205" y="3772829"/>
            <a:ext cx="3540512" cy="26559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7584709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1000" fill="hold"/>
                                        <p:tgtEl>
                                          <p:spTgt spid="12"/>
                                        </p:tgtEl>
                                        <p:attrNameLst>
                                          <p:attrName>ppt_x</p:attrName>
                                        </p:attrNameLst>
                                      </p:cBhvr>
                                      <p:tavLst>
                                        <p:tav tm="0">
                                          <p:val>
                                            <p:strVal val="#ppt_x"/>
                                          </p:val>
                                        </p:tav>
                                        <p:tav tm="100000">
                                          <p:val>
                                            <p:strVal val="#ppt_x"/>
                                          </p:val>
                                        </p:tav>
                                      </p:tavLst>
                                    </p:anim>
                                    <p:anim calcmode="lin" valueType="num">
                                      <p:cBhvr additive="base">
                                        <p:cTn id="8" dur="1000" fill="hold"/>
                                        <p:tgtEl>
                                          <p:spTgt spid="12"/>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7AA150-1E15-894A-BFC5-C60F15856A2F}"/>
              </a:ext>
            </a:extLst>
          </p:cNvPr>
          <p:cNvSpPr>
            <a:spLocks noGrp="1"/>
          </p:cNvSpPr>
          <p:nvPr>
            <p:ph type="ctrTitle"/>
          </p:nvPr>
        </p:nvSpPr>
        <p:spPr>
          <a:xfrm>
            <a:off x="554366" y="1906859"/>
            <a:ext cx="10782187" cy="1761892"/>
          </a:xfrm>
          <a:noFill/>
        </p:spPr>
        <p:txBody>
          <a:bodyPr>
            <a:noAutofit/>
          </a:bodyPr>
          <a:lstStyle/>
          <a:p>
            <a:pPr lvl="2" algn="l">
              <a:spcBef>
                <a:spcPts val="600"/>
              </a:spcBef>
              <a:buFont typeface="Symbol" pitchFamily="2" charset="2"/>
              <a:buNone/>
            </a:pPr>
            <a:r>
              <a:rPr lang="en-US" sz="2400" dirty="0">
                <a:solidFill>
                  <a:srgbClr val="88B1BB"/>
                </a:solidFill>
                <a:latin typeface="+mj-lt"/>
                <a:ea typeface="Helvetica Neue" charset="0"/>
                <a:cs typeface="Helvetica Neue" charset="0"/>
              </a:rPr>
              <a:t> </a:t>
            </a:r>
            <a:r>
              <a:rPr lang="bg-BG" sz="2400" dirty="0">
                <a:solidFill>
                  <a:srgbClr val="88B1BB"/>
                </a:solidFill>
                <a:latin typeface="+mj-lt"/>
                <a:ea typeface="Helvetica Neue" charset="0"/>
                <a:cs typeface="Helvetica Neue" charset="0"/>
              </a:rPr>
              <a:t>•</a:t>
            </a:r>
            <a:r>
              <a:rPr lang="bg-BG" sz="2400" dirty="0">
                <a:solidFill>
                  <a:schemeClr val="accent1">
                    <a:lumMod val="40000"/>
                    <a:lumOff val="60000"/>
                  </a:schemeClr>
                </a:solidFill>
                <a:latin typeface="+mj-lt"/>
                <a:ea typeface="Helvetica Neue" charset="0"/>
                <a:cs typeface="Helvetica Neue" charset="0"/>
              </a:rPr>
              <a:t> </a:t>
            </a:r>
            <a:r>
              <a:rPr lang="en-US" altLang="en-US" sz="2400" dirty="0">
                <a:latin typeface="+mj-lt"/>
              </a:rPr>
              <a:t>The smart File Browser opens immediately after the application is started.  The browser enables you to customize the computing environment such as opening multiple browser windows for data reduction.  The browser sorts and stores measurement, calibration, and standard files in “virtual folders,” eliminating the need for tedious searches in directory hierarchies.</a:t>
            </a:r>
            <a:r>
              <a:rPr lang="en-US" altLang="en-US" sz="2800" dirty="0">
                <a:latin typeface="+mj-lt"/>
              </a:rPr>
              <a:t>  </a:t>
            </a:r>
            <a:endParaRPr kumimoji="0" lang="en-US" altLang="en-US" sz="2400" dirty="0">
              <a:latin typeface="+mj-lt"/>
            </a:endParaRPr>
          </a:p>
        </p:txBody>
      </p:sp>
      <p:sp>
        <p:nvSpPr>
          <p:cNvPr id="6" name="Title 1">
            <a:extLst>
              <a:ext uri="{FF2B5EF4-FFF2-40B4-BE49-F238E27FC236}">
                <a16:creationId xmlns:a16="http://schemas.microsoft.com/office/drawing/2014/main" id="{F2FFBDB8-66C5-8742-8947-DE3B70049231}"/>
              </a:ext>
            </a:extLst>
          </p:cNvPr>
          <p:cNvSpPr txBox="1">
            <a:spLocks/>
          </p:cNvSpPr>
          <p:nvPr/>
        </p:nvSpPr>
        <p:spPr>
          <a:xfrm>
            <a:off x="2427249" y="139541"/>
            <a:ext cx="9144000" cy="984230"/>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r"/>
            <a:r>
              <a:rPr lang="en-US" altLang="en-US" sz="3600" b="1" dirty="0">
                <a:solidFill>
                  <a:schemeClr val="bg1"/>
                </a:solidFill>
              </a:rPr>
              <a:t>THE FILE BROWSER</a:t>
            </a:r>
            <a:endParaRPr lang="en-US" sz="3600" b="1" dirty="0">
              <a:solidFill>
                <a:schemeClr val="bg1"/>
              </a:solidFill>
            </a:endParaRPr>
          </a:p>
        </p:txBody>
      </p:sp>
      <p:pic>
        <p:nvPicPr>
          <p:cNvPr id="11" name="Picture 6">
            <a:extLst>
              <a:ext uri="{FF2B5EF4-FFF2-40B4-BE49-F238E27FC236}">
                <a16:creationId xmlns:a16="http://schemas.microsoft.com/office/drawing/2014/main" id="{65998D52-46B0-BA4B-AF76-5C1516D37951}"/>
              </a:ext>
            </a:extLst>
          </p:cNvPr>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a:xfrm>
            <a:off x="3463418" y="3668751"/>
            <a:ext cx="4964081" cy="3046141"/>
          </a:xfrm>
          <a:prstGeom prst="rect">
            <a:avLst/>
          </a:prstGeom>
          <a:noFill/>
          <a:ln/>
          <a:extLst>
            <a:ext uri="{91240B29-F687-4F45-9708-019B960494DF}">
              <a14:hiddenLine xmlns:a14="http://schemas.microsoft.com/office/drawing/2010/main" w="9525" cap="flat" cmpd="sng">
                <a:solidFill>
                  <a:schemeClr val="tx1"/>
                </a:solidFill>
                <a:prstDash val="solid"/>
                <a:miter lim="800000"/>
                <a:headEnd/>
                <a:tailEnd/>
              </a14:hiddenLine>
            </a:ext>
          </a:extLst>
        </p:spPr>
      </p:pic>
    </p:spTree>
    <p:extLst>
      <p:ext uri="{BB962C8B-B14F-4D97-AF65-F5344CB8AC3E}">
        <p14:creationId xmlns:p14="http://schemas.microsoft.com/office/powerpoint/2010/main" val="37610799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nodeType="with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checkerboard(across)">
                                      <p:cBhvr>
                                        <p:cTn id="7" dur="1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7AA150-1E15-894A-BFC5-C60F15856A2F}"/>
              </a:ext>
            </a:extLst>
          </p:cNvPr>
          <p:cNvSpPr>
            <a:spLocks noGrp="1"/>
          </p:cNvSpPr>
          <p:nvPr>
            <p:ph type="ctrTitle"/>
          </p:nvPr>
        </p:nvSpPr>
        <p:spPr>
          <a:xfrm>
            <a:off x="554366" y="1906859"/>
            <a:ext cx="10782187" cy="847492"/>
          </a:xfrm>
          <a:noFill/>
        </p:spPr>
        <p:txBody>
          <a:bodyPr>
            <a:noAutofit/>
          </a:bodyPr>
          <a:lstStyle/>
          <a:p>
            <a:pPr algn="l">
              <a:lnSpc>
                <a:spcPct val="80000"/>
              </a:lnSpc>
              <a:spcBef>
                <a:spcPct val="50000"/>
              </a:spcBef>
              <a:buClr>
                <a:schemeClr val="tx2"/>
              </a:buClr>
            </a:pPr>
            <a:r>
              <a:rPr lang="en-US" sz="2400" dirty="0">
                <a:solidFill>
                  <a:srgbClr val="88B1BB"/>
                </a:solidFill>
                <a:latin typeface="Helvetica Neue" charset="0"/>
                <a:ea typeface="Helvetica Neue" charset="0"/>
                <a:cs typeface="Helvetica Neue" charset="0"/>
              </a:rPr>
              <a:t> </a:t>
            </a:r>
            <a:r>
              <a:rPr lang="bg-BG" sz="2400" dirty="0">
                <a:solidFill>
                  <a:srgbClr val="88B1BB"/>
                </a:solidFill>
                <a:latin typeface="Helvetica Neue" charset="0"/>
                <a:ea typeface="Helvetica Neue" charset="0"/>
                <a:cs typeface="Helvetica Neue" charset="0"/>
              </a:rPr>
              <a:t>•</a:t>
            </a:r>
            <a:r>
              <a:rPr lang="bg-BG" sz="2400" dirty="0">
                <a:solidFill>
                  <a:schemeClr val="accent1">
                    <a:lumMod val="40000"/>
                    <a:lumOff val="60000"/>
                  </a:schemeClr>
                </a:solidFill>
                <a:latin typeface="Helvetica Neue" charset="0"/>
                <a:ea typeface="Helvetica Neue" charset="0"/>
                <a:cs typeface="Helvetica Neue" charset="0"/>
              </a:rPr>
              <a:t> </a:t>
            </a:r>
            <a:r>
              <a:rPr lang="en-US" altLang="en-US" sz="2400" dirty="0"/>
              <a:t>The Setup Menu enables the user to set or change the OL 754 instrument parameters (i.e., unattended measurement scans signal sampling, rate and signal response times, etc.).</a:t>
            </a:r>
            <a:endParaRPr lang="en-US" altLang="en-US" sz="2400" dirty="0">
              <a:solidFill>
                <a:srgbClr val="000000"/>
              </a:solidFill>
            </a:endParaRPr>
          </a:p>
        </p:txBody>
      </p:sp>
      <p:sp>
        <p:nvSpPr>
          <p:cNvPr id="6" name="Title 1">
            <a:extLst>
              <a:ext uri="{FF2B5EF4-FFF2-40B4-BE49-F238E27FC236}">
                <a16:creationId xmlns:a16="http://schemas.microsoft.com/office/drawing/2014/main" id="{F2FFBDB8-66C5-8742-8947-DE3B70049231}"/>
              </a:ext>
            </a:extLst>
          </p:cNvPr>
          <p:cNvSpPr txBox="1">
            <a:spLocks/>
          </p:cNvSpPr>
          <p:nvPr/>
        </p:nvSpPr>
        <p:spPr>
          <a:xfrm>
            <a:off x="2427249" y="139541"/>
            <a:ext cx="9144000" cy="984230"/>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r"/>
            <a:r>
              <a:rPr lang="en-US" altLang="en-US" sz="3600" b="1" dirty="0">
                <a:solidFill>
                  <a:schemeClr val="bg1"/>
                </a:solidFill>
              </a:rPr>
              <a:t>THE SETUP MENU</a:t>
            </a:r>
            <a:endParaRPr lang="en-US" sz="3600" b="1" dirty="0">
              <a:solidFill>
                <a:schemeClr val="bg1"/>
              </a:solidFill>
            </a:endParaRPr>
          </a:p>
        </p:txBody>
      </p:sp>
      <p:pic>
        <p:nvPicPr>
          <p:cNvPr id="7" name="Picture 1033">
            <a:extLst>
              <a:ext uri="{FF2B5EF4-FFF2-40B4-BE49-F238E27FC236}">
                <a16:creationId xmlns:a16="http://schemas.microsoft.com/office/drawing/2014/main" id="{FF990FAC-724B-274D-87E0-00E5A8A0F526}"/>
              </a:ext>
            </a:extLst>
          </p:cNvPr>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a:xfrm>
            <a:off x="2744924" y="2754351"/>
            <a:ext cx="6401070" cy="3840364"/>
          </a:xfrm>
          <a:prstGeom prst="rect">
            <a:avLst/>
          </a:prstGeom>
          <a:noFill/>
          <a:ln/>
          <a:extLst>
            <a:ext uri="{91240B29-F687-4F45-9708-019B960494DF}">
              <a14:hiddenLine xmlns:a14="http://schemas.microsoft.com/office/drawing/2010/main" w="9525" cap="flat" cmpd="sng">
                <a:solidFill>
                  <a:schemeClr val="tx1"/>
                </a:solidFill>
                <a:prstDash val="solid"/>
                <a:miter lim="800000"/>
                <a:headEnd/>
                <a:tailEnd/>
              </a14:hiddenLine>
            </a:ext>
          </a:extLst>
        </p:spPr>
      </p:pic>
    </p:spTree>
    <p:extLst>
      <p:ext uri="{BB962C8B-B14F-4D97-AF65-F5344CB8AC3E}">
        <p14:creationId xmlns:p14="http://schemas.microsoft.com/office/powerpoint/2010/main" val="14754580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1000" fill="hold"/>
                                        <p:tgtEl>
                                          <p:spTgt spid="7"/>
                                        </p:tgtEl>
                                        <p:attrNameLst>
                                          <p:attrName>ppt_x</p:attrName>
                                        </p:attrNameLst>
                                      </p:cBhvr>
                                      <p:tavLst>
                                        <p:tav tm="0">
                                          <p:val>
                                            <p:strVal val="#ppt_x"/>
                                          </p:val>
                                        </p:tav>
                                        <p:tav tm="100000">
                                          <p:val>
                                            <p:strVal val="#ppt_x"/>
                                          </p:val>
                                        </p:tav>
                                      </p:tavLst>
                                    </p:anim>
                                    <p:anim calcmode="lin" valueType="num">
                                      <p:cBhvr additive="base">
                                        <p:cTn id="8" dur="10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7AA150-1E15-894A-BFC5-C60F15856A2F}"/>
              </a:ext>
            </a:extLst>
          </p:cNvPr>
          <p:cNvSpPr>
            <a:spLocks noGrp="1"/>
          </p:cNvSpPr>
          <p:nvPr>
            <p:ph type="ctrTitle"/>
          </p:nvPr>
        </p:nvSpPr>
        <p:spPr>
          <a:xfrm>
            <a:off x="554366" y="1906859"/>
            <a:ext cx="10782187" cy="1360448"/>
          </a:xfrm>
          <a:noFill/>
        </p:spPr>
        <p:txBody>
          <a:bodyPr>
            <a:noAutofit/>
          </a:bodyPr>
          <a:lstStyle/>
          <a:p>
            <a:pPr algn="l">
              <a:lnSpc>
                <a:spcPct val="100000"/>
              </a:lnSpc>
              <a:spcBef>
                <a:spcPct val="50000"/>
              </a:spcBef>
              <a:buClr>
                <a:schemeClr val="tx2"/>
              </a:buClr>
            </a:pPr>
            <a:r>
              <a:rPr lang="en-US" altLang="en-US" sz="2400" b="1" dirty="0"/>
              <a:t> </a:t>
            </a:r>
            <a:r>
              <a:rPr lang="en-US" sz="2400" dirty="0">
                <a:solidFill>
                  <a:srgbClr val="88B1BB"/>
                </a:solidFill>
                <a:latin typeface="Helvetica Neue" charset="0"/>
                <a:ea typeface="Helvetica Neue" charset="0"/>
                <a:cs typeface="Helvetica Neue" charset="0"/>
              </a:rPr>
              <a:t> </a:t>
            </a:r>
            <a:r>
              <a:rPr lang="bg-BG" sz="2400" dirty="0">
                <a:solidFill>
                  <a:srgbClr val="88B1BB"/>
                </a:solidFill>
                <a:latin typeface="Helvetica Neue" charset="0"/>
                <a:ea typeface="Helvetica Neue" charset="0"/>
                <a:cs typeface="Helvetica Neue" charset="0"/>
              </a:rPr>
              <a:t>•</a:t>
            </a:r>
            <a:r>
              <a:rPr lang="bg-BG" sz="2400" dirty="0">
                <a:solidFill>
                  <a:schemeClr val="accent1">
                    <a:lumMod val="40000"/>
                    <a:lumOff val="60000"/>
                  </a:schemeClr>
                </a:solidFill>
                <a:latin typeface="Helvetica Neue" charset="0"/>
                <a:ea typeface="Helvetica Neue" charset="0"/>
                <a:cs typeface="Helvetica Neue" charset="0"/>
              </a:rPr>
              <a:t> </a:t>
            </a:r>
            <a:r>
              <a:rPr lang="en-US" altLang="en-US" sz="2400" b="1" dirty="0"/>
              <a:t>Scan Wizard </a:t>
            </a:r>
            <a:r>
              <a:rPr lang="en-US" altLang="en-US" sz="2400" dirty="0"/>
              <a:t>assists the novice operator with setting up a measurement. </a:t>
            </a:r>
            <a:br>
              <a:rPr lang="en-US" altLang="en-US" sz="2400" dirty="0"/>
            </a:br>
            <a:r>
              <a:rPr lang="en-US" altLang="en-US" sz="2400" b="1" dirty="0"/>
              <a:t> </a:t>
            </a:r>
            <a:r>
              <a:rPr lang="en-US" sz="2400" dirty="0">
                <a:solidFill>
                  <a:srgbClr val="88B1BB"/>
                </a:solidFill>
                <a:latin typeface="Helvetica Neue" charset="0"/>
                <a:ea typeface="Helvetica Neue" charset="0"/>
                <a:cs typeface="Helvetica Neue" charset="0"/>
              </a:rPr>
              <a:t> </a:t>
            </a:r>
            <a:r>
              <a:rPr lang="bg-BG" sz="2400" dirty="0">
                <a:solidFill>
                  <a:srgbClr val="88B1BB"/>
                </a:solidFill>
                <a:latin typeface="Helvetica Neue" charset="0"/>
                <a:ea typeface="Helvetica Neue" charset="0"/>
                <a:cs typeface="Helvetica Neue" charset="0"/>
              </a:rPr>
              <a:t>•</a:t>
            </a:r>
            <a:r>
              <a:rPr lang="bg-BG" sz="2400" dirty="0">
                <a:solidFill>
                  <a:schemeClr val="accent1">
                    <a:lumMod val="40000"/>
                    <a:lumOff val="60000"/>
                  </a:schemeClr>
                </a:solidFill>
                <a:latin typeface="Helvetica Neue" charset="0"/>
                <a:ea typeface="Helvetica Neue" charset="0"/>
                <a:cs typeface="Helvetica Neue" charset="0"/>
              </a:rPr>
              <a:t> </a:t>
            </a:r>
            <a:r>
              <a:rPr lang="en-US" altLang="en-US" sz="2400" b="1" dirty="0"/>
              <a:t>Expert Scan Mode </a:t>
            </a:r>
            <a:r>
              <a:rPr lang="en-US" altLang="en-US" sz="2400" dirty="0"/>
              <a:t>allows a quick set-up of measurement scans.</a:t>
            </a:r>
            <a:br>
              <a:rPr lang="en-US" altLang="en-US" sz="2400" dirty="0"/>
            </a:br>
            <a:r>
              <a:rPr lang="en-US" altLang="en-US" sz="2400" dirty="0"/>
              <a:t> </a:t>
            </a:r>
            <a:r>
              <a:rPr lang="en-US" sz="2400" dirty="0">
                <a:solidFill>
                  <a:srgbClr val="88B1BB"/>
                </a:solidFill>
                <a:latin typeface="Helvetica Neue" charset="0"/>
                <a:ea typeface="Helvetica Neue" charset="0"/>
                <a:cs typeface="Helvetica Neue" charset="0"/>
              </a:rPr>
              <a:t> </a:t>
            </a:r>
            <a:r>
              <a:rPr lang="bg-BG" sz="2400" dirty="0">
                <a:solidFill>
                  <a:srgbClr val="88B1BB"/>
                </a:solidFill>
                <a:latin typeface="Helvetica Neue" charset="0"/>
                <a:ea typeface="Helvetica Neue" charset="0"/>
                <a:cs typeface="Helvetica Neue" charset="0"/>
              </a:rPr>
              <a:t>•</a:t>
            </a:r>
            <a:r>
              <a:rPr lang="bg-BG" sz="2400" dirty="0">
                <a:solidFill>
                  <a:schemeClr val="accent1">
                    <a:lumMod val="40000"/>
                    <a:lumOff val="60000"/>
                  </a:schemeClr>
                </a:solidFill>
                <a:latin typeface="Helvetica Neue" charset="0"/>
                <a:ea typeface="Helvetica Neue" charset="0"/>
                <a:cs typeface="Helvetica Neue" charset="0"/>
              </a:rPr>
              <a:t> </a:t>
            </a:r>
            <a:r>
              <a:rPr lang="en-US" altLang="en-US" sz="2400" b="1" dirty="0"/>
              <a:t>Preset Scan</a:t>
            </a:r>
            <a:r>
              <a:rPr lang="en-US" altLang="en-US" sz="2400" dirty="0"/>
              <a:t> is used to recall scan set-ups that have been saved to file.</a:t>
            </a:r>
            <a:br>
              <a:rPr lang="en-US" altLang="en-US" sz="2400" dirty="0"/>
            </a:br>
            <a:r>
              <a:rPr lang="en-US" sz="2400" dirty="0">
                <a:solidFill>
                  <a:srgbClr val="88B1BB"/>
                </a:solidFill>
                <a:latin typeface="Helvetica Neue" charset="0"/>
                <a:ea typeface="Helvetica Neue" charset="0"/>
                <a:cs typeface="Helvetica Neue" charset="0"/>
              </a:rPr>
              <a:t>  </a:t>
            </a:r>
            <a:r>
              <a:rPr lang="bg-BG" sz="2400" dirty="0">
                <a:solidFill>
                  <a:srgbClr val="88B1BB"/>
                </a:solidFill>
                <a:latin typeface="Helvetica Neue" charset="0"/>
                <a:ea typeface="Helvetica Neue" charset="0"/>
                <a:cs typeface="Helvetica Neue" charset="0"/>
              </a:rPr>
              <a:t>•</a:t>
            </a:r>
            <a:r>
              <a:rPr lang="bg-BG" sz="2400" dirty="0">
                <a:solidFill>
                  <a:schemeClr val="accent1">
                    <a:lumMod val="40000"/>
                    <a:lumOff val="60000"/>
                  </a:schemeClr>
                </a:solidFill>
                <a:latin typeface="Helvetica Neue" charset="0"/>
                <a:ea typeface="Helvetica Neue" charset="0"/>
                <a:cs typeface="Helvetica Neue" charset="0"/>
              </a:rPr>
              <a:t> </a:t>
            </a:r>
            <a:r>
              <a:rPr lang="en-US" altLang="en-US" sz="2400" b="1" dirty="0"/>
              <a:t>Unattended Operation </a:t>
            </a:r>
            <a:r>
              <a:rPr lang="en-US" altLang="en-US" sz="2400" dirty="0"/>
              <a:t>allows the PC to control the scan for hours, days, etc.</a:t>
            </a:r>
          </a:p>
        </p:txBody>
      </p:sp>
      <p:sp>
        <p:nvSpPr>
          <p:cNvPr id="6" name="Title 1">
            <a:extLst>
              <a:ext uri="{FF2B5EF4-FFF2-40B4-BE49-F238E27FC236}">
                <a16:creationId xmlns:a16="http://schemas.microsoft.com/office/drawing/2014/main" id="{F2FFBDB8-66C5-8742-8947-DE3B70049231}"/>
              </a:ext>
            </a:extLst>
          </p:cNvPr>
          <p:cNvSpPr txBox="1">
            <a:spLocks/>
          </p:cNvSpPr>
          <p:nvPr/>
        </p:nvSpPr>
        <p:spPr>
          <a:xfrm>
            <a:off x="2427249" y="139541"/>
            <a:ext cx="9144000" cy="984230"/>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r"/>
            <a:r>
              <a:rPr lang="en-US" altLang="en-US" sz="3600" b="1" dirty="0">
                <a:solidFill>
                  <a:schemeClr val="bg1"/>
                </a:solidFill>
              </a:rPr>
              <a:t>THE MEASUREMENT MENU</a:t>
            </a:r>
            <a:endParaRPr lang="en-US" sz="3600" b="1" dirty="0">
              <a:solidFill>
                <a:schemeClr val="bg1"/>
              </a:solidFill>
            </a:endParaRPr>
          </a:p>
        </p:txBody>
      </p:sp>
      <p:pic>
        <p:nvPicPr>
          <p:cNvPr id="8" name="Picture 2">
            <a:extLst>
              <a:ext uri="{FF2B5EF4-FFF2-40B4-BE49-F238E27FC236}">
                <a16:creationId xmlns:a16="http://schemas.microsoft.com/office/drawing/2014/main" id="{244DA1FD-537B-AA48-8C4F-0E383846FB18}"/>
              </a:ext>
            </a:extLst>
          </p:cNvPr>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a:xfrm>
            <a:off x="3073884" y="3267307"/>
            <a:ext cx="5743149" cy="3445640"/>
          </a:xfrm>
          <a:prstGeom prst="rect">
            <a:avLst/>
          </a:prstGeom>
          <a:noFill/>
          <a:ln/>
          <a:extLst>
            <a:ext uri="{91240B29-F687-4F45-9708-019B960494DF}">
              <a14:hiddenLine xmlns:a14="http://schemas.microsoft.com/office/drawing/2010/main" w="9525" cap="flat" cmpd="sng">
                <a:solidFill>
                  <a:schemeClr val="tx1"/>
                </a:solidFill>
                <a:prstDash val="solid"/>
                <a:miter lim="800000"/>
                <a:headEnd/>
                <a:tailEnd/>
              </a14:hiddenLine>
            </a:ext>
          </a:extLst>
        </p:spPr>
      </p:pic>
    </p:spTree>
    <p:extLst>
      <p:ext uri="{BB962C8B-B14F-4D97-AF65-F5344CB8AC3E}">
        <p14:creationId xmlns:p14="http://schemas.microsoft.com/office/powerpoint/2010/main" val="11151137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1000" fill="hold"/>
                                        <p:tgtEl>
                                          <p:spTgt spid="8"/>
                                        </p:tgtEl>
                                        <p:attrNameLst>
                                          <p:attrName>ppt_x</p:attrName>
                                        </p:attrNameLst>
                                      </p:cBhvr>
                                      <p:tavLst>
                                        <p:tav tm="0">
                                          <p:val>
                                            <p:strVal val="#ppt_x"/>
                                          </p:val>
                                        </p:tav>
                                        <p:tav tm="100000">
                                          <p:val>
                                            <p:strVal val="#ppt_x"/>
                                          </p:val>
                                        </p:tav>
                                      </p:tavLst>
                                    </p:anim>
                                    <p:anim calcmode="lin" valueType="num">
                                      <p:cBhvr additive="base">
                                        <p:cTn id="8" dur="10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7AA150-1E15-894A-BFC5-C60F15856A2F}"/>
              </a:ext>
            </a:extLst>
          </p:cNvPr>
          <p:cNvSpPr>
            <a:spLocks noGrp="1"/>
          </p:cNvSpPr>
          <p:nvPr>
            <p:ph type="ctrTitle"/>
          </p:nvPr>
        </p:nvSpPr>
        <p:spPr>
          <a:xfrm>
            <a:off x="543215" y="1761893"/>
            <a:ext cx="10782187" cy="1360448"/>
          </a:xfrm>
          <a:noFill/>
        </p:spPr>
        <p:txBody>
          <a:bodyPr>
            <a:noAutofit/>
          </a:bodyPr>
          <a:lstStyle/>
          <a:p>
            <a:pPr algn="l">
              <a:spcBef>
                <a:spcPct val="50000"/>
              </a:spcBef>
              <a:buClr>
                <a:schemeClr val="tx2"/>
              </a:buClr>
            </a:pPr>
            <a:r>
              <a:rPr lang="en-US" sz="2400" dirty="0">
                <a:solidFill>
                  <a:srgbClr val="88B1BB"/>
                </a:solidFill>
                <a:latin typeface="Helvetica Neue" charset="0"/>
                <a:ea typeface="Helvetica Neue" charset="0"/>
                <a:cs typeface="Helvetica Neue" charset="0"/>
              </a:rPr>
              <a:t> </a:t>
            </a:r>
            <a:r>
              <a:rPr lang="bg-BG" sz="2400" dirty="0">
                <a:solidFill>
                  <a:srgbClr val="88B1BB"/>
                </a:solidFill>
                <a:latin typeface="Helvetica Neue" charset="0"/>
                <a:ea typeface="Helvetica Neue" charset="0"/>
                <a:cs typeface="Helvetica Neue" charset="0"/>
              </a:rPr>
              <a:t>•</a:t>
            </a:r>
            <a:r>
              <a:rPr lang="bg-BG" sz="2400" dirty="0">
                <a:solidFill>
                  <a:schemeClr val="accent1">
                    <a:lumMod val="40000"/>
                    <a:lumOff val="60000"/>
                  </a:schemeClr>
                </a:solidFill>
                <a:latin typeface="Helvetica Neue" charset="0"/>
                <a:ea typeface="Helvetica Neue" charset="0"/>
                <a:cs typeface="Helvetica Neue" charset="0"/>
              </a:rPr>
              <a:t> </a:t>
            </a:r>
            <a:r>
              <a:rPr lang="en-US" altLang="en-US" sz="2400" dirty="0"/>
              <a:t>Each of the four optional measurement application software packages are integrated into the OL 754 Windows</a:t>
            </a:r>
            <a:r>
              <a:rPr lang="en-US" altLang="en-US" sz="2400" baseline="30000" dirty="0"/>
              <a:t>®</a:t>
            </a:r>
            <a:r>
              <a:rPr lang="en-US" altLang="en-US" sz="2400" dirty="0"/>
              <a:t> Application Software.  Thus, the user</a:t>
            </a:r>
            <a:r>
              <a:rPr lang="en-US" altLang="en-US" sz="2400" dirty="0">
                <a:effectLst>
                  <a:outerShdw blurRad="38100" dist="38100" dir="2700000" algn="tl">
                    <a:srgbClr val="000000"/>
                  </a:outerShdw>
                </a:effectLst>
              </a:rPr>
              <a:t> </a:t>
            </a:r>
            <a:r>
              <a:rPr lang="en-US" altLang="en-US" sz="2400" dirty="0"/>
              <a:t>can quickly switch from one measurement application to another or switch from a measurement routine to a data reduction routine within the same program.</a:t>
            </a:r>
          </a:p>
        </p:txBody>
      </p:sp>
      <p:sp>
        <p:nvSpPr>
          <p:cNvPr id="6" name="Title 1">
            <a:extLst>
              <a:ext uri="{FF2B5EF4-FFF2-40B4-BE49-F238E27FC236}">
                <a16:creationId xmlns:a16="http://schemas.microsoft.com/office/drawing/2014/main" id="{F2FFBDB8-66C5-8742-8947-DE3B70049231}"/>
              </a:ext>
            </a:extLst>
          </p:cNvPr>
          <p:cNvSpPr txBox="1">
            <a:spLocks/>
          </p:cNvSpPr>
          <p:nvPr/>
        </p:nvSpPr>
        <p:spPr>
          <a:xfrm>
            <a:off x="2427249" y="139541"/>
            <a:ext cx="9144000" cy="984230"/>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r"/>
            <a:r>
              <a:rPr lang="en-US" altLang="en-US" sz="3600" b="1" dirty="0">
                <a:solidFill>
                  <a:schemeClr val="bg1"/>
                </a:solidFill>
              </a:rPr>
              <a:t>MEASUREMENT TYPES</a:t>
            </a:r>
            <a:endParaRPr lang="en-US" sz="3600" b="1" dirty="0">
              <a:solidFill>
                <a:schemeClr val="bg1"/>
              </a:solidFill>
            </a:endParaRPr>
          </a:p>
        </p:txBody>
      </p:sp>
      <p:pic>
        <p:nvPicPr>
          <p:cNvPr id="8" name="Picture 7">
            <a:extLst>
              <a:ext uri="{FF2B5EF4-FFF2-40B4-BE49-F238E27FC236}">
                <a16:creationId xmlns:a16="http://schemas.microsoft.com/office/drawing/2014/main" id="{30953A31-E20B-4240-884C-2C48F3050D3E}"/>
              </a:ext>
            </a:extLst>
          </p:cNvPr>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a:xfrm>
            <a:off x="3062869" y="3122341"/>
            <a:ext cx="5718512" cy="3430859"/>
          </a:xfrm>
          <a:prstGeom prst="rect">
            <a:avLst/>
          </a:prstGeom>
          <a:noFill/>
          <a:ln/>
          <a:extLst>
            <a:ext uri="{91240B29-F687-4F45-9708-019B960494DF}">
              <a14:hiddenLine xmlns:a14="http://schemas.microsoft.com/office/drawing/2010/main" w="9525" cap="flat" cmpd="sng">
                <a:solidFill>
                  <a:schemeClr val="tx1"/>
                </a:solidFill>
                <a:prstDash val="solid"/>
                <a:miter lim="800000"/>
                <a:headEnd/>
                <a:tailEnd/>
              </a14:hiddenLine>
            </a:ext>
          </a:extLst>
        </p:spPr>
      </p:pic>
    </p:spTree>
    <p:extLst>
      <p:ext uri="{BB962C8B-B14F-4D97-AF65-F5344CB8AC3E}">
        <p14:creationId xmlns:p14="http://schemas.microsoft.com/office/powerpoint/2010/main" val="7093535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1000" fill="hold"/>
                                        <p:tgtEl>
                                          <p:spTgt spid="8"/>
                                        </p:tgtEl>
                                        <p:attrNameLst>
                                          <p:attrName>ppt_x</p:attrName>
                                        </p:attrNameLst>
                                      </p:cBhvr>
                                      <p:tavLst>
                                        <p:tav tm="0">
                                          <p:val>
                                            <p:strVal val="#ppt_x"/>
                                          </p:val>
                                        </p:tav>
                                        <p:tav tm="100000">
                                          <p:val>
                                            <p:strVal val="#ppt_x"/>
                                          </p:val>
                                        </p:tav>
                                      </p:tavLst>
                                    </p:anim>
                                    <p:anim calcmode="lin" valueType="num">
                                      <p:cBhvr additive="base">
                                        <p:cTn id="8" dur="10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7AA150-1E15-894A-BFC5-C60F15856A2F}"/>
              </a:ext>
            </a:extLst>
          </p:cNvPr>
          <p:cNvSpPr>
            <a:spLocks noGrp="1"/>
          </p:cNvSpPr>
          <p:nvPr>
            <p:ph type="ctrTitle"/>
          </p:nvPr>
        </p:nvSpPr>
        <p:spPr>
          <a:xfrm>
            <a:off x="543215" y="1761892"/>
            <a:ext cx="10782187" cy="1717287"/>
          </a:xfrm>
          <a:noFill/>
        </p:spPr>
        <p:txBody>
          <a:bodyPr>
            <a:noAutofit/>
          </a:bodyPr>
          <a:lstStyle/>
          <a:p>
            <a:pPr algn="l">
              <a:spcBef>
                <a:spcPct val="50000"/>
              </a:spcBef>
              <a:buClr>
                <a:schemeClr val="tx2"/>
              </a:buClr>
            </a:pPr>
            <a:r>
              <a:rPr lang="en-US" sz="2400" dirty="0">
                <a:solidFill>
                  <a:srgbClr val="88B1BB"/>
                </a:solidFill>
                <a:latin typeface="Helvetica Neue" charset="0"/>
                <a:ea typeface="Helvetica Neue" charset="0"/>
                <a:cs typeface="Helvetica Neue" charset="0"/>
              </a:rPr>
              <a:t> </a:t>
            </a:r>
            <a:r>
              <a:rPr lang="bg-BG" sz="2400" dirty="0">
                <a:solidFill>
                  <a:srgbClr val="88B1BB"/>
                </a:solidFill>
                <a:latin typeface="Helvetica Neue" charset="0"/>
                <a:ea typeface="Helvetica Neue" charset="0"/>
                <a:cs typeface="Helvetica Neue" charset="0"/>
              </a:rPr>
              <a:t>•</a:t>
            </a:r>
            <a:r>
              <a:rPr lang="bg-BG" sz="2400" dirty="0">
                <a:solidFill>
                  <a:schemeClr val="accent1">
                    <a:lumMod val="40000"/>
                    <a:lumOff val="60000"/>
                  </a:schemeClr>
                </a:solidFill>
                <a:latin typeface="Helvetica Neue" charset="0"/>
                <a:ea typeface="Helvetica Neue" charset="0"/>
                <a:cs typeface="Helvetica Neue" charset="0"/>
              </a:rPr>
              <a:t> </a:t>
            </a:r>
            <a:r>
              <a:rPr lang="en-US" altLang="en-US" sz="2400" dirty="0"/>
              <a:t>All of the optional application software packages contain the software needed for performing the spectroradiometer calibration.  The Scan Wizard, Expert Scan, or Preset Scan menus can be used to perform the spectral calibration of the spectroradiometer, simply select “Calibration Scan” rather than “Measurement Scan” and a system calibration will be performed.</a:t>
            </a:r>
          </a:p>
        </p:txBody>
      </p:sp>
      <p:sp>
        <p:nvSpPr>
          <p:cNvPr id="6" name="Title 1">
            <a:extLst>
              <a:ext uri="{FF2B5EF4-FFF2-40B4-BE49-F238E27FC236}">
                <a16:creationId xmlns:a16="http://schemas.microsoft.com/office/drawing/2014/main" id="{F2FFBDB8-66C5-8742-8947-DE3B70049231}"/>
              </a:ext>
            </a:extLst>
          </p:cNvPr>
          <p:cNvSpPr txBox="1">
            <a:spLocks/>
          </p:cNvSpPr>
          <p:nvPr/>
        </p:nvSpPr>
        <p:spPr>
          <a:xfrm>
            <a:off x="2416098" y="317960"/>
            <a:ext cx="9144000" cy="984230"/>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r"/>
            <a:r>
              <a:rPr lang="en-US" altLang="en-US" sz="3600" b="1" dirty="0">
                <a:solidFill>
                  <a:schemeClr val="bg1"/>
                </a:solidFill>
              </a:rPr>
              <a:t> PERFORMING AN </a:t>
            </a:r>
          </a:p>
          <a:p>
            <a:pPr algn="r"/>
            <a:r>
              <a:rPr lang="en-US" altLang="en-US" sz="3600" b="1" dirty="0">
                <a:solidFill>
                  <a:schemeClr val="bg1"/>
                </a:solidFill>
              </a:rPr>
              <a:t>OL 754 CALIBRATION</a:t>
            </a:r>
            <a:endParaRPr lang="en-US" sz="3600" b="1" dirty="0">
              <a:solidFill>
                <a:schemeClr val="bg1"/>
              </a:solidFill>
            </a:endParaRPr>
          </a:p>
        </p:txBody>
      </p:sp>
      <p:pic>
        <p:nvPicPr>
          <p:cNvPr id="8" name="Picture 10">
            <a:extLst>
              <a:ext uri="{FF2B5EF4-FFF2-40B4-BE49-F238E27FC236}">
                <a16:creationId xmlns:a16="http://schemas.microsoft.com/office/drawing/2014/main" id="{EFEE4BBE-D0E8-4145-B04C-193D54DA8D7A}"/>
              </a:ext>
            </a:extLst>
          </p:cNvPr>
          <p:cNvPicPr>
            <a:picLocks noChangeArrowheads="1"/>
          </p:cNvPicPr>
          <p:nvPr/>
        </p:nvPicPr>
        <p:blipFill>
          <a:blip r:embed="rId3">
            <a:extLst>
              <a:ext uri="{28A0092B-C50C-407E-A947-70E740481C1C}">
                <a14:useLocalDpi xmlns:a14="http://schemas.microsoft.com/office/drawing/2010/main" val="0"/>
              </a:ext>
            </a:extLst>
          </a:blip>
          <a:srcRect l="9601" t="2000" r="9601" b="2000"/>
          <a:stretch>
            <a:fillRect/>
          </a:stretch>
        </p:blipFill>
        <p:spPr bwMode="auto">
          <a:xfrm>
            <a:off x="3666893" y="3479179"/>
            <a:ext cx="4855398" cy="31502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697804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1000" fill="hold"/>
                                        <p:tgtEl>
                                          <p:spTgt spid="8"/>
                                        </p:tgtEl>
                                        <p:attrNameLst>
                                          <p:attrName>ppt_x</p:attrName>
                                        </p:attrNameLst>
                                      </p:cBhvr>
                                      <p:tavLst>
                                        <p:tav tm="0">
                                          <p:val>
                                            <p:strVal val="#ppt_x"/>
                                          </p:val>
                                        </p:tav>
                                        <p:tav tm="100000">
                                          <p:val>
                                            <p:strVal val="#ppt_x"/>
                                          </p:val>
                                        </p:tav>
                                      </p:tavLst>
                                    </p:anim>
                                    <p:anim calcmode="lin" valueType="num">
                                      <p:cBhvr additive="base">
                                        <p:cTn id="8" dur="10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331</TotalTime>
  <Words>759</Words>
  <Application>Microsoft Macintosh PowerPoint</Application>
  <PresentationFormat>Widescreen</PresentationFormat>
  <Paragraphs>30</Paragraphs>
  <Slides>13</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13</vt:i4>
      </vt:variant>
    </vt:vector>
  </HeadingPairs>
  <TitlesOfParts>
    <vt:vector size="20" baseType="lpstr">
      <vt:lpstr>Arial</vt:lpstr>
      <vt:lpstr>Calibri</vt:lpstr>
      <vt:lpstr>Calibri Light</vt:lpstr>
      <vt:lpstr>Helvetica 57 Condensed</vt:lpstr>
      <vt:lpstr>Helvetica Neue</vt:lpstr>
      <vt:lpstr>Symbol</vt:lpstr>
      <vt:lpstr>Office Theme</vt:lpstr>
      <vt:lpstr> OL Series 754 Portable UV-VIS-NIR  Spectroradiometer</vt:lpstr>
      <vt:lpstr> • The OL 754 Portable UV-Visible-NIR Spectroradiometers are a series of compact, portable, double monochromator based spectroradiometers capable of making highly accurate spectroradiometric measurements in the laboratory or in the field.  Three optics heads are available for covering the wavelength range of 200 to 1600 nm.  The OL 754's innovative design combines compact  UV-Visible (200 - 800 nm), Visible (350 - 1100 nm), or NIR (800 - 1600) optimized double monochromators with a separate controller that houses all data acquisition and control electronics.  Fast and accurate spectroradiometric measurements can be made in the laboratory, or with the battery/dc power option, outside with total portability under demanding field conditions.  The system can be configured to for various measurement applications:    • Source Spectral Analysis    • Diffuse Spectral Reflectance   • Specular Spectral Reflectance    • Spectral Transmittance</vt:lpstr>
      <vt:lpstr>Compatible with Windows® 2000/XP </vt:lpstr>
      <vt:lpstr> • The OL 754 Windows® Application Software combines data reduction and utility programs with optional application software packages for a completely integrated turnkey system. The software operates on any Microsoft Windows® operating system. The OL 754 Windows® Application Software utilizes full mouse and/or keyboard control for menu selection. </vt:lpstr>
      <vt:lpstr> • The smart File Browser opens immediately after the application is started.  The browser enables you to customize the computing environment such as opening multiple browser windows for data reduction.  The browser sorts and stores measurement, calibration, and standard files in “virtual folders,” eliminating the need for tedious searches in directory hierarchies.  </vt:lpstr>
      <vt:lpstr> • The Setup Menu enables the user to set or change the OL 754 instrument parameters (i.e., unattended measurement scans signal sampling, rate and signal response times, etc.).</vt:lpstr>
      <vt:lpstr>  • Scan Wizard assists the novice operator with setting up a measurement.    • Expert Scan Mode allows a quick set-up of measurement scans.   • Preset Scan is used to recall scan set-ups that have been saved to file.   • Unattended Operation allows the PC to control the scan for hours, days, etc.</vt:lpstr>
      <vt:lpstr> • Each of the four optional measurement application software packages are integrated into the OL 754 Windows® Application Software.  Thus, the user can quickly switch from one measurement application to another or switch from a measurement routine to a data reduction routine within the same program.</vt:lpstr>
      <vt:lpstr> • All of the optional application software packages contain the software needed for performing the spectroradiometer calibration.  The Scan Wizard, Expert Scan, or Preset Scan menus can be used to perform the spectral calibration of the spectroradiometer, simply select “Calibration Scan” rather than “Measurement Scan” and a system calibration will be performed.</vt:lpstr>
      <vt:lpstr> • During the spectral response calibration the display indicates all the relevant information such as the spectral standard values, detector signal, and the subsequent spectral response value at each wavelength data point.  Also displayed is information such as the present blocking filter in use, the detector dark current reading taken prior to commencement of the scan, and the response time of the detector.</vt:lpstr>
      <vt:lpstr> • The software includes a host of file utilities providing calculation of tristimulus values, CIE LAB/LUV, chromaticity coordinates,  photometric output, correlated color temperature, color rendering index, etc., and an Export to Excel button for custom report generation.</vt:lpstr>
      <vt:lpstr> • Graphics include spectral plots in semi-log, linear, and normalized scales, and CIE diagrams.  Up to six sets of data may  be plotted on one single graph for comparison purposes. </vt:lpstr>
      <vt:lpstr>• The system illustrated represents just a few of the accessories     from Optronic Laboratories, LLC  • For more information:  Visit our website at OptronicLabs.com   Call 407-422-3171 to Contact an Application Engineer      </vt:lpstr>
    </vt:vector>
  </TitlesOfParts>
  <Company/>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Alyssa Saftlas</dc:creator>
  <cp:lastModifiedBy>Microsoft Office User</cp:lastModifiedBy>
  <cp:revision>29</cp:revision>
  <dcterms:created xsi:type="dcterms:W3CDTF">2018-03-21T15:35:32Z</dcterms:created>
  <dcterms:modified xsi:type="dcterms:W3CDTF">2024-09-19T20:24:21Z</dcterms:modified>
</cp:coreProperties>
</file>