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80" r:id="rId6"/>
    <p:sldId id="281" r:id="rId7"/>
    <p:sldId id="260" r:id="rId8"/>
    <p:sldId id="261" r:id="rId9"/>
    <p:sldId id="262" r:id="rId10"/>
    <p:sldId id="263" r:id="rId11"/>
    <p:sldId id="282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76" r:id="rId37"/>
    <p:sldId id="278" r:id="rId38"/>
    <p:sldId id="277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4" r:id="rId48"/>
    <p:sldId id="303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279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1BB"/>
    <a:srgbClr val="233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4"/>
    <p:restoredTop sz="94631"/>
  </p:normalViewPr>
  <p:slideViewPr>
    <p:cSldViewPr snapToGrid="0" snapToObjects="1">
      <p:cViewPr varScale="1">
        <p:scale>
          <a:sx n="138" d="100"/>
          <a:sy n="13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5186-2A62-8E4E-BE77-A1F827D31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19E81-51DB-AC41-A21B-E4FE0CD2F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AE6D4-F5B6-5A45-A287-4090BD34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8D130-76A6-074B-85A2-EEBBEE8D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96B5-AE4C-824E-9281-223C9861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D288-9C61-1547-97F0-4ABF77AA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977BC-0BDB-C544-893B-D6B8B92B7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C6345-4D2D-C04D-BCF3-7F3A03FE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152-B4F1-CC4E-B666-BAA61627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5521D-AD31-9A47-B387-445F6691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6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73BD8-6FDF-654B-8FC1-98EAA69E5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C6110-F45C-5E49-9274-B06A34387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BFBDE-C2EA-254A-9C7F-C40E4BA0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BF94-752A-024B-B80E-89E779E8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D3E99-6AEB-3446-B8D0-067F6368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4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813A-1654-7D4D-87F8-618C7AE9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60F52-2AC1-6047-9AB4-B6A37F23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4FA12-2A20-3E4C-8576-192889B3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85D6A-6EF7-754A-9DF2-4E671C16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5A5A-39F5-A24F-9F3D-627F4C08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4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1582-D818-2D4A-977E-345B4077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8BB0A-032A-6041-BDC3-2425B80CE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4D8B9-3A67-8141-9C05-EEA610DD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CBD6-D1FA-2C4F-8755-C8B85FD1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5E5EF-A874-3042-A37D-016929C6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2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5A03-E1C5-FD47-99EB-B9154E4E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8F63E-ED55-A14C-AE29-BCEBC3E2B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3AC6D-5560-6E44-A25D-F4F1B97DB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79014-AB5A-9B4F-ACB4-5D909CE7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FD7F1-0FF7-F746-9942-BD3C551C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89591-6415-9542-9428-9D35525F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6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1381-F25A-9B42-A4F1-02A69E79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BF63-9AFF-DE40-917F-A53465B2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6A915-12D1-1646-B09E-CA0301B35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C9192-7F85-F74E-8652-531F2D285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288C2-D52B-BA4B-92F0-992323423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5469B-F66E-B341-92C0-A622777F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9B775-56C8-4949-9EB3-8C5AA5D7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2BA59-5C04-2F4E-AA46-B2D69F79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8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D33E-6D16-DB4A-8831-C30E55ED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64838-9B78-8B4E-85EF-91211988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CEBF8-24CA-CF4E-8346-4530810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41EA-B9C9-8846-8795-729B375E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44D9D-E0B9-674D-BEA3-081F96D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6E91B-2413-3143-AA11-4BBA45BF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D4EF8-9117-4145-B003-63AC2A1B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3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FB64-578E-CB41-8484-46E524AA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C4AB4-1339-B94A-88EB-3AE77AED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906DD-70E0-8945-A65C-E701771C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5A38A-4ABC-194C-B9DD-EC8215D6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A8EA4-F85C-DB42-9333-4307B3A1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FB78-A186-2942-837C-21FBAB59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76F9-3576-1142-8B4B-E117404B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0E106-234E-804B-BD85-099868F78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525BC-0E86-7C43-835C-DB629D778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066B3-B8B4-D943-AA37-CC011294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47774-A65C-6D48-AB9E-4CEBBAA5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83BEE-D91A-D14A-9964-81724CF3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1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2A54C-8FB1-9D4E-98A1-4FB04302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5E6D9-DBC6-A64D-9FB7-BE1EFE8D0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2AC37-456D-E144-AABC-236E0DE9D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5FE68-92FD-D840-A32A-185A6CDD8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5526A-1087-DA4C-BDC8-3560743EB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8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1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9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emf"/><Relationship Id="rId5" Type="http://schemas.openxmlformats.org/officeDocument/2006/relationships/image" Target="../media/image14.emf"/><Relationship Id="rId10" Type="http://schemas.openxmlformats.org/officeDocument/2006/relationships/image" Target="../media/image4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.jpg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1.emf"/><Relationship Id="rId4" Type="http://schemas.openxmlformats.org/officeDocument/2006/relationships/image" Target="../media/image28.emf"/><Relationship Id="rId9" Type="http://schemas.openxmlformats.org/officeDocument/2006/relationships/image" Target="../media/image40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1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59300"/>
            <a:ext cx="12192000" cy="1003342"/>
          </a:xfrm>
        </p:spPr>
        <p:txBody>
          <a:bodyPr>
            <a:noAutofit/>
          </a:bodyPr>
          <a:lstStyle/>
          <a:p>
            <a:r>
              <a:rPr lang="en-GB" altLang="en-US" sz="5400" b="1" dirty="0">
                <a:solidFill>
                  <a:schemeClr val="bg1"/>
                </a:solidFill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OL 750 Measurement Systems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9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317" y="6858000"/>
            <a:ext cx="5817139" cy="3930433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Gratings diffract light at  </a:t>
            </a:r>
            <a:br>
              <a:rPr lang="en-GB" altLang="en-US" sz="3600" dirty="0"/>
            </a:br>
            <a:r>
              <a:rPr lang="en-GB" altLang="en-US" sz="3600" dirty="0"/>
              <a:t>   different angles depending </a:t>
            </a:r>
            <a:br>
              <a:rPr lang="en-GB" altLang="en-US" sz="3600" dirty="0"/>
            </a:br>
            <a:r>
              <a:rPr lang="en-GB" altLang="en-US" sz="3600" dirty="0"/>
              <a:t>   on wavelength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400nm will also diffract at </a:t>
            </a:r>
            <a:br>
              <a:rPr lang="en-GB" altLang="en-US" sz="3600" dirty="0"/>
            </a:br>
            <a:r>
              <a:rPr lang="en-GB" altLang="en-US" sz="3600" dirty="0"/>
              <a:t>   the same angle as 800nm   </a:t>
            </a:r>
            <a:br>
              <a:rPr lang="en-GB" altLang="en-US" sz="3600" dirty="0"/>
            </a:br>
            <a:r>
              <a:rPr lang="en-GB" altLang="en-US" sz="3600" dirty="0"/>
              <a:t>   </a:t>
            </a:r>
            <a:r>
              <a:rPr lang="en-GB" altLang="en-US" sz="3600" b="1" dirty="0">
                <a:solidFill>
                  <a:srgbClr val="233667"/>
                </a:solidFill>
              </a:rPr>
              <a:t>(since 2 x 400 = 800)</a:t>
            </a:r>
            <a:br>
              <a:rPr lang="en-GB" altLang="en-US" sz="3600" b="1" dirty="0">
                <a:solidFill>
                  <a:srgbClr val="233667"/>
                </a:solidFill>
              </a:rPr>
            </a:br>
            <a:br>
              <a:rPr lang="en-GB" altLang="en-US" sz="105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A blocking filter removes the </a:t>
            </a:r>
            <a:br>
              <a:rPr lang="en-GB" altLang="en-US" sz="3600" dirty="0"/>
            </a:br>
            <a:r>
              <a:rPr lang="en-GB" altLang="en-US" sz="3600" dirty="0"/>
              <a:t>   400nm so just 800nm is left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5E564908-54C9-E34F-875B-CF996CF0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00" y="3035300"/>
            <a:ext cx="3810000" cy="32242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186BC8DC-E1B3-8446-A418-22620C8F6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2136775"/>
            <a:ext cx="2514600" cy="830997"/>
          </a:xfrm>
          <a:prstGeom prst="rect">
            <a:avLst/>
          </a:prstGeom>
          <a:solidFill>
            <a:srgbClr val="88B1BB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Blocking filters:</a:t>
            </a:r>
          </a:p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how they work</a:t>
            </a:r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0BAA9E56-A34A-4243-9E9A-4D0E4EF4B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263900"/>
            <a:ext cx="1143000" cy="1219200"/>
          </a:xfrm>
          <a:prstGeom prst="wedgeRectCallout">
            <a:avLst>
              <a:gd name="adj1" fmla="val 60556"/>
              <a:gd name="adj2" fmla="val 104426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400nm + 800nm</a:t>
            </a: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8029F070-6E12-A649-8DC6-D4EB1F70694E}"/>
              </a:ext>
            </a:extLst>
          </p:cNvPr>
          <p:cNvGrpSpPr>
            <a:grpSpLocks/>
          </p:cNvGrpSpPr>
          <p:nvPr/>
        </p:nvGrpSpPr>
        <p:grpSpPr bwMode="auto">
          <a:xfrm>
            <a:off x="2616200" y="4254500"/>
            <a:ext cx="1143000" cy="381000"/>
            <a:chOff x="1488" y="2544"/>
            <a:chExt cx="720" cy="240"/>
          </a:xfrm>
          <a:solidFill>
            <a:srgbClr val="88B1BB"/>
          </a:solidFill>
        </p:grpSpPr>
        <p:sp>
          <p:nvSpPr>
            <p:cNvPr id="21" name="AutoShape 9">
              <a:extLst>
                <a:ext uri="{FF2B5EF4-FFF2-40B4-BE49-F238E27FC236}">
                  <a16:creationId xmlns:a16="http://schemas.microsoft.com/office/drawing/2014/main" id="{8B062F37-8809-6242-823D-C1BF7D89C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544"/>
              <a:ext cx="720" cy="240"/>
            </a:xfrm>
            <a:prstGeom prst="wedgeRectCallout">
              <a:avLst>
                <a:gd name="adj1" fmla="val 10139"/>
                <a:gd name="adj2" fmla="val -147917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400nm</a:t>
              </a:r>
            </a:p>
          </p:txBody>
        </p:sp>
        <p:sp>
          <p:nvSpPr>
            <p:cNvPr id="22" name="AutoShape 10">
              <a:extLst>
                <a:ext uri="{FF2B5EF4-FFF2-40B4-BE49-F238E27FC236}">
                  <a16:creationId xmlns:a16="http://schemas.microsoft.com/office/drawing/2014/main" id="{D906C4C3-2BBB-4B41-9700-B95480474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544"/>
              <a:ext cx="720" cy="240"/>
            </a:xfrm>
            <a:prstGeom prst="wedgeRectCallout">
              <a:avLst>
                <a:gd name="adj1" fmla="val 88194"/>
                <a:gd name="adj2" fmla="val 40000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400nm</a:t>
              </a:r>
            </a:p>
          </p:txBody>
        </p:sp>
      </p:grpSp>
      <p:sp>
        <p:nvSpPr>
          <p:cNvPr id="23" name="AutoShape 11">
            <a:extLst>
              <a:ext uri="{FF2B5EF4-FFF2-40B4-BE49-F238E27FC236}">
                <a16:creationId xmlns:a16="http://schemas.microsoft.com/office/drawing/2014/main" id="{7B17D5AF-50F6-FD41-916B-E1D9BFC0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5397500"/>
            <a:ext cx="1143000" cy="381000"/>
          </a:xfrm>
          <a:prstGeom prst="wedgeRectCallout">
            <a:avLst>
              <a:gd name="adj1" fmla="val 29861"/>
              <a:gd name="adj2" fmla="val -328333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800nm</a:t>
            </a:r>
          </a:p>
        </p:txBody>
      </p:sp>
      <p:sp>
        <p:nvSpPr>
          <p:cNvPr id="24" name="AutoShape 12">
            <a:extLst>
              <a:ext uri="{FF2B5EF4-FFF2-40B4-BE49-F238E27FC236}">
                <a16:creationId xmlns:a16="http://schemas.microsoft.com/office/drawing/2014/main" id="{259DC4B5-4B7A-2740-8241-6B4160B61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2806700"/>
            <a:ext cx="1371600" cy="762000"/>
          </a:xfrm>
          <a:prstGeom prst="wedgeRectCallout">
            <a:avLst>
              <a:gd name="adj1" fmla="val -4977"/>
              <a:gd name="adj2" fmla="val 127708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Blocking filter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66F6E3F8-4C8F-9842-99AD-1AA8B6C6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5816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grating</a:t>
            </a:r>
          </a:p>
        </p:txBody>
      </p:sp>
    </p:spTree>
    <p:extLst>
      <p:ext uri="{BB962C8B-B14F-4D97-AF65-F5344CB8AC3E}">
        <p14:creationId xmlns:p14="http://schemas.microsoft.com/office/powerpoint/2010/main" val="30754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3" grpId="0" animBg="1" autoUpdateAnimBg="0"/>
      <p:bldP spid="2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0517" y="4206983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Light passes into the </a:t>
            </a:r>
            <a:br>
              <a:rPr lang="en-GB" altLang="en-US" sz="3600" dirty="0"/>
            </a:br>
            <a:r>
              <a:rPr lang="en-GB" altLang="en-US" sz="3600" dirty="0"/>
              <a:t>   monochromator through the </a:t>
            </a:r>
            <a:br>
              <a:rPr lang="en-GB" altLang="en-US" sz="3600" dirty="0"/>
            </a:br>
            <a:r>
              <a:rPr lang="en-GB" altLang="en-US" sz="3600" dirty="0"/>
              <a:t>   entrance slit, then onto the </a:t>
            </a:r>
            <a:br>
              <a:rPr lang="en-GB" altLang="en-US" sz="3600" dirty="0"/>
            </a:br>
            <a:r>
              <a:rPr lang="en-GB" altLang="en-US" sz="3600" dirty="0"/>
              <a:t>   first collimating mirror.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1029">
            <a:extLst>
              <a:ext uri="{FF2B5EF4-FFF2-40B4-BE49-F238E27FC236}">
                <a16:creationId xmlns:a16="http://schemas.microsoft.com/office/drawing/2014/main" id="{A692A941-79EC-8748-8D52-6B28FA8A0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2938" y="1968499"/>
            <a:ext cx="2938462" cy="47523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1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0517" y="3660883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Collimated (parallel) light is </a:t>
            </a:r>
            <a:br>
              <a:rPr lang="en-GB" altLang="en-US" sz="3600" dirty="0"/>
            </a:br>
            <a:r>
              <a:rPr lang="en-GB" altLang="en-US" sz="3600" dirty="0"/>
              <a:t>   directed onto the grating.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826D39B0-85F8-5849-B724-70385159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9050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2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917" y="7191483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grating diffracts the </a:t>
            </a:r>
            <a:br>
              <a:rPr lang="en-GB" altLang="en-US" sz="3600" dirty="0"/>
            </a:br>
            <a:r>
              <a:rPr lang="en-GB" altLang="en-US" sz="3600" dirty="0"/>
              <a:t>   light, sending each </a:t>
            </a:r>
            <a:br>
              <a:rPr lang="en-GB" altLang="en-US" sz="3600" dirty="0"/>
            </a:br>
            <a:r>
              <a:rPr lang="en-GB" altLang="en-US" sz="3600" dirty="0"/>
              <a:t>   wavelength off at a different </a:t>
            </a:r>
            <a:br>
              <a:rPr lang="en-GB" altLang="en-US" sz="3600" dirty="0"/>
            </a:br>
            <a:r>
              <a:rPr lang="en-GB" altLang="en-US" sz="3600" dirty="0"/>
              <a:t>   angle.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desired wavelength is </a:t>
            </a:r>
            <a:br>
              <a:rPr lang="en-GB" altLang="en-US" sz="3600" dirty="0"/>
            </a:br>
            <a:r>
              <a:rPr lang="en-GB" altLang="en-US" sz="3600" dirty="0"/>
              <a:t>   collected by the first </a:t>
            </a:r>
            <a:br>
              <a:rPr lang="en-GB" altLang="en-US" sz="3600" dirty="0"/>
            </a:br>
            <a:r>
              <a:rPr lang="en-GB" altLang="en-US" sz="3600" dirty="0"/>
              <a:t>   focussing mirror….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1029">
            <a:extLst>
              <a:ext uri="{FF2B5EF4-FFF2-40B4-BE49-F238E27FC236}">
                <a16:creationId xmlns:a16="http://schemas.microsoft.com/office/drawing/2014/main" id="{7BBE7E07-2CDD-1545-9F13-A9E445F9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03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617" y="6137383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…which focuses it at the </a:t>
            </a:r>
            <a:br>
              <a:rPr lang="en-GB" altLang="en-US" sz="3600" dirty="0"/>
            </a:br>
            <a:r>
              <a:rPr lang="en-GB" altLang="en-US" sz="3600" dirty="0"/>
              <a:t>   middle slit.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A second collimating mirror </a:t>
            </a:r>
            <a:br>
              <a:rPr lang="en-GB" altLang="en-US" sz="3600" dirty="0"/>
            </a:br>
            <a:r>
              <a:rPr lang="en-GB" altLang="en-US" sz="3600" dirty="0"/>
              <a:t>   collects this beam…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C02A0133-02BC-2540-9639-CD53FE64E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63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417" y="7508983"/>
            <a:ext cx="5817139" cy="3930433"/>
          </a:xfrm>
          <a:noFill/>
        </p:spPr>
        <p:txBody>
          <a:bodyPr>
            <a:noAutofit/>
          </a:bodyPr>
          <a:lstStyle/>
          <a:p>
            <a:pPr algn="l">
              <a:tabLst>
                <a:tab pos="0" algn="l"/>
              </a:tabLst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…and collimates it onto a </a:t>
            </a:r>
            <a:br>
              <a:rPr lang="en-GB" altLang="en-US" sz="3600" dirty="0"/>
            </a:br>
            <a:r>
              <a:rPr lang="en-GB" altLang="en-US" sz="3600" dirty="0"/>
              <a:t>   second grating.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Since the second grating is </a:t>
            </a:r>
            <a:br>
              <a:rPr lang="en-GB" altLang="en-US" sz="3600" dirty="0"/>
            </a:br>
            <a:r>
              <a:rPr lang="en-GB" altLang="en-US" sz="3600" dirty="0"/>
              <a:t>   linked to the first, they are at </a:t>
            </a:r>
            <a:br>
              <a:rPr lang="en-GB" altLang="en-US" sz="3600" dirty="0"/>
            </a:br>
            <a:r>
              <a:rPr lang="en-GB" altLang="en-US" sz="3600" dirty="0"/>
              <a:t>   the same angle and hence </a:t>
            </a:r>
            <a:br>
              <a:rPr lang="en-GB" altLang="en-US" sz="3600" dirty="0"/>
            </a:br>
            <a:r>
              <a:rPr lang="en-GB" altLang="en-US" sz="3600" dirty="0"/>
              <a:t>   the same wavelength.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1029">
            <a:extLst>
              <a:ext uri="{FF2B5EF4-FFF2-40B4-BE49-F238E27FC236}">
                <a16:creationId xmlns:a16="http://schemas.microsoft.com/office/drawing/2014/main" id="{00808399-A794-854B-834B-B52AE2E1E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23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6717" y="6518383"/>
            <a:ext cx="5817139" cy="3930433"/>
          </a:xfrm>
          <a:noFill/>
        </p:spPr>
        <p:txBody>
          <a:bodyPr>
            <a:noAutofit/>
          </a:bodyPr>
          <a:lstStyle/>
          <a:p>
            <a:pPr algn="l">
              <a:tabLst>
                <a:tab pos="0" algn="l"/>
              </a:tabLst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This second grating acts like </a:t>
            </a:r>
            <a:br>
              <a:rPr lang="en-GB" altLang="en-US" sz="3600" dirty="0"/>
            </a:br>
            <a:r>
              <a:rPr lang="en-GB" altLang="en-US" sz="3600" dirty="0"/>
              <a:t>   the first, but the spectral </a:t>
            </a:r>
            <a:br>
              <a:rPr lang="en-GB" altLang="en-US" sz="3600" dirty="0"/>
            </a:br>
            <a:r>
              <a:rPr lang="en-GB" altLang="en-US" sz="3600" dirty="0"/>
              <a:t>   purity is increased by many </a:t>
            </a:r>
            <a:br>
              <a:rPr lang="en-GB" altLang="en-US" sz="3600" dirty="0"/>
            </a:br>
            <a:r>
              <a:rPr lang="en-GB" altLang="en-US" sz="3600" dirty="0"/>
              <a:t>   decades.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1029">
            <a:extLst>
              <a:ext uri="{FF2B5EF4-FFF2-40B4-BE49-F238E27FC236}">
                <a16:creationId xmlns:a16="http://schemas.microsoft.com/office/drawing/2014/main" id="{B27F4ABA-5952-4D42-BBBF-14DD1BF03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616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417" y="7508983"/>
            <a:ext cx="5817139" cy="3930433"/>
          </a:xfrm>
          <a:noFill/>
        </p:spPr>
        <p:txBody>
          <a:bodyPr>
            <a:noAutofit/>
          </a:bodyPr>
          <a:lstStyle/>
          <a:p>
            <a:pPr algn="l">
              <a:tabLst>
                <a:tab pos="0" algn="l"/>
              </a:tabLst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pure monochromatic </a:t>
            </a:r>
            <a:br>
              <a:rPr lang="en-GB" altLang="en-US" sz="3600" dirty="0"/>
            </a:br>
            <a:r>
              <a:rPr lang="en-GB" altLang="en-US" sz="3600" dirty="0"/>
              <a:t>   light, at the wavelength </a:t>
            </a:r>
            <a:br>
              <a:rPr lang="en-GB" altLang="en-US" sz="3600" dirty="0"/>
            </a:br>
            <a:r>
              <a:rPr lang="en-GB" altLang="en-US" sz="3600" dirty="0"/>
              <a:t>   desired, is then focussed </a:t>
            </a:r>
            <a:br>
              <a:rPr lang="en-GB" altLang="en-US" sz="3600" dirty="0"/>
            </a:br>
            <a:r>
              <a:rPr lang="en-GB" altLang="en-US" sz="3600" dirty="0"/>
              <a:t>   onto the exit slit and </a:t>
            </a:r>
            <a:br>
              <a:rPr lang="en-GB" altLang="en-US" sz="3600" dirty="0"/>
            </a:br>
            <a:r>
              <a:rPr lang="en-GB" altLang="en-US" sz="3600" dirty="0"/>
              <a:t>   emerges from the </a:t>
            </a:r>
            <a:br>
              <a:rPr lang="en-GB" altLang="en-US" sz="3600" dirty="0"/>
            </a:br>
            <a:r>
              <a:rPr lang="en-GB" altLang="en-US" sz="3600" dirty="0"/>
              <a:t>   monochromator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390DB5D-5909-FE40-A4B9-23B9ACA51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58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152" y="3581400"/>
            <a:ext cx="10782187" cy="3922538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en-GB" altLang="en-US" sz="3200" b="1" dirty="0">
                <a:solidFill>
                  <a:srgbClr val="233667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rPr>
              <a:t>THE MOST COMMON MEASUREMENTS OF SOURCES INCLUDE:</a:t>
            </a:r>
            <a:br>
              <a:rPr lang="en-US" sz="29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bg-BG" sz="29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29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2900" b="1" dirty="0"/>
              <a:t>Radiance </a:t>
            </a:r>
            <a:r>
              <a:rPr lang="en-GB" altLang="en-US" sz="2900" dirty="0"/>
              <a:t>- Light emitted in a particular direction</a:t>
            </a:r>
            <a:br>
              <a:rPr lang="en-GB" altLang="en-US" sz="2900" dirty="0"/>
            </a:br>
            <a:br>
              <a:rPr lang="en-GB" altLang="en-US" sz="2900" dirty="0"/>
            </a:br>
            <a:r>
              <a:rPr lang="bg-BG" sz="29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29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2900" b="1" dirty="0"/>
              <a:t>Irradiance </a:t>
            </a:r>
            <a:r>
              <a:rPr lang="en-GB" altLang="en-US" sz="2900" dirty="0"/>
              <a:t>– Light falling onto a surface</a:t>
            </a:r>
            <a:br>
              <a:rPr lang="en-GB" altLang="en-US" sz="2900" dirty="0"/>
            </a:br>
            <a:br>
              <a:rPr lang="en-GB" altLang="en-US" sz="2900" dirty="0"/>
            </a:br>
            <a:r>
              <a:rPr lang="bg-BG" sz="29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29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2900" b="1" dirty="0"/>
              <a:t>Total flux </a:t>
            </a:r>
            <a:r>
              <a:rPr lang="en-GB" altLang="en-US" sz="2900" dirty="0"/>
              <a:t>– Total light emitted in all directions</a:t>
            </a:r>
            <a:br>
              <a:rPr lang="en-GB" altLang="en-US" sz="2900" dirty="0"/>
            </a:br>
            <a:br>
              <a:rPr lang="en-GB" altLang="en-US" sz="4000" dirty="0"/>
            </a:br>
            <a:br>
              <a:rPr lang="en-GB" altLang="en-US" sz="4000" dirty="0"/>
            </a:br>
            <a:br>
              <a:rPr lang="en-US" altLang="en-US" sz="4000" dirty="0"/>
            </a:br>
            <a:br>
              <a:rPr lang="en-GB" altLang="en-US" sz="4000" dirty="0"/>
            </a:br>
            <a:endParaRPr lang="en-US" altLang="en-US" sz="40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553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SOURCE MEASUREMENT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5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617" y="963355"/>
            <a:ext cx="5817139" cy="12214116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Radiance is normally </a:t>
            </a:r>
            <a:br>
              <a:rPr lang="en-GB" altLang="en-US" sz="3600" dirty="0"/>
            </a:br>
            <a:r>
              <a:rPr lang="en-GB" altLang="en-US" sz="3600" dirty="0"/>
              <a:t>   measured with a telescope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solid collection angle </a:t>
            </a:r>
            <a:br>
              <a:rPr lang="en-GB" altLang="en-US" sz="3600" dirty="0"/>
            </a:br>
            <a:r>
              <a:rPr lang="en-GB" altLang="en-US" sz="3600" dirty="0"/>
              <a:t>   corresponds to the size of </a:t>
            </a:r>
            <a:br>
              <a:rPr lang="en-GB" altLang="en-US" sz="3600" dirty="0"/>
            </a:br>
            <a:r>
              <a:rPr lang="en-GB" altLang="en-US" sz="3600" dirty="0"/>
              <a:t>   the lens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measurement area </a:t>
            </a:r>
            <a:br>
              <a:rPr lang="en-GB" altLang="en-US" sz="3600" dirty="0"/>
            </a:br>
            <a:r>
              <a:rPr lang="en-GB" altLang="en-US" sz="3600" dirty="0"/>
              <a:t>   corresponds to the field-of-</a:t>
            </a:r>
            <a:br>
              <a:rPr lang="en-GB" altLang="en-US" sz="3600" dirty="0"/>
            </a:br>
            <a:r>
              <a:rPr lang="en-GB" altLang="en-US" sz="3600" dirty="0"/>
              <a:t>   view of the telescope</a:t>
            </a:r>
            <a:br>
              <a:rPr lang="en-GB" altLang="en-US" sz="3600" dirty="0"/>
            </a:br>
            <a:br>
              <a:rPr lang="en-GB" altLang="en-US" sz="32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553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RADIANCE MEASUREMENT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9C27386D-F8AD-4B45-9FE5-B33E2539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305175"/>
            <a:ext cx="3810000" cy="22780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B0D3EDD6-0DF5-C44E-9020-6B523EB8D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01900"/>
            <a:ext cx="1600200" cy="1143000"/>
          </a:xfrm>
          <a:prstGeom prst="wedgeRectCallout">
            <a:avLst>
              <a:gd name="adj1" fmla="val 32440"/>
              <a:gd name="adj2" fmla="val 89583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Solid Collection angle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DF68290C-05F2-C343-8312-16852AEA6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245100"/>
            <a:ext cx="2057400" cy="838200"/>
          </a:xfrm>
          <a:prstGeom prst="wedgeRectCallout">
            <a:avLst>
              <a:gd name="adj1" fmla="val -72144"/>
              <a:gd name="adj2" fmla="val -124241"/>
            </a:avLst>
          </a:prstGeom>
          <a:solidFill>
            <a:srgbClr val="88B1BB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400" dirty="0"/>
              <a:t>Measurement area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608B98E2-F33A-0941-A6E0-E51099A72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78100"/>
            <a:ext cx="1143000" cy="533400"/>
          </a:xfrm>
          <a:prstGeom prst="wedgeRectCallout">
            <a:avLst>
              <a:gd name="adj1" fmla="val -19028"/>
              <a:gd name="adj2" fmla="val 191370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9343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52" y="5604624"/>
            <a:ext cx="10782187" cy="1658014"/>
          </a:xfrm>
          <a:noFill/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GB" altLang="en-US" sz="3600" b="1" dirty="0">
                <a:solidFill>
                  <a:srgbClr val="233667"/>
                </a:solidFill>
                <a:latin typeface="Helvetica 57 Condensed" pitchFamily="2" charset="0"/>
              </a:rPr>
              <a:t>OUTLINE OF PRESENTATION</a:t>
            </a:r>
            <a:br>
              <a:rPr lang="en-GB" altLang="en-US" sz="3600" b="1" dirty="0">
                <a:solidFill>
                  <a:srgbClr val="233667"/>
                </a:solidFill>
                <a:latin typeface="Helvetica 57 Condensed" pitchFamily="2" charset="0"/>
              </a:rPr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About Optronic Laboratories, LLC</a:t>
            </a:r>
            <a:br>
              <a:rPr lang="en-GB" altLang="en-US" sz="3200" dirty="0"/>
            </a:br>
            <a:br>
              <a:rPr lang="en-GB" altLang="en-US" sz="1000" dirty="0"/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The OL 750 Series Spectroradiometer</a:t>
            </a:r>
            <a:br>
              <a:rPr lang="en-GB" altLang="en-US" sz="3200" dirty="0"/>
            </a:br>
            <a:br>
              <a:rPr lang="en-GB" altLang="en-US" sz="1000" dirty="0"/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Source Measurements</a:t>
            </a:r>
            <a:br>
              <a:rPr lang="en-GB" altLang="en-US" sz="3200" dirty="0"/>
            </a:br>
            <a:br>
              <a:rPr lang="en-GB" altLang="en-US" sz="1000" dirty="0"/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Transmission Measurements</a:t>
            </a:r>
            <a:br>
              <a:rPr lang="en-GB" altLang="en-US" sz="3200" dirty="0"/>
            </a:br>
            <a:br>
              <a:rPr lang="en-GB" altLang="en-US" sz="1000" dirty="0"/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Reflectance Measurements</a:t>
            </a:r>
            <a:br>
              <a:rPr lang="en-GB" altLang="en-US" sz="3200" dirty="0"/>
            </a:br>
            <a:br>
              <a:rPr lang="en-GB" altLang="en-US" sz="1000" dirty="0"/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Detector Measurements</a:t>
            </a:r>
            <a:br>
              <a:rPr lang="en-GB" altLang="en-US" sz="3200" dirty="0"/>
            </a:b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42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617" y="4279900"/>
            <a:ext cx="5817139" cy="228600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term “radiance” in this </a:t>
            </a:r>
            <a:br>
              <a:rPr lang="en-GB" altLang="en-US" sz="3600" dirty="0"/>
            </a:br>
            <a:r>
              <a:rPr lang="en-GB" altLang="en-US" sz="3600" dirty="0"/>
              <a:t>   section also refers to related </a:t>
            </a:r>
            <a:br>
              <a:rPr lang="en-GB" altLang="en-US" sz="3600" dirty="0"/>
            </a:br>
            <a:r>
              <a:rPr lang="en-GB" altLang="en-US" sz="3600" dirty="0"/>
              <a:t>   units such as luminance and </a:t>
            </a:r>
            <a:br>
              <a:rPr lang="en-GB" altLang="en-US" sz="3600" dirty="0"/>
            </a:br>
            <a:r>
              <a:rPr lang="en-GB" altLang="en-US" sz="3600" dirty="0"/>
              <a:t>   radiant intensity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Radiant intensity applies to </a:t>
            </a:r>
            <a:br>
              <a:rPr lang="en-GB" altLang="en-US" sz="3600" dirty="0"/>
            </a:br>
            <a:r>
              <a:rPr lang="en-GB" altLang="en-US" sz="3600" dirty="0"/>
              <a:t>   small or distant objects that </a:t>
            </a:r>
            <a:br>
              <a:rPr lang="en-GB" altLang="en-US" sz="3600" dirty="0"/>
            </a:br>
            <a:r>
              <a:rPr lang="en-GB" altLang="en-US" sz="3600" dirty="0"/>
              <a:t>   are smaller than the </a:t>
            </a:r>
            <a:br>
              <a:rPr lang="en-GB" altLang="en-US" sz="3600" dirty="0"/>
            </a:br>
            <a:r>
              <a:rPr lang="en-GB" altLang="en-US" sz="3600" dirty="0"/>
              <a:t>   telescope field-of-view</a:t>
            </a: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553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RADIANCE MEASUREMENT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1029">
            <a:extLst>
              <a:ext uri="{FF2B5EF4-FFF2-40B4-BE49-F238E27FC236}">
                <a16:creationId xmlns:a16="http://schemas.microsoft.com/office/drawing/2014/main" id="{14E98097-DA96-154D-91A7-238F2FF7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217" y="3778250"/>
            <a:ext cx="3810000" cy="13827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1030">
            <a:extLst>
              <a:ext uri="{FF2B5EF4-FFF2-40B4-BE49-F238E27FC236}">
                <a16:creationId xmlns:a16="http://schemas.microsoft.com/office/drawing/2014/main" id="{86DCA372-9BA5-AF45-8A01-4D710DD52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217" y="2603500"/>
            <a:ext cx="1143000" cy="533400"/>
          </a:xfrm>
          <a:prstGeom prst="wedgeRectCallout">
            <a:avLst>
              <a:gd name="adj1" fmla="val -66806"/>
              <a:gd name="adj2" fmla="val 274704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Source</a:t>
            </a:r>
          </a:p>
        </p:txBody>
      </p:sp>
      <p:sp>
        <p:nvSpPr>
          <p:cNvPr id="10" name="AutoShape 1032">
            <a:extLst>
              <a:ext uri="{FF2B5EF4-FFF2-40B4-BE49-F238E27FC236}">
                <a16:creationId xmlns:a16="http://schemas.microsoft.com/office/drawing/2014/main" id="{40CFC21D-C4AE-524B-B5EA-5FB5F982B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817" y="5422900"/>
            <a:ext cx="2057400" cy="838200"/>
          </a:xfrm>
          <a:prstGeom prst="wedgeRectCallout">
            <a:avLst>
              <a:gd name="adj1" fmla="val -68440"/>
              <a:gd name="adj2" fmla="val -134847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Measurement area</a:t>
            </a:r>
          </a:p>
        </p:txBody>
      </p:sp>
      <p:sp>
        <p:nvSpPr>
          <p:cNvPr id="11" name="AutoShape 1033">
            <a:extLst>
              <a:ext uri="{FF2B5EF4-FFF2-40B4-BE49-F238E27FC236}">
                <a16:creationId xmlns:a16="http://schemas.microsoft.com/office/drawing/2014/main" id="{F3B33F79-03CB-1147-BF4D-AAE7A805E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217" y="2374900"/>
            <a:ext cx="1600200" cy="1143000"/>
          </a:xfrm>
          <a:prstGeom prst="wedgeRectCallout">
            <a:avLst>
              <a:gd name="adj1" fmla="val 35616"/>
              <a:gd name="adj2" fmla="val 97361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Solid Collection angle</a:t>
            </a:r>
          </a:p>
        </p:txBody>
      </p:sp>
    </p:spTree>
    <p:extLst>
      <p:ext uri="{BB962C8B-B14F-4D97-AF65-F5344CB8AC3E}">
        <p14:creationId xmlns:p14="http://schemas.microsoft.com/office/powerpoint/2010/main" val="655229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999" y="2095500"/>
            <a:ext cx="10287001" cy="376423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Optronic Laboratories, Inc. manufactures a large </a:t>
            </a:r>
            <a:br>
              <a:rPr lang="en-GB" altLang="en-US" sz="3600" dirty="0"/>
            </a:br>
            <a:r>
              <a:rPr lang="en-GB" altLang="en-US" sz="3600" dirty="0"/>
              <a:t>   range of telescope, microscope and imaging optic </a:t>
            </a:r>
            <a:br>
              <a:rPr lang="en-GB" altLang="en-US" sz="3600" dirty="0"/>
            </a:br>
            <a:r>
              <a:rPr lang="en-GB" altLang="en-US" sz="3600" dirty="0"/>
              <a:t>   modules for radiance measurements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To illustrate a typical system for radiance </a:t>
            </a:r>
            <a:br>
              <a:rPr lang="en-GB" altLang="en-US" sz="3600" dirty="0"/>
            </a:br>
            <a:r>
              <a:rPr lang="en-GB" altLang="en-US" sz="3600" dirty="0"/>
              <a:t>   measurement, we will use the OL Series 730-9 </a:t>
            </a:r>
            <a:br>
              <a:rPr lang="en-GB" altLang="en-US" sz="3600" dirty="0"/>
            </a:br>
            <a:r>
              <a:rPr lang="en-GB" altLang="en-US" sz="3600" dirty="0"/>
              <a:t>   Telescopes</a:t>
            </a: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553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RADIANCE MEASUREMENT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05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506" y="1734870"/>
            <a:ext cx="10260788" cy="2456130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For luminance and radiance of sources from 200 nm </a:t>
            </a:r>
            <a:br>
              <a:rPr lang="en-GB" altLang="en-US" sz="3600" dirty="0"/>
            </a:br>
            <a:r>
              <a:rPr lang="en-GB" altLang="en-US" sz="3600" dirty="0"/>
              <a:t>   to 14,000 nm</a:t>
            </a: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03382" y="4458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730-9 TELESCOPES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1030">
            <a:extLst>
              <a:ext uri="{FF2B5EF4-FFF2-40B4-BE49-F238E27FC236}">
                <a16:creationId xmlns:a16="http://schemas.microsoft.com/office/drawing/2014/main" id="{40FC6C25-D4E3-5F46-8B67-75CFCA71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683000"/>
            <a:ext cx="463550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1033">
            <a:extLst>
              <a:ext uri="{FF2B5EF4-FFF2-40B4-BE49-F238E27FC236}">
                <a16:creationId xmlns:a16="http://schemas.microsoft.com/office/drawing/2014/main" id="{B163C5BC-23E8-8845-96CF-50377E1BD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5283200"/>
            <a:ext cx="2286000" cy="838200"/>
          </a:xfrm>
          <a:prstGeom prst="wedgeRectCallout">
            <a:avLst>
              <a:gd name="adj1" fmla="val -68750"/>
              <a:gd name="adj2" fmla="val -79926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Wide range of lenses</a:t>
            </a:r>
          </a:p>
        </p:txBody>
      </p:sp>
      <p:sp>
        <p:nvSpPr>
          <p:cNvPr id="11" name="AutoShape 1034">
            <a:extLst>
              <a:ext uri="{FF2B5EF4-FFF2-40B4-BE49-F238E27FC236}">
                <a16:creationId xmlns:a16="http://schemas.microsoft.com/office/drawing/2014/main" id="{D280B821-2766-3744-95EA-6D1122162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3378200"/>
            <a:ext cx="2286000" cy="457200"/>
          </a:xfrm>
          <a:prstGeom prst="wedgeRectCallout">
            <a:avLst>
              <a:gd name="adj1" fmla="val -89306"/>
              <a:gd name="adj2" fmla="val 140625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Reflex viewing</a:t>
            </a:r>
          </a:p>
        </p:txBody>
      </p:sp>
      <p:sp>
        <p:nvSpPr>
          <p:cNvPr id="12" name="AutoShape 1035">
            <a:extLst>
              <a:ext uri="{FF2B5EF4-FFF2-40B4-BE49-F238E27FC236}">
                <a16:creationId xmlns:a16="http://schemas.microsoft.com/office/drawing/2014/main" id="{1A231FFB-0C00-3446-9684-FB1766D52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5740400"/>
            <a:ext cx="2362200" cy="457200"/>
          </a:xfrm>
          <a:prstGeom prst="wedgeRectCallout">
            <a:avLst>
              <a:gd name="adj1" fmla="val -74394"/>
              <a:gd name="adj2" fmla="val -21528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Adjustable focus</a:t>
            </a:r>
          </a:p>
        </p:txBody>
      </p:sp>
    </p:spTree>
    <p:extLst>
      <p:ext uri="{BB962C8B-B14F-4D97-AF65-F5344CB8AC3E}">
        <p14:creationId xmlns:p14="http://schemas.microsoft.com/office/powerpoint/2010/main" val="21816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687F19-4849-854A-91ED-C2A498FCFB31}"/>
              </a:ext>
            </a:extLst>
          </p:cNvPr>
          <p:cNvSpPr/>
          <p:nvPr/>
        </p:nvSpPr>
        <p:spPr>
          <a:xfrm>
            <a:off x="812800" y="3568700"/>
            <a:ext cx="10337800" cy="2832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669" y="2260600"/>
            <a:ext cx="10782187" cy="392253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For luminance and radiance of sources from 200 nm to </a:t>
            </a:r>
            <a:br>
              <a:rPr lang="en-GB" altLang="en-US" sz="3600" dirty="0"/>
            </a:br>
            <a:r>
              <a:rPr lang="en-GB" altLang="en-US" sz="3600" dirty="0"/>
              <a:t>   14,000 nm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730-9 TELESCOPES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5FEAB17-13A8-8C42-98B6-C23B1DE1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668538"/>
            <a:ext cx="990600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A673BEC8-685C-9048-87C8-C32699E5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4963938"/>
            <a:ext cx="1981200" cy="1219200"/>
          </a:xfrm>
          <a:prstGeom prst="wedgeRectCallout">
            <a:avLst>
              <a:gd name="adj1" fmla="val 75241"/>
              <a:gd name="adj2" fmla="val -57292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Light coming from the source…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65900B9D-7148-414B-A1A1-244989392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3897138"/>
            <a:ext cx="2895600" cy="1143000"/>
          </a:xfrm>
          <a:prstGeom prst="flowChartAlternateProcess">
            <a:avLst/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Here is how it works</a:t>
            </a:r>
          </a:p>
        </p:txBody>
      </p:sp>
    </p:spTree>
    <p:extLst>
      <p:ext uri="{BB962C8B-B14F-4D97-AF65-F5344CB8AC3E}">
        <p14:creationId xmlns:p14="http://schemas.microsoft.com/office/powerpoint/2010/main" val="4798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687F19-4849-854A-91ED-C2A498FCFB31}"/>
              </a:ext>
            </a:extLst>
          </p:cNvPr>
          <p:cNvSpPr/>
          <p:nvPr/>
        </p:nvSpPr>
        <p:spPr>
          <a:xfrm>
            <a:off x="812800" y="3238500"/>
            <a:ext cx="10337800" cy="330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669" y="2260600"/>
            <a:ext cx="10782187" cy="392253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For luminance and radiance of sources from 200 nm to </a:t>
            </a:r>
            <a:br>
              <a:rPr lang="en-GB" altLang="en-US" sz="3600" dirty="0"/>
            </a:br>
            <a:r>
              <a:rPr lang="en-GB" altLang="en-US" sz="3600" dirty="0"/>
              <a:t>   14,000 nm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730-9 TELESCOPES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1032">
            <a:extLst>
              <a:ext uri="{FF2B5EF4-FFF2-40B4-BE49-F238E27FC236}">
                <a16:creationId xmlns:a16="http://schemas.microsoft.com/office/drawing/2014/main" id="{444EE6CF-8D64-C04D-8CA0-8AD48E084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0900" y="3563056"/>
            <a:ext cx="7696200" cy="2549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sp>
        <p:nvSpPr>
          <p:cNvPr id="16" name="AutoShape 1035">
            <a:extLst>
              <a:ext uri="{FF2B5EF4-FFF2-40B4-BE49-F238E27FC236}">
                <a16:creationId xmlns:a16="http://schemas.microsoft.com/office/drawing/2014/main" id="{D6242478-5DCC-354F-8785-ADEAC3217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5569656"/>
            <a:ext cx="4114800" cy="838200"/>
          </a:xfrm>
          <a:prstGeom prst="wedgeRectCallout">
            <a:avLst>
              <a:gd name="adj1" fmla="val 16435"/>
              <a:gd name="adj2" fmla="val -119699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…is picked up at some distance and focused by the OL 730-9</a:t>
            </a:r>
          </a:p>
        </p:txBody>
      </p:sp>
      <p:sp>
        <p:nvSpPr>
          <p:cNvPr id="17" name="AutoShape 1037">
            <a:extLst>
              <a:ext uri="{FF2B5EF4-FFF2-40B4-BE49-F238E27FC236}">
                <a16:creationId xmlns:a16="http://schemas.microsoft.com/office/drawing/2014/main" id="{715793E4-D2EE-6B43-8976-E9D173C6A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3359856"/>
            <a:ext cx="4419600" cy="762000"/>
          </a:xfrm>
          <a:prstGeom prst="wedgeRectCallout">
            <a:avLst>
              <a:gd name="adj1" fmla="val -57111"/>
              <a:gd name="adj2" fmla="val 112708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The sectional drawing shows what happens inside the solid housing</a:t>
            </a:r>
          </a:p>
        </p:txBody>
      </p:sp>
      <p:sp>
        <p:nvSpPr>
          <p:cNvPr id="18" name="AutoShape 1038">
            <a:extLst>
              <a:ext uri="{FF2B5EF4-FFF2-40B4-BE49-F238E27FC236}">
                <a16:creationId xmlns:a16="http://schemas.microsoft.com/office/drawing/2014/main" id="{6256FEAF-8912-1740-B3A2-5D3683FB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5569656"/>
            <a:ext cx="2895600" cy="838200"/>
          </a:xfrm>
          <a:prstGeom prst="wedgeRectCallout">
            <a:avLst>
              <a:gd name="adj1" fmla="val -13759"/>
              <a:gd name="adj2" fmla="val -108144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If the mirror is flipped out of the way</a:t>
            </a:r>
          </a:p>
        </p:txBody>
      </p:sp>
    </p:spTree>
    <p:extLst>
      <p:ext uri="{BB962C8B-B14F-4D97-AF65-F5344CB8AC3E}">
        <p14:creationId xmlns:p14="http://schemas.microsoft.com/office/powerpoint/2010/main" val="11392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687F19-4849-854A-91ED-C2A498FCFB31}"/>
              </a:ext>
            </a:extLst>
          </p:cNvPr>
          <p:cNvSpPr/>
          <p:nvPr/>
        </p:nvSpPr>
        <p:spPr>
          <a:xfrm>
            <a:off x="812800" y="3238500"/>
            <a:ext cx="10337800" cy="330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669" y="2260600"/>
            <a:ext cx="10782187" cy="392253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For luminance and radiance of sources from 200 nm to </a:t>
            </a:r>
            <a:br>
              <a:rPr lang="en-GB" altLang="en-US" sz="3600" dirty="0"/>
            </a:br>
            <a:r>
              <a:rPr lang="en-GB" altLang="en-US" sz="3600" dirty="0"/>
              <a:t>   14,000 nm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730-9 TELESCOPES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CCC5156-CFB2-1346-A843-9F6DA6E65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8200" y="3565525"/>
            <a:ext cx="7772400" cy="24447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sp>
        <p:nvSpPr>
          <p:cNvPr id="10" name="AutoShape 10">
            <a:extLst>
              <a:ext uri="{FF2B5EF4-FFF2-40B4-BE49-F238E27FC236}">
                <a16:creationId xmlns:a16="http://schemas.microsoft.com/office/drawing/2014/main" id="{3E9A3C5B-12D3-3046-A8FD-7E6515438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5549900"/>
            <a:ext cx="4953000" cy="762000"/>
          </a:xfrm>
          <a:prstGeom prst="wedgeRectCallout">
            <a:avLst>
              <a:gd name="adj1" fmla="val -71602"/>
              <a:gd name="adj2" fmla="val -142708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The image is sent via the field-of-view aperture to the spectroradiometer</a:t>
            </a:r>
          </a:p>
        </p:txBody>
      </p:sp>
    </p:spTree>
    <p:extLst>
      <p:ext uri="{BB962C8B-B14F-4D97-AF65-F5344CB8AC3E}">
        <p14:creationId xmlns:p14="http://schemas.microsoft.com/office/powerpoint/2010/main" val="225513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669" y="2260600"/>
            <a:ext cx="10782187" cy="392253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Putting together an OL 750 radiance system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680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RADIANCE MEASUREMENT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E1BCA-E279-AF4C-BB9C-930529D76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946400"/>
            <a:ext cx="22145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8" name="Group 17">
            <a:extLst>
              <a:ext uri="{FF2B5EF4-FFF2-40B4-BE49-F238E27FC236}">
                <a16:creationId xmlns:a16="http://schemas.microsoft.com/office/drawing/2014/main" id="{90FEC8D5-7213-E242-94FC-A67470C68458}"/>
              </a:ext>
            </a:extLst>
          </p:cNvPr>
          <p:cNvGrpSpPr>
            <a:grpSpLocks/>
          </p:cNvGrpSpPr>
          <p:nvPr/>
        </p:nvGrpSpPr>
        <p:grpSpPr bwMode="auto">
          <a:xfrm>
            <a:off x="7035800" y="4546600"/>
            <a:ext cx="2971800" cy="1905000"/>
            <a:chOff x="3312" y="2592"/>
            <a:chExt cx="1872" cy="1200"/>
          </a:xfrm>
          <a:solidFill>
            <a:srgbClr val="88B1BB"/>
          </a:solidFill>
        </p:grpSpPr>
        <p:graphicFrame>
          <p:nvGraphicFramePr>
            <p:cNvPr id="11" name="Object 8">
              <a:extLst>
                <a:ext uri="{FF2B5EF4-FFF2-40B4-BE49-F238E27FC236}">
                  <a16:creationId xmlns:a16="http://schemas.microsoft.com/office/drawing/2014/main" id="{4CD7C3BC-6DC4-CF4D-AB92-6525D50732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2" y="2592"/>
            <a:ext cx="1179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5" name="CorelDRAW 6.0" r:id="rId5" imgW="5613400" imgH="2895600" progId="CorelDRAW.Graphic.6">
                    <p:embed/>
                  </p:oleObj>
                </mc:Choice>
                <mc:Fallback>
                  <p:oleObj name="CorelDRAW 6.0" r:id="rId5" imgW="5613400" imgH="2895600" progId="CorelDRAW.Graphic.6">
                    <p:embed/>
                    <p:pic>
                      <p:nvPicPr>
                        <p:cNvPr id="28683" name="Object 8">
                          <a:extLst>
                            <a:ext uri="{FF2B5EF4-FFF2-40B4-BE49-F238E27FC236}">
                              <a16:creationId xmlns:a16="http://schemas.microsoft.com/office/drawing/2014/main" id="{6A135904-23E0-244A-8095-A0BBD39B473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592"/>
                          <a:ext cx="1179" cy="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99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0FA71153-7062-6745-A671-E5A10DC03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312"/>
              <a:ext cx="1248" cy="480"/>
            </a:xfrm>
            <a:prstGeom prst="wedgeRectCallout">
              <a:avLst>
                <a:gd name="adj1" fmla="val -49440"/>
                <a:gd name="adj2" fmla="val -111667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Then we add the OL 730-9</a:t>
              </a: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A7E95315-A671-B649-BE0F-9D6B36D04B42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4241800"/>
            <a:ext cx="1839913" cy="2209800"/>
            <a:chOff x="672" y="2400"/>
            <a:chExt cx="1159" cy="1392"/>
          </a:xfrm>
          <a:solidFill>
            <a:srgbClr val="88B1BB"/>
          </a:solidFill>
        </p:grpSpPr>
        <p:graphicFrame>
          <p:nvGraphicFramePr>
            <p:cNvPr id="14" name="Object 9">
              <a:extLst>
                <a:ext uri="{FF2B5EF4-FFF2-40B4-BE49-F238E27FC236}">
                  <a16:creationId xmlns:a16="http://schemas.microsoft.com/office/drawing/2014/main" id="{238C76E6-0D52-0A4D-AB0D-013AEA836D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4" y="2400"/>
            <a:ext cx="727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6" name="CorelDRAW 6.0" r:id="rId7" imgW="3467100" imgH="1765300" progId="CorelDRAW.Graphic.6">
                    <p:embed/>
                  </p:oleObj>
                </mc:Choice>
                <mc:Fallback>
                  <p:oleObj name="CorelDRAW 6.0" r:id="rId7" imgW="3467100" imgH="1765300" progId="CorelDRAW.Graphic.6">
                    <p:embed/>
                    <p:pic>
                      <p:nvPicPr>
                        <p:cNvPr id="28681" name="Object 9">
                          <a:extLst>
                            <a:ext uri="{FF2B5EF4-FFF2-40B4-BE49-F238E27FC236}">
                              <a16:creationId xmlns:a16="http://schemas.microsoft.com/office/drawing/2014/main" id="{8252C0DC-2C35-154A-B453-7F36455C02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400"/>
                          <a:ext cx="727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99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AutoShape 12">
              <a:extLst>
                <a:ext uri="{FF2B5EF4-FFF2-40B4-BE49-F238E27FC236}">
                  <a16:creationId xmlns:a16="http://schemas.microsoft.com/office/drawing/2014/main" id="{96632730-5000-BE41-8AA3-F8EA820D5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64"/>
              <a:ext cx="960" cy="528"/>
            </a:xfrm>
            <a:prstGeom prst="wedgeRectCallout">
              <a:avLst>
                <a:gd name="adj1" fmla="val 25417"/>
                <a:gd name="adj2" fmla="val -164773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And a detector</a:t>
              </a:r>
            </a:p>
          </p:txBody>
        </p:sp>
      </p:grpSp>
      <p:sp>
        <p:nvSpPr>
          <p:cNvPr id="16" name="AutoShape 14">
            <a:extLst>
              <a:ext uri="{FF2B5EF4-FFF2-40B4-BE49-F238E27FC236}">
                <a16:creationId xmlns:a16="http://schemas.microsoft.com/office/drawing/2014/main" id="{79CA1D83-F3CE-494E-B6A8-34BD3F856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800" y="3251200"/>
            <a:ext cx="2514600" cy="762000"/>
          </a:xfrm>
          <a:prstGeom prst="wedgeRectCallout">
            <a:avLst>
              <a:gd name="adj1" fmla="val -52843"/>
              <a:gd name="adj2" fmla="val 163333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Positive location &amp; easy assembly</a:t>
            </a: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8C53A86F-C523-AD45-AB51-E1C6849C9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0" y="3022600"/>
            <a:ext cx="2286000" cy="1143000"/>
          </a:xfrm>
          <a:prstGeom prst="wedgeRectCallout">
            <a:avLst>
              <a:gd name="adj1" fmla="val 62431"/>
              <a:gd name="adj2" fmla="val -33056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We start with an OL 750 monochromator</a:t>
            </a:r>
          </a:p>
        </p:txBody>
      </p:sp>
    </p:spTree>
    <p:extLst>
      <p:ext uri="{BB962C8B-B14F-4D97-AF65-F5344CB8AC3E}">
        <p14:creationId xmlns:p14="http://schemas.microsoft.com/office/powerpoint/2010/main" val="33498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680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RADIANCE MEASUREMENT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CA0E72D9-183D-7849-9A5C-1A459DA55F83}"/>
              </a:ext>
            </a:extLst>
          </p:cNvPr>
          <p:cNvSpPr txBox="1">
            <a:spLocks noChangeArrowheads="1"/>
          </p:cNvSpPr>
          <p:nvPr/>
        </p:nvSpPr>
        <p:spPr>
          <a:xfrm>
            <a:off x="7581900" y="2443079"/>
            <a:ext cx="3721100" cy="2154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altLang="en-US" sz="2400" dirty="0"/>
              <a:t>We have a complete radiance measurement system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5D2DED1A-7104-D648-9431-93A2A2BA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5799" y="2013827"/>
            <a:ext cx="6087589" cy="45901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490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999" y="2095500"/>
            <a:ext cx="10287001" cy="376423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To measure irradiance (or illuminance), a cosine </a:t>
            </a:r>
            <a:br>
              <a:rPr lang="en-GB" altLang="en-US" sz="3600" dirty="0"/>
            </a:br>
            <a:r>
              <a:rPr lang="en-GB" altLang="en-US" sz="3600" dirty="0"/>
              <a:t>   response integrating sphere such as the OL IS-670 is </a:t>
            </a:r>
            <a:br>
              <a:rPr lang="en-GB" altLang="en-US" sz="3600" dirty="0"/>
            </a:br>
            <a:r>
              <a:rPr lang="en-GB" altLang="en-US" sz="3600" dirty="0"/>
              <a:t>   substituted for the OL 730-9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To measure total flux, a large sphere (typically 18 </a:t>
            </a:r>
            <a:br>
              <a:rPr lang="en-GB" altLang="en-US" sz="3600" dirty="0"/>
            </a:br>
            <a:r>
              <a:rPr lang="en-GB" altLang="en-US" sz="3600" dirty="0"/>
              <a:t>   to 76 inches) is substituted for the OL 730-9</a:t>
            </a: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IRRADIANCE AND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TOTAL FLUX MEASUREMENT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94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680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IRRADIANCE MEASUREMENT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169E7CDF-59AF-E64C-9805-F9503955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271713"/>
            <a:ext cx="4686300" cy="420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C5C74409-A9DC-EA49-A6D4-83A2948B2ED3}"/>
              </a:ext>
            </a:extLst>
          </p:cNvPr>
          <p:cNvSpPr txBox="1">
            <a:spLocks noChangeArrowheads="1"/>
          </p:cNvSpPr>
          <p:nvPr/>
        </p:nvSpPr>
        <p:spPr>
          <a:xfrm>
            <a:off x="6503209" y="2781299"/>
            <a:ext cx="3402791" cy="1726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altLang="en-US" dirty="0"/>
              <a:t>A complete irradiance measurement system</a:t>
            </a:r>
          </a:p>
        </p:txBody>
      </p:sp>
      <p:sp>
        <p:nvSpPr>
          <p:cNvPr id="8" name="AutoShape 1031">
            <a:extLst>
              <a:ext uri="{FF2B5EF4-FFF2-40B4-BE49-F238E27FC236}">
                <a16:creationId xmlns:a16="http://schemas.microsoft.com/office/drawing/2014/main" id="{EBB455CE-36E1-3E48-AF1E-FF5BF9CD6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133" y="4348225"/>
            <a:ext cx="2596867" cy="1685396"/>
          </a:xfrm>
          <a:prstGeom prst="wedgeRectCallout">
            <a:avLst>
              <a:gd name="adj1" fmla="val -60130"/>
              <a:gd name="adj2" fmla="val -23718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OL IS-670 near-perfect cosine response integrating sphere</a:t>
            </a:r>
          </a:p>
        </p:txBody>
      </p:sp>
    </p:spTree>
    <p:extLst>
      <p:ext uri="{BB962C8B-B14F-4D97-AF65-F5344CB8AC3E}">
        <p14:creationId xmlns:p14="http://schemas.microsoft.com/office/powerpoint/2010/main" val="322739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352" y="4694343"/>
            <a:ext cx="10782187" cy="1658014"/>
          </a:xfrm>
          <a:noFill/>
        </p:spPr>
        <p:txBody>
          <a:bodyPr>
            <a:normAutofit fontScale="90000"/>
          </a:bodyPr>
          <a:lstStyle/>
          <a:p>
            <a:pPr algn="l">
              <a:spcBef>
                <a:spcPct val="100000"/>
              </a:spcBef>
            </a:pPr>
            <a:r>
              <a:rPr lang="en-US" altLang="en-US" sz="3600" b="1" dirty="0">
                <a:solidFill>
                  <a:srgbClr val="233667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ABOUT OPTRONIC LABORATORIES, LLC</a:t>
            </a:r>
            <a:br>
              <a:rPr lang="en-US" altLang="en-US" sz="3600" dirty="0">
                <a:solidFill>
                  <a:srgbClr val="233667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200" dirty="0"/>
              <a:t>Optronic Laboratories, LLC was established in 1970 by two eminent   </a:t>
            </a:r>
            <a:br>
              <a:rPr lang="en-US" altLang="en-US" sz="3200" dirty="0"/>
            </a:br>
            <a:r>
              <a:rPr lang="en-US" altLang="en-US" sz="3200" dirty="0"/>
              <a:t>    researchers at NIST (then NBS). Facilities were modeled after NIST, </a:t>
            </a:r>
            <a:br>
              <a:rPr lang="en-US" altLang="en-US" sz="3200" dirty="0"/>
            </a:br>
            <a:r>
              <a:rPr lang="en-US" altLang="en-US" sz="3200" dirty="0"/>
              <a:t>    and Optronic Laboratories, LLC achieved a worldwide reputation for </a:t>
            </a:r>
            <a:br>
              <a:rPr lang="en-US" altLang="en-US" sz="3200" dirty="0"/>
            </a:br>
            <a:r>
              <a:rPr lang="en-US" altLang="en-US" sz="3200" dirty="0"/>
              <a:t>    excellence in light measurement and calibration.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200" dirty="0"/>
              <a:t>Continuing to work closely with NIST, the development of new </a:t>
            </a:r>
            <a:br>
              <a:rPr lang="en-US" altLang="en-US" sz="3200" dirty="0"/>
            </a:br>
            <a:r>
              <a:rPr lang="en-US" altLang="en-US" sz="3200" dirty="0"/>
              <a:t>   instruments and techniques at Optronic Laboratories, LLC constantly </a:t>
            </a:r>
            <a:br>
              <a:rPr lang="en-US" altLang="en-US" sz="3200" dirty="0"/>
            </a:br>
            <a:r>
              <a:rPr lang="en-US" altLang="en-US" sz="3200" dirty="0"/>
              <a:t>   improves the accuracy and precision of light measurement.</a:t>
            </a: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2438400" y="172994"/>
            <a:ext cx="9144000" cy="984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242920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999" y="2451100"/>
            <a:ext cx="10287001" cy="340863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For transmission, reflection and detector response  </a:t>
            </a:r>
            <a:br>
              <a:rPr lang="en-GB" altLang="en-US" sz="3600" dirty="0"/>
            </a:br>
            <a:r>
              <a:rPr lang="en-GB" altLang="en-US" sz="3600" dirty="0"/>
              <a:t>   measurements, a light source at the entrance of the </a:t>
            </a:r>
            <a:br>
              <a:rPr lang="en-GB" altLang="en-US" sz="3600" dirty="0"/>
            </a:br>
            <a:r>
              <a:rPr lang="en-GB" altLang="en-US" sz="3600" dirty="0"/>
              <a:t>   OL 750 creates monochromatic light at the exit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OL Series 740-20 is an ideal light source for most </a:t>
            </a:r>
            <a:br>
              <a:rPr lang="en-GB" altLang="en-US" sz="3600" dirty="0"/>
            </a:br>
            <a:r>
              <a:rPr lang="en-GB" altLang="en-US" sz="3600" dirty="0"/>
              <a:t>   applications</a:t>
            </a: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1918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OTHER MEASUREMENTS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26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617" y="963355"/>
            <a:ext cx="5817139" cy="12214116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Single and double lamp </a:t>
            </a:r>
            <a:br>
              <a:rPr lang="en-GB" altLang="en-US" sz="3600" dirty="0"/>
            </a:br>
            <a:r>
              <a:rPr lang="en-GB" altLang="en-US" sz="3600" dirty="0"/>
              <a:t>   versions</a:t>
            </a:r>
            <a:br>
              <a:rPr lang="en-GB" altLang="en-US" sz="3600" dirty="0"/>
            </a:br>
            <a:br>
              <a:rPr lang="en-GB" altLang="en-US" sz="18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UV lamp</a:t>
            </a:r>
            <a:br>
              <a:rPr lang="en-GB" altLang="en-US" sz="3600" dirty="0"/>
            </a:br>
            <a:r>
              <a:rPr lang="en-GB" altLang="en-US" sz="3600" dirty="0"/>
              <a:t>	- </a:t>
            </a:r>
            <a:r>
              <a:rPr lang="en-GB" altLang="en-US" sz="3200" dirty="0"/>
              <a:t>200nm to 400nm</a:t>
            </a:r>
            <a:br>
              <a:rPr lang="en-GB" altLang="en-US" sz="3200" dirty="0"/>
            </a:br>
            <a:br>
              <a:rPr lang="en-GB" altLang="en-US" sz="18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Tungsten lamp</a:t>
            </a:r>
            <a:br>
              <a:rPr lang="en-GB" altLang="en-US" sz="3600" dirty="0"/>
            </a:br>
            <a:r>
              <a:rPr lang="en-GB" altLang="en-US" sz="3600" dirty="0"/>
              <a:t>	- </a:t>
            </a:r>
            <a:r>
              <a:rPr lang="en-GB" altLang="en-US" sz="3200" dirty="0"/>
              <a:t>250nm to 2500nm</a:t>
            </a:r>
            <a:br>
              <a:rPr lang="en-GB" altLang="en-US" sz="3200" dirty="0"/>
            </a:br>
            <a:br>
              <a:rPr lang="en-GB" altLang="en-US" sz="18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Glowbar</a:t>
            </a:r>
            <a:br>
              <a:rPr lang="en-GB" altLang="en-US" sz="3600" dirty="0"/>
            </a:br>
            <a:r>
              <a:rPr lang="en-GB" altLang="en-US" sz="3600" dirty="0"/>
              <a:t>	- </a:t>
            </a:r>
            <a:r>
              <a:rPr lang="en-GB" altLang="en-US" sz="3200" dirty="0"/>
              <a:t>1000nm to 30000nm</a:t>
            </a:r>
            <a:br>
              <a:rPr lang="en-GB" altLang="en-US" sz="32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LIGHT 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41B1C0F1-1CF0-A84F-9E0E-76D0A628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32112" cy="49138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82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7317" y="7937500"/>
            <a:ext cx="5817139" cy="3594100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Optics match the OL Series </a:t>
            </a:r>
            <a:br>
              <a:rPr lang="en-GB" altLang="en-US" sz="3600" dirty="0"/>
            </a:br>
            <a:r>
              <a:rPr lang="en-GB" altLang="en-US" sz="3600" dirty="0"/>
              <a:t>   750 Monochromators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Easy switching from one </a:t>
            </a:r>
            <a:br>
              <a:rPr lang="en-GB" altLang="en-US" sz="3600" dirty="0"/>
            </a:br>
            <a:r>
              <a:rPr lang="en-GB" altLang="en-US" sz="3600" dirty="0"/>
              <a:t>   source …</a:t>
            </a:r>
            <a:br>
              <a:rPr lang="en-GB" altLang="en-US" sz="3600" dirty="0"/>
            </a:br>
            <a:br>
              <a:rPr lang="en-GB" altLang="en-US" sz="32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LIGHT 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5CC7A94F-1448-B047-91FD-1BADA1EB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699"/>
            <a:ext cx="2932112" cy="49138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12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4861" y="8539430"/>
            <a:ext cx="5817139" cy="3594100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Optics match the OL Series </a:t>
            </a:r>
            <a:br>
              <a:rPr lang="en-GB" altLang="en-US" sz="3600" dirty="0"/>
            </a:br>
            <a:r>
              <a:rPr lang="en-GB" altLang="en-US" sz="3600" dirty="0"/>
              <a:t>   750 Monochromators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Easy switching from one </a:t>
            </a:r>
            <a:br>
              <a:rPr lang="en-GB" altLang="en-US" sz="3600" dirty="0"/>
            </a:br>
            <a:r>
              <a:rPr lang="en-GB" altLang="en-US" sz="3600" dirty="0"/>
              <a:t>   source …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en-GB" altLang="en-US" sz="3600" b="1" dirty="0">
                <a:solidFill>
                  <a:srgbClr val="FF0000"/>
                </a:solidFill>
              </a:rPr>
              <a:t>…TO THE OTHER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2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LIGHT 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2CA280A-E176-D443-B5D1-D74E8BA5E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698"/>
            <a:ext cx="2932112" cy="49106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92965385-D1E8-C245-9E12-3E02C96B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5003800"/>
            <a:ext cx="5676900" cy="1485900"/>
          </a:xfrm>
          <a:prstGeom prst="rect">
            <a:avLst/>
          </a:prstGeom>
          <a:solidFill>
            <a:srgbClr val="88B1BB"/>
          </a:solidFill>
          <a:ln>
            <a:noFill/>
          </a:ln>
          <a:effectLst>
            <a:outerShdw dist="17961" dir="2700000" algn="ctr" rotWithShape="0">
              <a:srgbClr val="6699FF">
                <a:gamma/>
                <a:shade val="60000"/>
                <a:invGamma/>
              </a:srgbClr>
            </a:outerShdw>
          </a:effec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248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15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6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97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6988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4188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388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8588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buClr>
                <a:srgbClr val="FF3300"/>
              </a:buClr>
              <a:buFont typeface="Webdings" pitchFamily="2" charset="2"/>
              <a:buChar char="i"/>
            </a:pPr>
            <a:endParaRPr lang="en-GB" alt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85000"/>
              </a:lnSpc>
              <a:buClr>
                <a:srgbClr val="FF3300"/>
              </a:buClr>
              <a:buFont typeface="Webdings" pitchFamily="2" charset="2"/>
              <a:buChar char="i"/>
            </a:pPr>
            <a:r>
              <a:rPr lang="en-GB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</a:t>
            </a:r>
            <a:r>
              <a:rPr lang="en-GB" altLang="en-US" sz="2800" b="1" dirty="0">
                <a:latin typeface="Arial" panose="020B0604020202020204" pitchFamily="34" charset="0"/>
              </a:rPr>
              <a:t>Fully automated switching available </a:t>
            </a:r>
          </a:p>
        </p:txBody>
      </p:sp>
    </p:spTree>
    <p:extLst>
      <p:ext uri="{BB962C8B-B14F-4D97-AF65-F5344CB8AC3E}">
        <p14:creationId xmlns:p14="http://schemas.microsoft.com/office/powerpoint/2010/main" val="25877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0461" y="10342830"/>
            <a:ext cx="5817139" cy="3594100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200 to 30,000 nm coverage</a:t>
            </a:r>
            <a:br>
              <a:rPr lang="en-GB" altLang="en-US" sz="3600" dirty="0"/>
            </a:br>
            <a:br>
              <a:rPr lang="en-GB" altLang="en-US" sz="12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Monochromatic light </a:t>
            </a:r>
            <a:br>
              <a:rPr lang="en-GB" altLang="en-US" sz="3600" dirty="0"/>
            </a:br>
            <a:r>
              <a:rPr lang="en-GB" altLang="en-US" sz="3600" dirty="0"/>
              <a:t>   prevents sample heating</a:t>
            </a:r>
            <a:br>
              <a:rPr lang="en-GB" altLang="en-US" sz="3600" dirty="0"/>
            </a:br>
            <a:br>
              <a:rPr lang="en-GB" altLang="en-US" sz="12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Suits a very wide range of </a:t>
            </a:r>
            <a:br>
              <a:rPr lang="en-GB" altLang="en-US" sz="3600" dirty="0"/>
            </a:br>
            <a:r>
              <a:rPr lang="en-GB" altLang="en-US" sz="3600" dirty="0"/>
              <a:t>   standard OL accessories</a:t>
            </a:r>
            <a:br>
              <a:rPr lang="en-GB" altLang="en-US" sz="3600" dirty="0"/>
            </a:br>
            <a:br>
              <a:rPr lang="en-GB" altLang="en-US" sz="12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Suits many existing and </a:t>
            </a:r>
            <a:br>
              <a:rPr lang="en-GB" altLang="en-US" sz="3600" dirty="0"/>
            </a:br>
            <a:r>
              <a:rPr lang="en-GB" altLang="en-US" sz="3600" dirty="0"/>
              <a:t>   future applications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2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03382" y="2045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 + OL 740-20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E303274-0995-9C46-8335-B72C6020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993897"/>
            <a:ext cx="4380961" cy="47345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758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52" y="39497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Transmittance can be regular (like a window) or diffuse </a:t>
            </a:r>
            <a:br>
              <a:rPr lang="en-GB" altLang="en-US" sz="3200" dirty="0"/>
            </a:br>
            <a:r>
              <a:rPr lang="en-GB" altLang="en-US" sz="3200" dirty="0"/>
              <a:t>   (like paper)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Optronic Laboratories, Inc. manufacture a wide range of </a:t>
            </a:r>
            <a:br>
              <a:rPr lang="en-GB" altLang="en-US" sz="3200" dirty="0"/>
            </a:br>
            <a:r>
              <a:rPr lang="en-GB" altLang="en-US" sz="3200" dirty="0"/>
              <a:t>   accessories for regular and diffuse transmittance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To illustrate a regular transmittance measurement system, we </a:t>
            </a:r>
            <a:br>
              <a:rPr lang="en-GB" altLang="en-US" sz="3200" dirty="0"/>
            </a:br>
            <a:r>
              <a:rPr lang="en-GB" altLang="en-US" sz="3200" dirty="0"/>
              <a:t>   will use the OL Series 740-73 Transmittance Attachment</a:t>
            </a:r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TRANSMITTANCE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MEASUREMENT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49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52" y="18796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After a 100% scan (with setup as shown), the sample is placed in the beam</a:t>
            </a:r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77982" y="217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740-73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12C27807-F1A2-3843-82F9-50E5E504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565525"/>
            <a:ext cx="76962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6">
            <a:extLst>
              <a:ext uri="{FF2B5EF4-FFF2-40B4-BE49-F238E27FC236}">
                <a16:creationId xmlns:a16="http://schemas.microsoft.com/office/drawing/2014/main" id="{4918F8D4-EC7D-DF42-B101-EB5EDA98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5422900"/>
            <a:ext cx="1905000" cy="762000"/>
          </a:xfrm>
          <a:prstGeom prst="wedgeRectCallout">
            <a:avLst>
              <a:gd name="adj1" fmla="val -47083"/>
              <a:gd name="adj2" fmla="val -148750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en-GB" altLang="en-US" dirty="0"/>
              <a:t>Collimated light</a:t>
            </a:r>
          </a:p>
        </p:txBody>
      </p:sp>
      <p:sp>
        <p:nvSpPr>
          <p:cNvPr id="7" name="AutoShape 17">
            <a:extLst>
              <a:ext uri="{FF2B5EF4-FFF2-40B4-BE49-F238E27FC236}">
                <a16:creationId xmlns:a16="http://schemas.microsoft.com/office/drawing/2014/main" id="{8E8195E4-D538-7740-BCA0-448DDD8DD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5575300"/>
            <a:ext cx="1828800" cy="533400"/>
          </a:xfrm>
          <a:prstGeom prst="wedgeRectCallout">
            <a:avLst>
              <a:gd name="adj1" fmla="val 33593"/>
              <a:gd name="adj2" fmla="val -168153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en-GB" altLang="en-US" dirty="0"/>
              <a:t>Detector</a:t>
            </a: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0B446DB7-58F6-7A4D-AB43-E70BC5F0D80C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2984500"/>
            <a:ext cx="2706688" cy="2133600"/>
            <a:chOff x="2352" y="1776"/>
            <a:chExt cx="1705" cy="1344"/>
          </a:xfrm>
        </p:grpSpPr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30BAA825-A9D2-3246-A948-CFB08EE85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776"/>
              <a:ext cx="361" cy="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AutoShape 18">
              <a:extLst>
                <a:ext uri="{FF2B5EF4-FFF2-40B4-BE49-F238E27FC236}">
                  <a16:creationId xmlns:a16="http://schemas.microsoft.com/office/drawing/2014/main" id="{4189EB68-3BCD-2142-8DC0-C7508C3C6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104" cy="288"/>
            </a:xfrm>
            <a:prstGeom prst="wedgeRectCallout">
              <a:avLst>
                <a:gd name="adj1" fmla="val 80889"/>
                <a:gd name="adj2" fmla="val 177778"/>
              </a:avLst>
            </a:prstGeom>
            <a:solidFill>
              <a:srgbClr val="88B1BB"/>
            </a:solidFill>
            <a:ln>
              <a:noFill/>
            </a:ln>
            <a:effectLst>
              <a:prstShdw prst="shdw17" dist="17961" dir="2700000">
                <a:srgbClr val="66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GB" altLang="en-US" dirty="0"/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8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806" y="2356731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The ratio of a scan with the sample in place to the 100% scan is </a:t>
            </a:r>
            <a:br>
              <a:rPr lang="en-GB" altLang="en-US" sz="3200" dirty="0"/>
            </a:br>
            <a:r>
              <a:rPr lang="en-GB" altLang="en-US" sz="3200" dirty="0"/>
              <a:t>   the transmittance of the sample</a:t>
            </a:r>
            <a:br>
              <a:rPr lang="en-GB" altLang="en-US" sz="3200" dirty="0"/>
            </a:br>
            <a:br>
              <a:rPr lang="en-GB" altLang="en-US" sz="3200" b="1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77982" y="217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740-73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35B477-8212-7243-85E3-518C80A8E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487738"/>
            <a:ext cx="76962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397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407" y="4566531"/>
            <a:ext cx="4400494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When the system is  </a:t>
            </a:r>
            <a:br>
              <a:rPr lang="en-GB" altLang="en-US" sz="3200" dirty="0"/>
            </a:br>
            <a:r>
              <a:rPr lang="en-GB" altLang="en-US" sz="3200" dirty="0"/>
              <a:t>   assembled, the</a:t>
            </a:r>
            <a:br>
              <a:rPr lang="en-GB" altLang="en-US" sz="3200" dirty="0"/>
            </a:br>
            <a:r>
              <a:rPr lang="en-GB" altLang="en-US" sz="3200" dirty="0"/>
              <a:t>   transmission of a </a:t>
            </a:r>
            <a:br>
              <a:rPr lang="en-GB" altLang="en-US" sz="3200" dirty="0"/>
            </a:br>
            <a:r>
              <a:rPr lang="en-GB" altLang="en-US" sz="3200" dirty="0"/>
              <a:t>   sample can be   </a:t>
            </a:r>
            <a:br>
              <a:rPr lang="en-GB" altLang="en-US" sz="3200" dirty="0"/>
            </a:br>
            <a:r>
              <a:rPr lang="en-GB" altLang="en-US" sz="3200" dirty="0"/>
              <a:t>   measured up to </a:t>
            </a:r>
            <a:br>
              <a:rPr lang="en-GB" altLang="en-US" sz="3200" dirty="0"/>
            </a:br>
            <a:r>
              <a:rPr lang="en-GB" altLang="en-US" sz="3200" dirty="0"/>
              <a:t>   14,000 nm</a:t>
            </a:r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b="1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91804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740-73 +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OL 750 + OL 740-20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652BC0A-AB30-774E-91F9-D842208D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074369"/>
            <a:ext cx="4121150" cy="445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ADB6A18-3C5B-C746-BAD8-EC5B6275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23" y="3513922"/>
            <a:ext cx="3124306" cy="87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E9A348C3-C4E2-8D49-A178-9A54B0F51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736" y="5165915"/>
            <a:ext cx="3989533" cy="1143357"/>
          </a:xfrm>
          <a:prstGeom prst="bevel">
            <a:avLst>
              <a:gd name="adj" fmla="val 5833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2000" dirty="0"/>
              <a:t>Other transmittance accessories are available to cover the range</a:t>
            </a:r>
          </a:p>
          <a:p>
            <a:pPr algn="ctr"/>
            <a:r>
              <a:rPr lang="en-GB" altLang="en-US" sz="2000" dirty="0"/>
              <a:t>200 nm to 30,000nm</a:t>
            </a:r>
          </a:p>
        </p:txBody>
      </p:sp>
    </p:spTree>
    <p:extLst>
      <p:ext uri="{BB962C8B-B14F-4D97-AF65-F5344CB8AC3E}">
        <p14:creationId xmlns:p14="http://schemas.microsoft.com/office/powerpoint/2010/main" val="40225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52" y="39497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Reflectance can be specular (like a mirror) or diffuse (like </a:t>
            </a:r>
            <a:br>
              <a:rPr lang="en-GB" altLang="en-US" sz="3200" dirty="0"/>
            </a:br>
            <a:r>
              <a:rPr lang="en-GB" altLang="en-US" sz="3200" dirty="0"/>
              <a:t>   paper)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Optronic Laboratories, Inc. manufacture a wide range of </a:t>
            </a:r>
            <a:br>
              <a:rPr lang="en-GB" altLang="en-US" sz="3200" dirty="0"/>
            </a:br>
            <a:r>
              <a:rPr lang="en-GB" altLang="en-US" sz="3200" dirty="0"/>
              <a:t>   accessories for regular and diffuse transmittance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To illustrate a specular reflectance measurement system, we </a:t>
            </a:r>
            <a:br>
              <a:rPr lang="en-GB" altLang="en-US" sz="3200" dirty="0"/>
            </a:br>
            <a:r>
              <a:rPr lang="en-GB" altLang="en-US" sz="3200" dirty="0"/>
              <a:t>   will use the OL 750-75MA Goniometer Attachment</a:t>
            </a:r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REFLECTANCE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MEASUREMENT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8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73" y="3530600"/>
            <a:ext cx="10806327" cy="1878720"/>
          </a:xfrm>
          <a:noFill/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altLang="en-US" sz="3200" b="1" dirty="0">
                <a:solidFill>
                  <a:srgbClr val="233667"/>
                </a:solidFill>
                <a:latin typeface="Helvetica 57 Condensed" pitchFamily="2" charset="0"/>
              </a:rPr>
              <a:t>OPTRONIC LABORATORIES’ INSTRUMENTS </a:t>
            </a:r>
            <a:br>
              <a:rPr lang="en-GB" altLang="en-US" sz="3200" b="1" dirty="0">
                <a:solidFill>
                  <a:srgbClr val="233667"/>
                </a:solidFill>
                <a:latin typeface="Helvetica 57 Condensed" pitchFamily="2" charset="0"/>
              </a:rPr>
            </a:br>
            <a:r>
              <a:rPr lang="en-GB" altLang="en-US" sz="3200" b="1" dirty="0">
                <a:solidFill>
                  <a:srgbClr val="233667"/>
                </a:solidFill>
                <a:latin typeface="Helvetica 57 Condensed" pitchFamily="2" charset="0"/>
              </a:rPr>
              <a:t>&amp; SERVICES INCLUDE:</a:t>
            </a:r>
            <a:br>
              <a:rPr lang="en-GB" altLang="en-US" sz="3200" b="1" dirty="0">
                <a:solidFill>
                  <a:srgbClr val="233667"/>
                </a:solidFill>
                <a:latin typeface="Helvetica 57 Condensed" pitchFamily="2" charset="0"/>
              </a:rPr>
            </a:br>
            <a:br>
              <a:rPr lang="en-GB" altLang="en-US" sz="1800" b="1" dirty="0">
                <a:solidFill>
                  <a:srgbClr val="233667"/>
                </a:solidFill>
                <a:latin typeface="Helvetica 57 Condensed" pitchFamily="2" charset="0"/>
              </a:rPr>
            </a:br>
            <a:r>
              <a:rPr lang="bg-BG" sz="2900" dirty="0">
                <a:solidFill>
                  <a:srgbClr val="88B1BB"/>
                </a:solidFill>
                <a:ea typeface="Helvetica Neue" charset="0"/>
                <a:cs typeface="Helvetica Neue" charset="0"/>
              </a:rPr>
              <a:t>•</a:t>
            </a:r>
            <a:r>
              <a:rPr lang="bg-BG" sz="2900" dirty="0">
                <a:solidFill>
                  <a:schemeClr val="accent1">
                    <a:lumMod val="40000"/>
                    <a:lumOff val="60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en-GB" altLang="en-US" sz="29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Training, consultation &amp; advice </a:t>
            </a:r>
            <a:br>
              <a:rPr lang="en-GB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</a:br>
            <a:br>
              <a:rPr lang="en-US" altLang="en-US" sz="3600" dirty="0"/>
            </a:br>
            <a:br>
              <a:rPr lang="en-GB" altLang="en-US" sz="3600" b="1" dirty="0">
                <a:solidFill>
                  <a:srgbClr val="233667"/>
                </a:solidFill>
                <a:latin typeface="Helvetica 57 Condensed" pitchFamily="2" charset="0"/>
              </a:rPr>
            </a:br>
            <a:endParaRPr lang="en-GB" altLang="en-US" sz="3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1791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BACKGROUND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06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7761" y="1137970"/>
            <a:ext cx="5817139" cy="3594100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Measures direct beam for </a:t>
            </a:r>
            <a:br>
              <a:rPr lang="en-GB" altLang="en-US" sz="3600" dirty="0"/>
            </a:br>
            <a:r>
              <a:rPr lang="en-GB" altLang="en-US" sz="3600" dirty="0"/>
              <a:t>   true absolute results without </a:t>
            </a:r>
            <a:br>
              <a:rPr lang="en-GB" altLang="en-US" sz="3600" dirty="0"/>
            </a:br>
            <a:r>
              <a:rPr lang="en-GB" altLang="en-US" sz="3600" dirty="0"/>
              <a:t>   the need for standard </a:t>
            </a:r>
            <a:br>
              <a:rPr lang="en-GB" altLang="en-US" sz="3600" dirty="0"/>
            </a:br>
            <a:r>
              <a:rPr lang="en-GB" altLang="en-US" sz="3600" dirty="0"/>
              <a:t>   mirrors</a:t>
            </a: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750-75MA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FOR SPECULAR REFLECTANCE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E8E9137-D125-B94F-A51B-19CDCA366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836863"/>
            <a:ext cx="3810000" cy="27320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873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661" y="1658670"/>
            <a:ext cx="5817139" cy="359410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Full 10</a:t>
            </a:r>
            <a:r>
              <a:rPr lang="en-GB" altLang="en-US" sz="3600" dirty="0">
                <a:cs typeface="Arial" panose="020B0604020202020204" pitchFamily="34" charset="0"/>
              </a:rPr>
              <a:t>° to 80° angle-of-</a:t>
            </a:r>
            <a:br>
              <a:rPr lang="en-GB" altLang="en-US" sz="3600" dirty="0">
                <a:cs typeface="Arial" panose="020B0604020202020204" pitchFamily="34" charset="0"/>
              </a:rPr>
            </a:br>
            <a:r>
              <a:rPr lang="en-GB" altLang="en-US" sz="3600" dirty="0">
                <a:cs typeface="Arial" panose="020B0604020202020204" pitchFamily="34" charset="0"/>
              </a:rPr>
              <a:t>   incidence measurements</a:t>
            </a:r>
            <a:r>
              <a:rPr lang="en-GB" altLang="en-US" sz="3600" dirty="0"/>
              <a:t> 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Detector tracks incidence </a:t>
            </a:r>
            <a:br>
              <a:rPr lang="en-GB" altLang="en-US" sz="3600" dirty="0"/>
            </a:br>
            <a:r>
              <a:rPr lang="en-GB" altLang="en-US" sz="3600" dirty="0"/>
              <a:t>   angle or moves free to map </a:t>
            </a:r>
            <a:br>
              <a:rPr lang="en-GB" altLang="en-US" sz="3600" dirty="0"/>
            </a:br>
            <a:r>
              <a:rPr lang="en-GB" altLang="en-US" sz="3600" dirty="0"/>
              <a:t>   other angles</a:t>
            </a: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750-75MA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FOR SPECULAR REFLECTANCE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E72D6DA-3913-CD44-B8D8-5EDFAB5C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100" y="2849563"/>
            <a:ext cx="3810000" cy="27320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65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04F1CC3-E1ED-424F-9F4D-508028809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100" y="2849562"/>
            <a:ext cx="3810000" cy="27320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661" y="1924977"/>
            <a:ext cx="5817139" cy="184917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Transmittance at any angle, </a:t>
            </a:r>
            <a:br>
              <a:rPr lang="en-GB" altLang="en-US" sz="3600" dirty="0"/>
            </a:br>
            <a:r>
              <a:rPr lang="en-GB" altLang="en-US" sz="3600" dirty="0"/>
              <a:t>   0</a:t>
            </a:r>
            <a:r>
              <a:rPr lang="en-GB" altLang="en-US" sz="3600" dirty="0">
                <a:cs typeface="Arial" panose="020B0604020202020204" pitchFamily="34" charset="0"/>
              </a:rPr>
              <a:t>° to 80°</a:t>
            </a:r>
            <a:br>
              <a:rPr lang="en-GB" altLang="en-US" sz="3600" dirty="0">
                <a:cs typeface="Arial" panose="020B0604020202020204" pitchFamily="34" charset="0"/>
              </a:rPr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750-75MA FOR SPECULAR TRANSMITTANCE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74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1D6998-2232-FA49-AE68-B90E01FD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100" y="2849561"/>
            <a:ext cx="3810000" cy="27320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661" y="3291019"/>
            <a:ext cx="5817139" cy="184917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Detector moves </a:t>
            </a:r>
            <a:br>
              <a:rPr lang="en-GB" altLang="en-US" sz="3600" dirty="0"/>
            </a:br>
            <a:r>
              <a:rPr lang="en-GB" altLang="en-US" sz="3600" dirty="0"/>
              <a:t>   independent of incident </a:t>
            </a:r>
            <a:br>
              <a:rPr lang="en-GB" altLang="en-US" sz="3600" dirty="0"/>
            </a:br>
            <a:r>
              <a:rPr lang="en-GB" altLang="en-US" sz="3600" dirty="0"/>
              <a:t>   angle for BRDF &amp; BTDF </a:t>
            </a:r>
            <a:br>
              <a:rPr lang="en-GB" altLang="en-US" sz="3600" dirty="0"/>
            </a:br>
            <a:r>
              <a:rPr lang="en-GB" altLang="en-US" sz="3600" dirty="0"/>
              <a:t>   measurements</a:t>
            </a:r>
            <a:br>
              <a:rPr lang="en-GB" altLang="en-US" sz="3600" dirty="0"/>
            </a:br>
            <a:br>
              <a:rPr lang="en-GB" altLang="en-US" sz="3600" dirty="0">
                <a:cs typeface="Arial" panose="020B0604020202020204" pitchFamily="34" charset="0"/>
              </a:rPr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750-75MA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FOR BRDF MEASUREMENTS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58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2313119"/>
            <a:ext cx="5817139" cy="184917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If we put these together…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>
                <a:cs typeface="Arial" panose="020B0604020202020204" pitchFamily="34" charset="0"/>
              </a:rPr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 + OL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+ OL 750-75MA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CEC91BD-DC7B-8045-B0B8-D34F0F90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57" y="3733800"/>
            <a:ext cx="1243013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14E261B-7DD9-F54A-B5A5-B3E7BD18D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57" y="2743200"/>
            <a:ext cx="22145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C11AC9-2629-9348-A42B-404BD94A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57" y="3200400"/>
            <a:ext cx="2725738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sp>
        <p:nvSpPr>
          <p:cNvPr id="10" name="AutoShape 10">
            <a:extLst>
              <a:ext uri="{FF2B5EF4-FFF2-40B4-BE49-F238E27FC236}">
                <a16:creationId xmlns:a16="http://schemas.microsoft.com/office/drawing/2014/main" id="{86498B46-81AF-E94E-BE6C-76AF28A8D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557" y="5181600"/>
            <a:ext cx="2286000" cy="1143000"/>
          </a:xfrm>
          <a:prstGeom prst="wedgeRectCallout">
            <a:avLst>
              <a:gd name="adj1" fmla="val 55694"/>
              <a:gd name="adj2" fmla="val -119722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Positive location</a:t>
            </a:r>
          </a:p>
          <a:p>
            <a:pPr algn="ctr" eaLnBrk="1" hangingPunct="1"/>
            <a:r>
              <a:rPr lang="en-GB" altLang="en-US" dirty="0"/>
              <a:t>&amp;</a:t>
            </a:r>
          </a:p>
          <a:p>
            <a:pPr algn="ctr" eaLnBrk="1" hangingPunct="1"/>
            <a:r>
              <a:rPr lang="en-GB" altLang="en-US" dirty="0"/>
              <a:t>Easy assembly</a:t>
            </a:r>
          </a:p>
        </p:txBody>
      </p:sp>
    </p:spTree>
    <p:extLst>
      <p:ext uri="{BB962C8B-B14F-4D97-AF65-F5344CB8AC3E}">
        <p14:creationId xmlns:p14="http://schemas.microsoft.com/office/powerpoint/2010/main" val="4788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2471470"/>
            <a:ext cx="10573156" cy="1228589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Materials can be measured from 200nm to 30,000nm</a:t>
            </a:r>
            <a:br>
              <a:rPr lang="en-GB" altLang="en-US" sz="3600" dirty="0"/>
            </a:br>
            <a:br>
              <a:rPr lang="en-GB" altLang="en-US" sz="3600" dirty="0">
                <a:cs typeface="Arial" panose="020B0604020202020204" pitchFamily="34" charset="0"/>
              </a:rPr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 + OL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+ OL 750-75MA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A77A040-2A2C-8C49-8DEF-C3FC6D4BA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0525" y="2899959"/>
            <a:ext cx="5899150" cy="3581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745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252" y="15621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The OL 750-75MA can be used to map diffuse reflectance by  </a:t>
            </a:r>
            <a:br>
              <a:rPr lang="en-GB" altLang="en-US" sz="3200" dirty="0"/>
            </a:br>
            <a:r>
              <a:rPr lang="en-GB" altLang="en-US" sz="3200" dirty="0"/>
              <a:t>   measuring one angle at a time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To give diffuse reflectance in one measurement however, an </a:t>
            </a:r>
            <a:br>
              <a:rPr lang="en-GB" altLang="en-US" sz="3200" dirty="0"/>
            </a:br>
            <a:r>
              <a:rPr lang="en-GB" altLang="en-US" sz="3200" dirty="0"/>
              <a:t>   integrating sphere is required</a:t>
            </a:r>
            <a:br>
              <a:rPr lang="en-GB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DIFFUSE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REFLECTANCE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48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252" y="15621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Optronic Laboratories, LLC manufacture a range of fixed-angle </a:t>
            </a:r>
            <a:br>
              <a:rPr lang="en-GB" altLang="en-US" sz="3200" dirty="0"/>
            </a:br>
            <a:r>
              <a:rPr lang="en-GB" altLang="en-US" sz="3200" dirty="0"/>
              <a:t>   and Edward Spheres for diffuse reflectance measurements.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To illustrate a diffuse reflectance measurement system, we will </a:t>
            </a:r>
            <a:br>
              <a:rPr lang="en-GB" altLang="en-US" sz="3200" dirty="0"/>
            </a:br>
            <a:r>
              <a:rPr lang="en-GB" altLang="en-US" sz="3200" dirty="0"/>
              <a:t>   use the OL 750-70 Diffuse Reflectance Attachment.</a:t>
            </a:r>
            <a:br>
              <a:rPr lang="en-GB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DIFFUSE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REFLECTANCE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956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769F50-EA70-C443-ACD9-106AFA25A943}"/>
              </a:ext>
            </a:extLst>
          </p:cNvPr>
          <p:cNvSpPr/>
          <p:nvPr/>
        </p:nvSpPr>
        <p:spPr>
          <a:xfrm>
            <a:off x="546100" y="2146300"/>
            <a:ext cx="4470400" cy="444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0700" y="963355"/>
            <a:ext cx="6210839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Diffuse reflectance is measured </a:t>
            </a:r>
            <a:br>
              <a:rPr lang="en-GB" altLang="en-US" sz="3200" dirty="0"/>
            </a:br>
            <a:r>
              <a:rPr lang="en-GB" altLang="en-US" sz="3200" dirty="0"/>
              <a:t>   against a standard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A scan is run with the standard, </a:t>
            </a:r>
            <a:br>
              <a:rPr lang="en-GB" altLang="en-US" sz="3200" dirty="0"/>
            </a:br>
            <a:r>
              <a:rPr lang="en-GB" altLang="en-US" sz="3200" dirty="0"/>
              <a:t>   then another with the sample</a:t>
            </a: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DIFFUSE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REFLECTANCE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804D184-B4CE-EF4C-8B46-177C74151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2484530"/>
            <a:ext cx="3124200" cy="3106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10" name="Group 17">
            <a:extLst>
              <a:ext uri="{FF2B5EF4-FFF2-40B4-BE49-F238E27FC236}">
                <a16:creationId xmlns:a16="http://schemas.microsoft.com/office/drawing/2014/main" id="{05B38C31-9AF1-3840-8303-5C3E5FE62B37}"/>
              </a:ext>
            </a:extLst>
          </p:cNvPr>
          <p:cNvGrpSpPr>
            <a:grpSpLocks/>
          </p:cNvGrpSpPr>
          <p:nvPr/>
        </p:nvGrpSpPr>
        <p:grpSpPr bwMode="auto">
          <a:xfrm>
            <a:off x="2032000" y="5608730"/>
            <a:ext cx="2514600" cy="762000"/>
            <a:chOff x="1296" y="2784"/>
            <a:chExt cx="1584" cy="432"/>
          </a:xfrm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B23F2752-B8CE-8841-9622-B373FE5AB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784"/>
              <a:ext cx="624" cy="79"/>
            </a:xfrm>
            <a:prstGeom prst="rect">
              <a:avLst/>
            </a:prstGeom>
            <a:solidFill>
              <a:srgbClr val="FC3E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CA" altLang="en-US" dirty="0"/>
            </a:p>
          </p:txBody>
        </p:sp>
        <p:sp>
          <p:nvSpPr>
            <p:cNvPr id="12" name="AutoShape 13">
              <a:extLst>
                <a:ext uri="{FF2B5EF4-FFF2-40B4-BE49-F238E27FC236}">
                  <a16:creationId xmlns:a16="http://schemas.microsoft.com/office/drawing/2014/main" id="{07A187F6-3A73-3742-A85C-E375948BB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980"/>
              <a:ext cx="864" cy="236"/>
            </a:xfrm>
            <a:prstGeom prst="wedgeRectCallout">
              <a:avLst>
                <a:gd name="adj1" fmla="val -59954"/>
                <a:gd name="adj2" fmla="val -111866"/>
              </a:avLst>
            </a:prstGeom>
            <a:solidFill>
              <a:srgbClr val="88B1BB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Sample</a:t>
              </a:r>
            </a:p>
          </p:txBody>
        </p:sp>
      </p:grpSp>
      <p:sp>
        <p:nvSpPr>
          <p:cNvPr id="13" name="Line 7">
            <a:extLst>
              <a:ext uri="{FF2B5EF4-FFF2-40B4-BE49-F238E27FC236}">
                <a16:creationId xmlns:a16="http://schemas.microsoft.com/office/drawing/2014/main" id="{27E76A15-CF41-7A4C-B806-2871E57617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500" y="2467068"/>
            <a:ext cx="609600" cy="3124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769F50-EA70-C443-ACD9-106AFA25A943}"/>
              </a:ext>
            </a:extLst>
          </p:cNvPr>
          <p:cNvSpPr/>
          <p:nvPr/>
        </p:nvSpPr>
        <p:spPr>
          <a:xfrm>
            <a:off x="546100" y="2146300"/>
            <a:ext cx="4470400" cy="444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0700" y="1823694"/>
            <a:ext cx="6210839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From a simple viewpoint, the ratio </a:t>
            </a:r>
            <a:br>
              <a:rPr lang="en-GB" altLang="en-US" sz="3200" dirty="0"/>
            </a:br>
            <a:r>
              <a:rPr lang="en-GB" altLang="en-US" sz="3200" dirty="0"/>
              <a:t>   of these scans would indicate the </a:t>
            </a:r>
            <a:br>
              <a:rPr lang="en-GB" altLang="en-US" sz="3200" dirty="0"/>
            </a:br>
            <a:r>
              <a:rPr lang="en-GB" altLang="en-US" sz="3200" dirty="0"/>
              <a:t>   sample reflectance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However, the throughput of the </a:t>
            </a:r>
            <a:br>
              <a:rPr lang="en-GB" altLang="en-US" sz="3200" dirty="0"/>
            </a:br>
            <a:r>
              <a:rPr lang="en-GB" altLang="en-US" sz="3200" dirty="0"/>
              <a:t>   sphere changes due to the sample</a:t>
            </a:r>
            <a:br>
              <a:rPr lang="en-GB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DIFFUSE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REFLECTANCE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804D184-B4CE-EF4C-8B46-177C74151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2484530"/>
            <a:ext cx="3124200" cy="3106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10" name="Group 17">
            <a:extLst>
              <a:ext uri="{FF2B5EF4-FFF2-40B4-BE49-F238E27FC236}">
                <a16:creationId xmlns:a16="http://schemas.microsoft.com/office/drawing/2014/main" id="{05B38C31-9AF1-3840-8303-5C3E5FE62B37}"/>
              </a:ext>
            </a:extLst>
          </p:cNvPr>
          <p:cNvGrpSpPr>
            <a:grpSpLocks/>
          </p:cNvGrpSpPr>
          <p:nvPr/>
        </p:nvGrpSpPr>
        <p:grpSpPr bwMode="auto">
          <a:xfrm>
            <a:off x="2032000" y="5608730"/>
            <a:ext cx="2514600" cy="762000"/>
            <a:chOff x="1296" y="2784"/>
            <a:chExt cx="1584" cy="432"/>
          </a:xfrm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B23F2752-B8CE-8841-9622-B373FE5AB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784"/>
              <a:ext cx="624" cy="79"/>
            </a:xfrm>
            <a:prstGeom prst="rect">
              <a:avLst/>
            </a:prstGeom>
            <a:solidFill>
              <a:srgbClr val="FC3E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CA" altLang="en-US" dirty="0"/>
            </a:p>
          </p:txBody>
        </p:sp>
        <p:sp>
          <p:nvSpPr>
            <p:cNvPr id="12" name="AutoShape 13">
              <a:extLst>
                <a:ext uri="{FF2B5EF4-FFF2-40B4-BE49-F238E27FC236}">
                  <a16:creationId xmlns:a16="http://schemas.microsoft.com/office/drawing/2014/main" id="{07A187F6-3A73-3742-A85C-E375948BB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980"/>
              <a:ext cx="864" cy="236"/>
            </a:xfrm>
            <a:prstGeom prst="wedgeRectCallout">
              <a:avLst>
                <a:gd name="adj1" fmla="val -59954"/>
                <a:gd name="adj2" fmla="val -111866"/>
              </a:avLst>
            </a:prstGeom>
            <a:solidFill>
              <a:srgbClr val="88B1BB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Sample</a:t>
              </a:r>
            </a:p>
          </p:txBody>
        </p:sp>
      </p:grpSp>
      <p:sp>
        <p:nvSpPr>
          <p:cNvPr id="13" name="Line 7">
            <a:extLst>
              <a:ext uri="{FF2B5EF4-FFF2-40B4-BE49-F238E27FC236}">
                <a16:creationId xmlns:a16="http://schemas.microsoft.com/office/drawing/2014/main" id="{27E76A15-CF41-7A4C-B806-2871E57617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500" y="2467068"/>
            <a:ext cx="609600" cy="3124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DECC9343-A5AF-7242-9E36-F99052D3E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2331345"/>
            <a:ext cx="3733800" cy="3657600"/>
          </a:xfrm>
          <a:custGeom>
            <a:avLst/>
            <a:gdLst>
              <a:gd name="T0" fmla="*/ 1866900 w 21600"/>
              <a:gd name="T1" fmla="*/ 0 h 21600"/>
              <a:gd name="T2" fmla="*/ 546760 w 21600"/>
              <a:gd name="T3" fmla="*/ 535601 h 21600"/>
              <a:gd name="T4" fmla="*/ 0 w 21600"/>
              <a:gd name="T5" fmla="*/ 1828800 h 21600"/>
              <a:gd name="T6" fmla="*/ 546760 w 21600"/>
              <a:gd name="T7" fmla="*/ 3121999 h 21600"/>
              <a:gd name="T8" fmla="*/ 1866900 w 21600"/>
              <a:gd name="T9" fmla="*/ 3657600 h 21600"/>
              <a:gd name="T10" fmla="*/ 3187040 w 21600"/>
              <a:gd name="T11" fmla="*/ 3121999 h 21600"/>
              <a:gd name="T12" fmla="*/ 3733800 w 21600"/>
              <a:gd name="T13" fmla="*/ 1828800 h 21600"/>
              <a:gd name="T14" fmla="*/ 3187040 w 21600"/>
              <a:gd name="T15" fmla="*/ 5356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prstShdw prst="shdw17" dist="17961" dir="2700000">
              <a:srgbClr val="991F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CAUTION:</a:t>
            </a:r>
          </a:p>
          <a:p>
            <a:pPr algn="ctr" eaLnBrk="1" hangingPunct="1"/>
            <a:r>
              <a:rPr lang="en-GB" altLang="en-US" dirty="0"/>
              <a:t>Change in throughput</a:t>
            </a:r>
          </a:p>
          <a:p>
            <a:pPr algn="ctr" eaLnBrk="1" hangingPunct="1"/>
            <a:r>
              <a:rPr lang="en-GB" altLang="en-US" dirty="0"/>
              <a:t>DO NOT USE</a:t>
            </a:r>
          </a:p>
        </p:txBody>
      </p:sp>
    </p:spTree>
    <p:extLst>
      <p:ext uri="{BB962C8B-B14F-4D97-AF65-F5344CB8AC3E}">
        <p14:creationId xmlns:p14="http://schemas.microsoft.com/office/powerpoint/2010/main" val="39966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352" y="4842624"/>
            <a:ext cx="10782187" cy="1658014"/>
          </a:xfrm>
          <a:noFill/>
        </p:spPr>
        <p:txBody>
          <a:bodyPr>
            <a:normAutofit fontScale="90000"/>
          </a:bodyPr>
          <a:lstStyle/>
          <a:p>
            <a:pPr algn="l">
              <a:spcBef>
                <a:spcPct val="100000"/>
              </a:spcBef>
            </a:pPr>
            <a:r>
              <a:rPr lang="en-GB" altLang="en-US" sz="3600" b="1" dirty="0">
                <a:solidFill>
                  <a:srgbClr val="233667"/>
                </a:solidFill>
                <a:latin typeface="Helvetica 57 Condensed" pitchFamily="2" charset="0"/>
              </a:rPr>
              <a:t>THE HEART OF ANY SPECTRORADIOMETRIC SYSTEM IS THE MONOCHROMATOR, BUT…</a:t>
            </a:r>
            <a:br>
              <a:rPr lang="en-US" altLang="en-US" sz="3600" dirty="0">
                <a:solidFill>
                  <a:srgbClr val="233667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200" dirty="0"/>
              <a:t>It must give the right bypass – </a:t>
            </a:r>
            <a:br>
              <a:rPr lang="en-US" altLang="en-US" sz="3200" dirty="0"/>
            </a:br>
            <a:r>
              <a:rPr lang="en-US" altLang="en-US" sz="3200" dirty="0"/>
              <a:t>	</a:t>
            </a:r>
            <a:r>
              <a:rPr lang="en-US" altLang="en-US" sz="2700" dirty="0"/>
              <a:t>- Too large and spectra are distorted</a:t>
            </a:r>
            <a:br>
              <a:rPr lang="en-US" altLang="en-US" sz="2700" dirty="0"/>
            </a:br>
            <a:r>
              <a:rPr lang="en-US" altLang="en-US" sz="2700" dirty="0"/>
              <a:t>	- Too small and signals are low</a:t>
            </a:r>
            <a:br>
              <a:rPr lang="en-US" altLang="en-US" sz="2700" dirty="0"/>
            </a:br>
            <a:br>
              <a:rPr lang="en-US" altLang="en-US" sz="2700" dirty="0"/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It must give high spectral purity (low stray light) so only the </a:t>
            </a:r>
            <a:br>
              <a:rPr lang="en-GB" altLang="en-US" sz="3200" dirty="0"/>
            </a:br>
            <a:r>
              <a:rPr lang="en-GB" altLang="en-US" sz="3200" dirty="0"/>
              <a:t>    wavelength of interest is detected</a:t>
            </a: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786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769F50-EA70-C443-ACD9-106AFA25A943}"/>
              </a:ext>
            </a:extLst>
          </p:cNvPr>
          <p:cNvSpPr/>
          <p:nvPr/>
        </p:nvSpPr>
        <p:spPr>
          <a:xfrm>
            <a:off x="546100" y="2146300"/>
            <a:ext cx="4470400" cy="444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0" y="1293555"/>
            <a:ext cx="6210839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Instead, the double beam method </a:t>
            </a:r>
            <a:br>
              <a:rPr lang="en-GB" altLang="en-US" sz="3200" dirty="0"/>
            </a:br>
            <a:r>
              <a:rPr lang="en-GB" altLang="en-US" sz="3200" dirty="0"/>
              <a:t>   should be used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This involves 4 scans, 3 to calibrate </a:t>
            </a:r>
            <a:br>
              <a:rPr lang="en-GB" altLang="en-US" sz="3200" dirty="0"/>
            </a:br>
            <a:r>
              <a:rPr lang="en-GB" altLang="en-US" sz="3200" dirty="0"/>
              <a:t>   and one to measure</a:t>
            </a:r>
            <a:br>
              <a:rPr lang="en-GB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DIFFUSE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REFLECTANCE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2906416B-5274-794E-B905-653B158B6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2425700"/>
            <a:ext cx="3124200" cy="3106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25" name="Group 27">
            <a:extLst>
              <a:ext uri="{FF2B5EF4-FFF2-40B4-BE49-F238E27FC236}">
                <a16:creationId xmlns:a16="http://schemas.microsoft.com/office/drawing/2014/main" id="{BCD9C7E0-0C6B-0143-BA58-A8E28D29BE33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5549900"/>
            <a:ext cx="2514600" cy="838200"/>
            <a:chOff x="1296" y="3312"/>
            <a:chExt cx="1584" cy="528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D9AF72EA-2A46-7040-AE3E-13AD178BB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12"/>
              <a:ext cx="624" cy="96"/>
            </a:xfrm>
            <a:prstGeom prst="rect">
              <a:avLst/>
            </a:prstGeom>
            <a:solidFill>
              <a:srgbClr val="FC3E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CA" altLang="en-US" dirty="0"/>
            </a:p>
          </p:txBody>
        </p:sp>
        <p:sp>
          <p:nvSpPr>
            <p:cNvPr id="27" name="AutoShape 11">
              <a:extLst>
                <a:ext uri="{FF2B5EF4-FFF2-40B4-BE49-F238E27FC236}">
                  <a16:creationId xmlns:a16="http://schemas.microsoft.com/office/drawing/2014/main" id="{EAFD11B3-7AEE-954D-8E30-9C7CBCEB2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552"/>
              <a:ext cx="864" cy="288"/>
            </a:xfrm>
            <a:prstGeom prst="wedgeRectCallout">
              <a:avLst>
                <a:gd name="adj1" fmla="val -65509"/>
                <a:gd name="adj2" fmla="val -117361"/>
              </a:avLst>
            </a:prstGeom>
            <a:solidFill>
              <a:srgbClr val="88B1BB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Sample</a:t>
              </a:r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:a16="http://schemas.microsoft.com/office/drawing/2014/main" id="{1175BA18-BB89-8048-AA5A-24B2063FFC6B}"/>
              </a:ext>
            </a:extLst>
          </p:cNvPr>
          <p:cNvGrpSpPr>
            <a:grpSpLocks/>
          </p:cNvGrpSpPr>
          <p:nvPr/>
        </p:nvGrpSpPr>
        <p:grpSpPr bwMode="auto">
          <a:xfrm>
            <a:off x="2705100" y="2425700"/>
            <a:ext cx="1828800" cy="3124200"/>
            <a:chOff x="1584" y="1344"/>
            <a:chExt cx="1152" cy="1968"/>
          </a:xfrm>
        </p:grpSpPr>
        <p:sp>
          <p:nvSpPr>
            <p:cNvPr id="29" name="Line 18">
              <a:extLst>
                <a:ext uri="{FF2B5EF4-FFF2-40B4-BE49-F238E27FC236}">
                  <a16:creationId xmlns:a16="http://schemas.microsoft.com/office/drawing/2014/main" id="{D5275A12-9B30-2049-8B34-02BA8CD634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344"/>
              <a:ext cx="384" cy="196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AutoShape 19">
              <a:extLst>
                <a:ext uri="{FF2B5EF4-FFF2-40B4-BE49-F238E27FC236}">
                  <a16:creationId xmlns:a16="http://schemas.microsoft.com/office/drawing/2014/main" id="{0648D38F-6083-E248-868B-7F522AAB0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00"/>
              <a:ext cx="816" cy="336"/>
            </a:xfrm>
            <a:prstGeom prst="wedgeRectCallout">
              <a:avLst>
                <a:gd name="adj1" fmla="val -69241"/>
                <a:gd name="adj2" fmla="val -34227"/>
              </a:avLst>
            </a:prstGeom>
            <a:solidFill>
              <a:srgbClr val="88B1BB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Scan 3</a:t>
              </a:r>
            </a:p>
          </p:txBody>
        </p:sp>
      </p:grpSp>
      <p:grpSp>
        <p:nvGrpSpPr>
          <p:cNvPr id="31" name="Group 20">
            <a:extLst>
              <a:ext uri="{FF2B5EF4-FFF2-40B4-BE49-F238E27FC236}">
                <a16:creationId xmlns:a16="http://schemas.microsoft.com/office/drawing/2014/main" id="{E14AA813-9AE9-084C-99B0-1FC8CBC4177B}"/>
              </a:ext>
            </a:extLst>
          </p:cNvPr>
          <p:cNvGrpSpPr>
            <a:grpSpLocks/>
          </p:cNvGrpSpPr>
          <p:nvPr/>
        </p:nvGrpSpPr>
        <p:grpSpPr bwMode="auto">
          <a:xfrm>
            <a:off x="952500" y="2425700"/>
            <a:ext cx="2362200" cy="2895600"/>
            <a:chOff x="480" y="1344"/>
            <a:chExt cx="1488" cy="1824"/>
          </a:xfrm>
        </p:grpSpPr>
        <p:sp>
          <p:nvSpPr>
            <p:cNvPr id="32" name="Line 21">
              <a:extLst>
                <a:ext uri="{FF2B5EF4-FFF2-40B4-BE49-F238E27FC236}">
                  <a16:creationId xmlns:a16="http://schemas.microsoft.com/office/drawing/2014/main" id="{67BBE7B7-3FE8-6F4B-B91A-B2BF70A74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44"/>
              <a:ext cx="816" cy="182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AutoShape 22">
              <a:extLst>
                <a:ext uri="{FF2B5EF4-FFF2-40B4-BE49-F238E27FC236}">
                  <a16:creationId xmlns:a16="http://schemas.microsoft.com/office/drawing/2014/main" id="{AF1DC89B-DDFE-7746-93BC-31AE37FC0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016"/>
              <a:ext cx="768" cy="336"/>
            </a:xfrm>
            <a:prstGeom prst="wedgeRectCallout">
              <a:avLst>
                <a:gd name="adj1" fmla="val 82815"/>
                <a:gd name="adj2" fmla="val 66667"/>
              </a:avLst>
            </a:prstGeom>
            <a:solidFill>
              <a:srgbClr val="88B1BB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Scan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6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769F50-EA70-C443-ACD9-106AFA25A943}"/>
              </a:ext>
            </a:extLst>
          </p:cNvPr>
          <p:cNvSpPr/>
          <p:nvPr/>
        </p:nvSpPr>
        <p:spPr>
          <a:xfrm>
            <a:off x="546100" y="2146300"/>
            <a:ext cx="4470400" cy="444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0" y="1293555"/>
            <a:ext cx="6210839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The scans with the beam directed   </a:t>
            </a:r>
            <a:br>
              <a:rPr lang="en-GB" altLang="en-US" sz="3200" dirty="0"/>
            </a:br>
            <a:r>
              <a:rPr lang="en-GB" altLang="en-US" sz="3200" dirty="0"/>
              <a:t>   at the wall of the sphere correct </a:t>
            </a:r>
            <a:br>
              <a:rPr lang="en-GB" altLang="en-US" sz="3200" dirty="0"/>
            </a:br>
            <a:r>
              <a:rPr lang="en-GB" altLang="en-US" sz="3200" dirty="0"/>
              <a:t>   for the throughput changes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The true reflectance can then be  </a:t>
            </a:r>
            <a:br>
              <a:rPr lang="en-GB" altLang="en-US" sz="3200" dirty="0"/>
            </a:br>
            <a:r>
              <a:rPr lang="en-GB" altLang="en-US" sz="3200" dirty="0"/>
              <a:t>   calculated</a:t>
            </a: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DIFFUSE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REFLECTANCE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98C09454-B8E5-BD49-AE2E-B56C87C0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200" y="2425700"/>
            <a:ext cx="3124200" cy="3106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16" name="Group 24">
            <a:extLst>
              <a:ext uri="{FF2B5EF4-FFF2-40B4-BE49-F238E27FC236}">
                <a16:creationId xmlns:a16="http://schemas.microsoft.com/office/drawing/2014/main" id="{33F3093E-1F3B-5744-81BB-4E24A70FB637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5549900"/>
            <a:ext cx="2514600" cy="838200"/>
            <a:chOff x="1296" y="3312"/>
            <a:chExt cx="1584" cy="528"/>
          </a:xfrm>
        </p:grpSpPr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27BE0800-12AD-DF4F-990F-204B060DC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12"/>
              <a:ext cx="624" cy="96"/>
            </a:xfrm>
            <a:prstGeom prst="rect">
              <a:avLst/>
            </a:prstGeom>
            <a:solidFill>
              <a:srgbClr val="FC3E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CA" altLang="en-US" dirty="0"/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67372448-71E7-CE48-9224-238EC8079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552"/>
              <a:ext cx="864" cy="288"/>
            </a:xfrm>
            <a:prstGeom prst="wedgeRectCallout">
              <a:avLst>
                <a:gd name="adj1" fmla="val -65509"/>
                <a:gd name="adj2" fmla="val -117361"/>
              </a:avLst>
            </a:prstGeom>
            <a:solidFill>
              <a:srgbClr val="6699FF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Sample</a:t>
              </a: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66BD8C73-B901-3740-A3D4-DB3B00E60240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2425700"/>
            <a:ext cx="2362200" cy="2895600"/>
            <a:chOff x="480" y="1344"/>
            <a:chExt cx="1488" cy="1824"/>
          </a:xfrm>
        </p:grpSpPr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7ED637B3-1CDB-594E-B726-E82C05940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44"/>
              <a:ext cx="816" cy="182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AutoShape 22">
              <a:extLst>
                <a:ext uri="{FF2B5EF4-FFF2-40B4-BE49-F238E27FC236}">
                  <a16:creationId xmlns:a16="http://schemas.microsoft.com/office/drawing/2014/main" id="{0113F3D8-C3D6-C941-8B2F-4218C7CA3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016"/>
              <a:ext cx="768" cy="336"/>
            </a:xfrm>
            <a:prstGeom prst="wedgeRectCallout">
              <a:avLst>
                <a:gd name="adj1" fmla="val 82815"/>
                <a:gd name="adj2" fmla="val 66667"/>
              </a:avLst>
            </a:prstGeom>
            <a:solidFill>
              <a:srgbClr val="6699FF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Scan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494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0" y="1293555"/>
            <a:ext cx="6210839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Uses the double beam method for   </a:t>
            </a:r>
            <a:br>
              <a:rPr lang="en-GB" altLang="en-US" sz="3200" dirty="0"/>
            </a:br>
            <a:r>
              <a:rPr lang="en-GB" altLang="en-US" sz="3200" dirty="0"/>
              <a:t>   accurate values of reflectance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Software guides the user through </a:t>
            </a:r>
            <a:br>
              <a:rPr lang="en-GB" altLang="en-US" sz="3200" dirty="0"/>
            </a:br>
            <a:r>
              <a:rPr lang="en-GB" altLang="en-US" sz="3200" dirty="0"/>
              <a:t>   the calibration and measurement</a:t>
            </a: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750-70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0D81E522-A7A7-4B45-9DE0-AF0D5FFE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2436813"/>
            <a:ext cx="3810000" cy="35321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319C4E-D6F9-DD4A-AE9E-F856FC7C3EA9}"/>
              </a:ext>
            </a:extLst>
          </p:cNvPr>
          <p:cNvGrpSpPr>
            <a:grpSpLocks/>
          </p:cNvGrpSpPr>
          <p:nvPr/>
        </p:nvGrpSpPr>
        <p:grpSpPr bwMode="auto">
          <a:xfrm>
            <a:off x="1930400" y="5384800"/>
            <a:ext cx="3200400" cy="838200"/>
            <a:chOff x="864" y="3312"/>
            <a:chExt cx="2016" cy="528"/>
          </a:xfrm>
          <a:solidFill>
            <a:srgbClr val="88B1BB"/>
          </a:solidFill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683BFC62-4E23-3146-BD33-B84B336EEB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408"/>
            <a:ext cx="336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7" name="CorelDRAW 6.0" r:id="rId5" imgW="863600" imgH="660400" progId="CorelDRAW.Graphic.6">
                    <p:embed/>
                  </p:oleObj>
                </mc:Choice>
                <mc:Fallback>
                  <p:oleObj name="CorelDRAW 6.0" r:id="rId5" imgW="863600" imgH="660400" progId="CorelDRAW.Graphic.6">
                    <p:embed/>
                    <p:pic>
                      <p:nvPicPr>
                        <p:cNvPr id="55303" name="Object 8">
                          <a:extLst>
                            <a:ext uri="{FF2B5EF4-FFF2-40B4-BE49-F238E27FC236}">
                              <a16:creationId xmlns:a16="http://schemas.microsoft.com/office/drawing/2014/main" id="{E88BA5FF-BEED-2C4A-B600-28F5C757FD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408"/>
                          <a:ext cx="336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utoShape 9">
              <a:extLst>
                <a:ext uri="{FF2B5EF4-FFF2-40B4-BE49-F238E27FC236}">
                  <a16:creationId xmlns:a16="http://schemas.microsoft.com/office/drawing/2014/main" id="{86D4FD31-2D1C-4640-9F76-E046E8E89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312"/>
              <a:ext cx="1104" cy="528"/>
            </a:xfrm>
            <a:prstGeom prst="wedgeRectCallout">
              <a:avLst>
                <a:gd name="adj1" fmla="val -116394"/>
                <a:gd name="adj2" fmla="val -6630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Standard or sample</a:t>
              </a:r>
            </a:p>
          </p:txBody>
        </p:sp>
      </p:grpSp>
      <p:sp>
        <p:nvSpPr>
          <p:cNvPr id="23" name="AutoShape 11">
            <a:extLst>
              <a:ext uri="{FF2B5EF4-FFF2-40B4-BE49-F238E27FC236}">
                <a16:creationId xmlns:a16="http://schemas.microsoft.com/office/drawing/2014/main" id="{86922482-60E8-D940-91AB-8891D2E18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3022600"/>
            <a:ext cx="1524000" cy="1143000"/>
          </a:xfrm>
          <a:prstGeom prst="wedgeRectCallout">
            <a:avLst>
              <a:gd name="adj1" fmla="val -58750"/>
              <a:gd name="adj2" fmla="val 90417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Beam switch mirror</a:t>
            </a:r>
          </a:p>
        </p:txBody>
      </p:sp>
    </p:spTree>
    <p:extLst>
      <p:ext uri="{BB962C8B-B14F-4D97-AF65-F5344CB8AC3E}">
        <p14:creationId xmlns:p14="http://schemas.microsoft.com/office/powerpoint/2010/main" val="9242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0682" y="2783103"/>
            <a:ext cx="6210839" cy="3298393"/>
          </a:xfrm>
          <a:noFill/>
        </p:spPr>
        <p:txBody>
          <a:bodyPr>
            <a:noAutofit/>
          </a:bodyPr>
          <a:lstStyle/>
          <a:p>
            <a:pPr lvl="1" eaLnBrk="1" hangingPunct="1">
              <a:defRPr/>
            </a:pPr>
            <a:r>
              <a:rPr lang="bg-BG" sz="3200" dirty="0">
                <a:solidFill>
                  <a:srgbClr val="88B1BB"/>
                </a:solidFill>
                <a:latin typeface="+mj-lt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>
                <a:latin typeface="+mj-lt"/>
              </a:rPr>
              <a:t>2 versions of the OL 750-70 are available</a:t>
            </a:r>
            <a:br>
              <a:rPr lang="en-GB" altLang="en-US" sz="3200" dirty="0">
                <a:latin typeface="+mj-lt"/>
              </a:rPr>
            </a:br>
            <a:r>
              <a:rPr lang="en-GB" altLang="en-US" sz="3200" dirty="0">
                <a:latin typeface="+mj-lt"/>
              </a:rPr>
              <a:t>	- PTFE sphere coating for </a:t>
            </a:r>
            <a:br>
              <a:rPr lang="en-GB" altLang="en-US" sz="3200" dirty="0">
                <a:latin typeface="+mj-lt"/>
              </a:rPr>
            </a:br>
            <a:r>
              <a:rPr lang="en-GB" altLang="en-US" sz="3200" dirty="0">
                <a:latin typeface="+mj-lt"/>
              </a:rPr>
              <a:t>            250nm to 2,500nm</a:t>
            </a:r>
            <a:br>
              <a:rPr lang="en-GB" altLang="en-US" sz="3200" dirty="0">
                <a:latin typeface="+mj-lt"/>
              </a:rPr>
            </a:br>
            <a:br>
              <a:rPr lang="en-GB" altLang="en-US" sz="1600" dirty="0">
                <a:latin typeface="+mj-lt"/>
              </a:rPr>
            </a:br>
            <a:r>
              <a:rPr lang="en-GB" altLang="en-US" sz="3200" dirty="0">
                <a:latin typeface="+mj-lt"/>
              </a:rPr>
              <a:t>	- Gold sphere coating for </a:t>
            </a:r>
            <a:br>
              <a:rPr lang="en-GB" altLang="en-US" sz="3200" dirty="0">
                <a:latin typeface="+mj-lt"/>
              </a:rPr>
            </a:br>
            <a:r>
              <a:rPr lang="en-GB" altLang="en-US" sz="3200" dirty="0">
                <a:latin typeface="+mj-lt"/>
              </a:rPr>
              <a:t>            1,000nm to 30,000nm</a:t>
            </a:r>
            <a:br>
              <a:rPr lang="en-GB" altLang="en-US" sz="3200" dirty="0">
                <a:latin typeface="+mj-lt"/>
              </a:rPr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+mj-lt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750-70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0D81E522-A7A7-4B45-9DE0-AF0D5FFE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2436813"/>
            <a:ext cx="3810000" cy="35321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319C4E-D6F9-DD4A-AE9E-F856FC7C3EA9}"/>
              </a:ext>
            </a:extLst>
          </p:cNvPr>
          <p:cNvGrpSpPr>
            <a:grpSpLocks/>
          </p:cNvGrpSpPr>
          <p:nvPr/>
        </p:nvGrpSpPr>
        <p:grpSpPr bwMode="auto">
          <a:xfrm>
            <a:off x="1930400" y="5384800"/>
            <a:ext cx="3200400" cy="838200"/>
            <a:chOff x="864" y="3312"/>
            <a:chExt cx="2016" cy="528"/>
          </a:xfrm>
          <a:solidFill>
            <a:srgbClr val="88B1BB"/>
          </a:solidFill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683BFC62-4E23-3146-BD33-B84B336EEB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408"/>
            <a:ext cx="336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1" name="CorelDRAW 6.0" r:id="rId5" imgW="863600" imgH="660400" progId="CorelDRAW.Graphic.6">
                    <p:embed/>
                  </p:oleObj>
                </mc:Choice>
                <mc:Fallback>
                  <p:oleObj name="CorelDRAW 6.0" r:id="rId5" imgW="863600" imgH="660400" progId="CorelDRAW.Graphic.6">
                    <p:embed/>
                    <p:pic>
                      <p:nvPicPr>
                        <p:cNvPr id="14" name="Object 8">
                          <a:extLst>
                            <a:ext uri="{FF2B5EF4-FFF2-40B4-BE49-F238E27FC236}">
                              <a16:creationId xmlns:a16="http://schemas.microsoft.com/office/drawing/2014/main" id="{683BFC62-4E23-3146-BD33-B84B336EEB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408"/>
                          <a:ext cx="336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utoShape 9">
              <a:extLst>
                <a:ext uri="{FF2B5EF4-FFF2-40B4-BE49-F238E27FC236}">
                  <a16:creationId xmlns:a16="http://schemas.microsoft.com/office/drawing/2014/main" id="{86D4FD31-2D1C-4640-9F76-E046E8E89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312"/>
              <a:ext cx="1104" cy="528"/>
            </a:xfrm>
            <a:prstGeom prst="wedgeRectCallout">
              <a:avLst>
                <a:gd name="adj1" fmla="val -116394"/>
                <a:gd name="adj2" fmla="val -6630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Standard or sample</a:t>
              </a:r>
            </a:p>
          </p:txBody>
        </p:sp>
      </p:grpSp>
      <p:sp>
        <p:nvSpPr>
          <p:cNvPr id="23" name="AutoShape 11">
            <a:extLst>
              <a:ext uri="{FF2B5EF4-FFF2-40B4-BE49-F238E27FC236}">
                <a16:creationId xmlns:a16="http://schemas.microsoft.com/office/drawing/2014/main" id="{86922482-60E8-D940-91AB-8891D2E18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3022600"/>
            <a:ext cx="1524000" cy="1143000"/>
          </a:xfrm>
          <a:prstGeom prst="wedgeRectCallout">
            <a:avLst>
              <a:gd name="adj1" fmla="val -58750"/>
              <a:gd name="adj2" fmla="val 90417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Beam switch mirror</a:t>
            </a:r>
          </a:p>
        </p:txBody>
      </p:sp>
    </p:spTree>
    <p:extLst>
      <p:ext uri="{BB962C8B-B14F-4D97-AF65-F5344CB8AC3E}">
        <p14:creationId xmlns:p14="http://schemas.microsoft.com/office/powerpoint/2010/main" val="41255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2313119"/>
            <a:ext cx="5817139" cy="184917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If we put these together…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>
                <a:cs typeface="Arial" panose="020B0604020202020204" pitchFamily="34" charset="0"/>
              </a:rPr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 + OL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+ OL 750-70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63DD4E9-B94C-0C40-83A9-5866A8E49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71900"/>
            <a:ext cx="1243013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00C7CFC-D7EB-2140-9FE2-4809C2B6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81300"/>
            <a:ext cx="22145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96F125E-5D2D-1C4B-BA69-603526352071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314700"/>
            <a:ext cx="1981200" cy="1836738"/>
            <a:chOff x="1392" y="1920"/>
            <a:chExt cx="1248" cy="1157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61D05CB-2A4C-034A-81B4-A547CFB47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920"/>
              <a:ext cx="1248" cy="1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7A5C"/>
                    </a:outerShdw>
                  </a:effectLst>
                </a14:hiddenEffects>
              </a:ext>
            </a:extLst>
          </p:spPr>
        </p:pic>
        <p:graphicFrame>
          <p:nvGraphicFramePr>
            <p:cNvPr id="15" name="Object 10">
              <a:extLst>
                <a:ext uri="{FF2B5EF4-FFF2-40B4-BE49-F238E27FC236}">
                  <a16:creationId xmlns:a16="http://schemas.microsoft.com/office/drawing/2014/main" id="{9492BAE5-7AF9-264D-B0CF-7BD377245B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2" y="2928"/>
            <a:ext cx="144" cy="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9" name="CorelDRAW 6.0" r:id="rId7" imgW="863600" imgH="660400" progId="CorelDRAW.Graphic.6">
                    <p:embed/>
                  </p:oleObj>
                </mc:Choice>
                <mc:Fallback>
                  <p:oleObj name="CorelDRAW 6.0" r:id="rId7" imgW="863600" imgH="660400" progId="CorelDRAW.Graphic.6">
                    <p:embed/>
                    <p:pic>
                      <p:nvPicPr>
                        <p:cNvPr id="2" name="Object 10">
                          <a:extLst>
                            <a:ext uri="{FF2B5EF4-FFF2-40B4-BE49-F238E27FC236}">
                              <a16:creationId xmlns:a16="http://schemas.microsoft.com/office/drawing/2014/main" id="{1AD0AB48-1202-C242-895F-8FDE231AD2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928"/>
                          <a:ext cx="144" cy="1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76271A15-9385-B740-9A45-7F573E5B263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743325"/>
            <a:ext cx="2493963" cy="954088"/>
            <a:chOff x="432" y="2190"/>
            <a:chExt cx="1571" cy="601"/>
          </a:xfrm>
          <a:solidFill>
            <a:srgbClr val="88B1BB"/>
          </a:solidFill>
        </p:grpSpPr>
        <p:graphicFrame>
          <p:nvGraphicFramePr>
            <p:cNvPr id="17" name="Object 13">
              <a:extLst>
                <a:ext uri="{FF2B5EF4-FFF2-40B4-BE49-F238E27FC236}">
                  <a16:creationId xmlns:a16="http://schemas.microsoft.com/office/drawing/2014/main" id="{EF11F4A5-6C5C-F64D-8DE2-3CE4ECE978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0" y="2190"/>
            <a:ext cx="383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0" name="CorelDRAW 6.0" r:id="rId9" imgW="1816100" imgH="2857500" progId="CorelDRAW.Graphic.6">
                    <p:embed/>
                  </p:oleObj>
                </mc:Choice>
                <mc:Fallback>
                  <p:oleObj name="CorelDRAW 6.0" r:id="rId9" imgW="1816100" imgH="2857500" progId="CorelDRAW.Graphic.6">
                    <p:embed/>
                    <p:pic>
                      <p:nvPicPr>
                        <p:cNvPr id="57353" name="Object 13">
                          <a:extLst>
                            <a:ext uri="{FF2B5EF4-FFF2-40B4-BE49-F238E27FC236}">
                              <a16:creationId xmlns:a16="http://schemas.microsoft.com/office/drawing/2014/main" id="{0554B7C8-5A8F-774D-8CC9-C17B02F3EE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0" y="2190"/>
                          <a:ext cx="383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CE650B73-6A01-8446-9E9C-C21C41650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208"/>
              <a:ext cx="912" cy="528"/>
            </a:xfrm>
            <a:prstGeom prst="wedgeRectCallout">
              <a:avLst>
                <a:gd name="adj1" fmla="val 99231"/>
                <a:gd name="adj2" fmla="val 6440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And add a detector</a:t>
              </a:r>
            </a:p>
          </p:txBody>
        </p:sp>
      </p:grpSp>
      <p:sp>
        <p:nvSpPr>
          <p:cNvPr id="19" name="AutoShape 7">
            <a:extLst>
              <a:ext uri="{FF2B5EF4-FFF2-40B4-BE49-F238E27FC236}">
                <a16:creationId xmlns:a16="http://schemas.microsoft.com/office/drawing/2014/main" id="{8C54370D-B0FF-234B-882E-58985F78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219700"/>
            <a:ext cx="2286000" cy="1143000"/>
          </a:xfrm>
          <a:prstGeom prst="wedgeRectCallout">
            <a:avLst>
              <a:gd name="adj1" fmla="val 55694"/>
              <a:gd name="adj2" fmla="val -119722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Positive location</a:t>
            </a:r>
          </a:p>
          <a:p>
            <a:pPr algn="ctr" eaLnBrk="1" hangingPunct="1"/>
            <a:r>
              <a:rPr lang="en-GB" altLang="en-US" dirty="0"/>
              <a:t>&amp;</a:t>
            </a:r>
          </a:p>
          <a:p>
            <a:pPr algn="ctr" eaLnBrk="1" hangingPunct="1"/>
            <a:r>
              <a:rPr lang="en-GB" altLang="en-US" dirty="0"/>
              <a:t>Easy assembly</a:t>
            </a:r>
          </a:p>
        </p:txBody>
      </p:sp>
    </p:spTree>
    <p:extLst>
      <p:ext uri="{BB962C8B-B14F-4D97-AF65-F5344CB8AC3E}">
        <p14:creationId xmlns:p14="http://schemas.microsoft.com/office/powerpoint/2010/main" val="11173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2313119"/>
            <a:ext cx="10198100" cy="184917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We have a complete system for diffuse reflectance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>
                <a:cs typeface="Arial" panose="020B0604020202020204" pitchFamily="34" charset="0"/>
              </a:rPr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 + OL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+ OL 750-70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E6C43F1C-45E4-A54F-98E5-D8C025C9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0600" y="2832100"/>
            <a:ext cx="3314700" cy="3581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21" name="Group 13">
            <a:extLst>
              <a:ext uri="{FF2B5EF4-FFF2-40B4-BE49-F238E27FC236}">
                <a16:creationId xmlns:a16="http://schemas.microsoft.com/office/drawing/2014/main" id="{300575B3-D99C-E84B-94F8-B18EC95C019B}"/>
              </a:ext>
            </a:extLst>
          </p:cNvPr>
          <p:cNvGrpSpPr>
            <a:grpSpLocks/>
          </p:cNvGrpSpPr>
          <p:nvPr/>
        </p:nvGrpSpPr>
        <p:grpSpPr bwMode="auto">
          <a:xfrm>
            <a:off x="4241800" y="3365500"/>
            <a:ext cx="1981200" cy="1836738"/>
            <a:chOff x="1392" y="1920"/>
            <a:chExt cx="1248" cy="1157"/>
          </a:xfrm>
        </p:grpSpPr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080EDE61-CE32-1E40-B7E4-E2DF2A468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20"/>
              <a:ext cx="1248" cy="1157"/>
              <a:chOff x="1392" y="1920"/>
              <a:chExt cx="1248" cy="1157"/>
            </a:xfrm>
          </p:grpSpPr>
          <p:pic>
            <p:nvPicPr>
              <p:cNvPr id="24" name="Picture 7">
                <a:extLst>
                  <a:ext uri="{FF2B5EF4-FFF2-40B4-BE49-F238E27FC236}">
                    <a16:creationId xmlns:a16="http://schemas.microsoft.com/office/drawing/2014/main" id="{6512412C-EBE3-C847-BB47-6D6D4A0AC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1920"/>
                <a:ext cx="1248" cy="1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7A5C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25" name="Object 8">
                <a:extLst>
                  <a:ext uri="{FF2B5EF4-FFF2-40B4-BE49-F238E27FC236}">
                    <a16:creationId xmlns:a16="http://schemas.microsoft.com/office/drawing/2014/main" id="{D4449947-54A2-E346-B99F-05994B3DEAD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32" y="2928"/>
              <a:ext cx="144" cy="1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93" name="CorelDRAW 6.0" r:id="rId6" imgW="863600" imgH="660400" progId="CorelDRAW.Graphic.6">
                      <p:embed/>
                    </p:oleObj>
                  </mc:Choice>
                  <mc:Fallback>
                    <p:oleObj name="CorelDRAW 6.0" r:id="rId6" imgW="863600" imgH="660400" progId="CorelDRAW.Graphic.6">
                      <p:embed/>
                      <p:pic>
                        <p:nvPicPr>
                          <p:cNvPr id="58378" name="Object 8">
                            <a:extLst>
                              <a:ext uri="{FF2B5EF4-FFF2-40B4-BE49-F238E27FC236}">
                                <a16:creationId xmlns:a16="http://schemas.microsoft.com/office/drawing/2014/main" id="{470A2B99-DB82-C148-8AFC-D3B2C03DA51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928"/>
                            <a:ext cx="144" cy="1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3" name="Object 11">
              <a:extLst>
                <a:ext uri="{FF2B5EF4-FFF2-40B4-BE49-F238E27FC236}">
                  <a16:creationId xmlns:a16="http://schemas.microsoft.com/office/drawing/2014/main" id="{29877A32-FA5C-724F-B709-BF0F808869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0" y="2190"/>
            <a:ext cx="383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4" name="CorelDRAW 6.0" r:id="rId8" imgW="1816100" imgH="2857500" progId="CorelDRAW.Graphic.6">
                    <p:embed/>
                  </p:oleObj>
                </mc:Choice>
                <mc:Fallback>
                  <p:oleObj name="CorelDRAW 6.0" r:id="rId8" imgW="1816100" imgH="2857500" progId="CorelDRAW.Graphic.6">
                    <p:embed/>
                    <p:pic>
                      <p:nvPicPr>
                        <p:cNvPr id="58376" name="Object 11">
                          <a:extLst>
                            <a:ext uri="{FF2B5EF4-FFF2-40B4-BE49-F238E27FC236}">
                              <a16:creationId xmlns:a16="http://schemas.microsoft.com/office/drawing/2014/main" id="{12EC9DEF-3F10-EC43-93C2-D487FF4ED8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0" y="2190"/>
                          <a:ext cx="383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AutoShape 15">
            <a:extLst>
              <a:ext uri="{FF2B5EF4-FFF2-40B4-BE49-F238E27FC236}">
                <a16:creationId xmlns:a16="http://schemas.microsoft.com/office/drawing/2014/main" id="{A53BAA13-8DEF-8847-A55A-9CF4339E1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4889500"/>
            <a:ext cx="3429000" cy="1524000"/>
          </a:xfrm>
          <a:prstGeom prst="wedgeRectCallout">
            <a:avLst>
              <a:gd name="adj1" fmla="val 4259"/>
              <a:gd name="adj2" fmla="val -103958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The light-trap supplied also allows measurements which exclude specular reflections</a:t>
            </a:r>
          </a:p>
        </p:txBody>
      </p:sp>
    </p:spTree>
    <p:extLst>
      <p:ext uri="{BB962C8B-B14F-4D97-AF65-F5344CB8AC3E}">
        <p14:creationId xmlns:p14="http://schemas.microsoft.com/office/powerpoint/2010/main" val="37966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252" y="15621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In order to characterize their performance in a particular </a:t>
            </a:r>
            <a:br>
              <a:rPr lang="en-GB" altLang="en-US" sz="3200" dirty="0"/>
            </a:br>
            <a:r>
              <a:rPr lang="en-GB" altLang="en-US" sz="3200" dirty="0"/>
              <a:t>   applications, single detectors, array detectors and assemblies </a:t>
            </a:r>
            <a:br>
              <a:rPr lang="en-GB" altLang="en-US" sz="3200" dirty="0"/>
            </a:br>
            <a:r>
              <a:rPr lang="en-GB" altLang="en-US" sz="3200" dirty="0"/>
              <a:t>   often need spectral response to be known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For example, photopic detectors can be analysed for V(</a:t>
            </a:r>
            <a:r>
              <a:rPr lang="en-GB" altLang="en-US" sz="3200" dirty="0">
                <a:sym typeface="Symbol" panose="05050102010706020507" pitchFamily="18" charset="2"/>
              </a:rPr>
              <a:t></a:t>
            </a:r>
            <a:r>
              <a:rPr lang="en-GB" altLang="en-US" sz="3200" dirty="0">
                <a:sym typeface="WP Greek Century" pitchFamily="2" charset="2"/>
              </a:rPr>
              <a:t>) </a:t>
            </a:r>
            <a:br>
              <a:rPr lang="en-GB" altLang="en-US" sz="3200" dirty="0">
                <a:sym typeface="WP Greek Century" pitchFamily="2" charset="2"/>
              </a:rPr>
            </a:br>
            <a:r>
              <a:rPr lang="en-GB" altLang="en-US" sz="3200" dirty="0">
                <a:sym typeface="WP Greek Century" pitchFamily="2" charset="2"/>
              </a:rPr>
              <a:t>   matching</a:t>
            </a: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DETECTOR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SPECTRAL RESPONSE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489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252" y="15621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Measurements are generally consistent with detector use, and </a:t>
            </a:r>
            <a:br>
              <a:rPr lang="en-GB" altLang="en-US" sz="3200" dirty="0"/>
            </a:br>
            <a:r>
              <a:rPr lang="en-GB" altLang="en-US" sz="3200" dirty="0"/>
              <a:t>   may require a large collimated beam, a small spot, a diffuse </a:t>
            </a:r>
            <a:br>
              <a:rPr lang="en-GB" altLang="en-US" sz="3200" dirty="0"/>
            </a:br>
            <a:r>
              <a:rPr lang="en-GB" altLang="en-US" sz="3200" dirty="0"/>
              <a:t>   source or other geometry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Optronic Laboratories, LLC manufactures a wide range of  </a:t>
            </a:r>
            <a:br>
              <a:rPr lang="en-GB" altLang="en-US" sz="3200" dirty="0"/>
            </a:br>
            <a:r>
              <a:rPr lang="en-GB" altLang="en-US" sz="3200" dirty="0"/>
              <a:t>   accessories for most detector measurement requirements, </a:t>
            </a:r>
            <a:br>
              <a:rPr lang="en-GB" altLang="en-US" sz="3200" dirty="0"/>
            </a:br>
            <a:r>
              <a:rPr lang="en-GB" altLang="en-US" sz="3200" dirty="0"/>
              <a:t>   including quantum efficiency</a:t>
            </a: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DETECTOR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SPECTRAL RESPONSE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154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252" y="15621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Optronic Laboratories, LLC provides standard detectors, </a:t>
            </a:r>
            <a:br>
              <a:rPr lang="en-GB" altLang="en-US" sz="3200" dirty="0"/>
            </a:br>
            <a:r>
              <a:rPr lang="en-GB" altLang="en-US" sz="3200" dirty="0"/>
              <a:t>   traceable to NIST and other National Laboratories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To illustrate a detector spectral response system, we will use </a:t>
            </a:r>
            <a:br>
              <a:rPr lang="en-GB" altLang="en-US" sz="3200" dirty="0"/>
            </a:br>
            <a:r>
              <a:rPr lang="en-GB" altLang="en-US" sz="3200" dirty="0"/>
              <a:t>   the OL 750-10C All Mirror Collimator</a:t>
            </a:r>
            <a:br>
              <a:rPr lang="en-GB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DETECTOR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SPECTRAL RESPONSE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97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600" y="2783103"/>
            <a:ext cx="5576921" cy="3298393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200" dirty="0">
                <a:solidFill>
                  <a:srgbClr val="88B1BB"/>
                </a:solidFill>
                <a:latin typeface="+mj-lt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2 inch diameter beam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Excellent beam uniformity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Constant collimation at all </a:t>
            </a:r>
            <a:br>
              <a:rPr lang="en-GB" altLang="en-US" sz="3200" dirty="0"/>
            </a:br>
            <a:r>
              <a:rPr lang="en-GB" altLang="en-US" sz="3200" dirty="0"/>
              <a:t>    wavelengths</a:t>
            </a:r>
            <a:br>
              <a:rPr lang="en-GB" altLang="en-US" sz="3200" dirty="0"/>
            </a:br>
            <a:br>
              <a:rPr lang="en-GB" altLang="en-US" sz="3200" dirty="0">
                <a:latin typeface="+mj-lt"/>
              </a:rPr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+mj-lt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807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750-10C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3205B75B-8942-5F4C-B28F-1995D8BB1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578" y="2872003"/>
            <a:ext cx="4970304" cy="2781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8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973" y="4806287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Available in single and </a:t>
            </a:r>
            <a:br>
              <a:rPr lang="en-GB" altLang="en-US" sz="3600" dirty="0"/>
            </a:br>
            <a:r>
              <a:rPr lang="en-GB" altLang="en-US" sz="3600" dirty="0"/>
              <a:t>   double (shown) versions</a:t>
            </a:r>
            <a:br>
              <a:rPr lang="en-GB" altLang="en-US" sz="3600" dirty="0"/>
            </a:br>
            <a:br>
              <a:rPr lang="en-GB" altLang="en-US" sz="2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F/4 optics for high </a:t>
            </a:r>
            <a:br>
              <a:rPr lang="en-GB" altLang="en-US" sz="3600" dirty="0"/>
            </a:br>
            <a:r>
              <a:rPr lang="en-GB" altLang="en-US" sz="3600" dirty="0"/>
              <a:t>    throughput</a:t>
            </a:r>
            <a:br>
              <a:rPr lang="en-GB" altLang="en-US" sz="3600" dirty="0"/>
            </a:br>
            <a:br>
              <a:rPr lang="en-GB" altLang="en-US" sz="2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Very low stray light</a:t>
            </a:r>
            <a:br>
              <a:rPr lang="en-GB" altLang="en-US" sz="3600" dirty="0"/>
            </a:br>
            <a:br>
              <a:rPr lang="en-GB" altLang="en-US" sz="2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Numerous special features </a:t>
            </a:r>
            <a:br>
              <a:rPr lang="en-GB" altLang="en-US" sz="3600" dirty="0"/>
            </a:br>
            <a:r>
              <a:rPr lang="en-GB" altLang="en-US" sz="3600" dirty="0"/>
              <a:t>    for most accurate results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1029">
            <a:extLst>
              <a:ext uri="{FF2B5EF4-FFF2-40B4-BE49-F238E27FC236}">
                <a16:creationId xmlns:a16="http://schemas.microsoft.com/office/drawing/2014/main" id="{2D9333CD-001F-164F-9A35-D0985A7D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4054" y="2040015"/>
            <a:ext cx="2773362" cy="44853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752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2313119"/>
            <a:ext cx="10198100" cy="184917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If we put these together…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>
                <a:cs typeface="Arial" panose="020B0604020202020204" pitchFamily="34" charset="0"/>
              </a:rPr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 + OL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+ OL 750-10C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5D7678F-9DEF-E447-8891-210E89D8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3876938"/>
            <a:ext cx="1243013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3C1A6E0-9407-FF42-8D7B-105C8764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886338"/>
            <a:ext cx="22145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C9215860-3813-3341-A47E-6A828DBC7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597538"/>
            <a:ext cx="205740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3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2313119"/>
            <a:ext cx="10198100" cy="184917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We have a complete system for detector response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>
                <a:cs typeface="Arial" panose="020B0604020202020204" pitchFamily="34" charset="0"/>
              </a:rPr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 + OL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+ OL 750-10C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BF4E189-04E1-B74F-80FC-27BE6813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0" y="2882900"/>
            <a:ext cx="3314700" cy="3581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030084E-ACD9-6E4E-A022-488F4DE52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3573463"/>
            <a:ext cx="2057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9" name="Group 19">
            <a:extLst>
              <a:ext uri="{FF2B5EF4-FFF2-40B4-BE49-F238E27FC236}">
                <a16:creationId xmlns:a16="http://schemas.microsoft.com/office/drawing/2014/main" id="{38C519D8-8F07-CE4E-B0FC-E1F600A1E47F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3644900"/>
            <a:ext cx="2438400" cy="2438400"/>
            <a:chOff x="720" y="2064"/>
            <a:chExt cx="1536" cy="1536"/>
          </a:xfrm>
        </p:grpSpPr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453063F4-BD51-4748-8E91-D047A80B6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064"/>
              <a:ext cx="727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2DD48295-948C-2A49-B615-A999142C9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832"/>
              <a:ext cx="1536" cy="768"/>
            </a:xfrm>
            <a:prstGeom prst="wedgeRectCallout">
              <a:avLst>
                <a:gd name="adj1" fmla="val -30079"/>
                <a:gd name="adj2" fmla="val -120051"/>
              </a:avLst>
            </a:prstGeom>
            <a:solidFill>
              <a:srgbClr val="88B1BB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Then we measure the test detector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9448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52" y="39497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The system illustrated represents just a few of the accessories </a:t>
            </a:r>
            <a:br>
              <a:rPr lang="en-GB" altLang="en-US" sz="3200" dirty="0"/>
            </a:br>
            <a:r>
              <a:rPr lang="en-GB" altLang="en-US" sz="3200" dirty="0"/>
              <a:t>   from Optronic Laboratories, LLC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For more information:</a:t>
            </a:r>
            <a:br>
              <a:rPr lang="en-GB" altLang="en-US" sz="3200" dirty="0"/>
            </a:br>
            <a:r>
              <a:rPr lang="en-GB" altLang="en-US" sz="3200" dirty="0"/>
              <a:t>	Visit our website at </a:t>
            </a:r>
            <a:r>
              <a:rPr lang="en-GB" altLang="en-US" sz="3200" b="1" u="sng" dirty="0">
                <a:solidFill>
                  <a:srgbClr val="233667"/>
                </a:solidFill>
              </a:rPr>
              <a:t>OptronicLabs.com</a:t>
            </a:r>
            <a:br>
              <a:rPr lang="en-GB" altLang="en-US" sz="3200" b="1" u="sng" dirty="0">
                <a:solidFill>
                  <a:srgbClr val="233667"/>
                </a:solidFill>
              </a:rPr>
            </a:br>
            <a:br>
              <a:rPr lang="en-GB" altLang="en-US" sz="3200" dirty="0"/>
            </a:br>
            <a:r>
              <a:rPr lang="en-GB" altLang="en-US" sz="3200" dirty="0"/>
              <a:t>	Call 407-422-3171 to Contact an Application Engineer</a:t>
            </a:r>
            <a:br>
              <a:rPr lang="en-GB" altLang="en-US" sz="3200" dirty="0">
                <a:solidFill>
                  <a:srgbClr val="FF3300"/>
                </a:solidFill>
              </a:rPr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299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MORE INFORMATION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1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4717" y="5441287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Large range of gratings </a:t>
            </a:r>
            <a:br>
              <a:rPr lang="en-GB" altLang="en-US" sz="3600" dirty="0"/>
            </a:br>
            <a:r>
              <a:rPr lang="en-GB" altLang="en-US" sz="3600" dirty="0"/>
              <a:t>   available</a:t>
            </a:r>
            <a:br>
              <a:rPr lang="en-GB" altLang="en-US" sz="3600" dirty="0"/>
            </a:br>
            <a:br>
              <a:rPr lang="en-GB" altLang="en-US" sz="20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600" dirty="0"/>
              <a:t>Optimized</a:t>
            </a:r>
            <a:r>
              <a:rPr lang="en-GB" altLang="en-US" sz="3600" dirty="0"/>
              <a:t> for high </a:t>
            </a:r>
            <a:br>
              <a:rPr lang="en-GB" altLang="en-US" sz="3600" dirty="0"/>
            </a:br>
            <a:r>
              <a:rPr lang="en-GB" altLang="en-US" sz="3600" dirty="0"/>
              <a:t>    efficiency</a:t>
            </a:r>
            <a:br>
              <a:rPr lang="en-GB" altLang="en-US" sz="3600" dirty="0"/>
            </a:br>
            <a:br>
              <a:rPr lang="en-GB" altLang="en-US" sz="20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Optimized for wide </a:t>
            </a:r>
            <a:br>
              <a:rPr lang="en-GB" altLang="en-US" sz="3600" dirty="0"/>
            </a:br>
            <a:r>
              <a:rPr lang="en-GB" altLang="en-US" sz="3600" dirty="0"/>
              <a:t>    wavelength range</a:t>
            </a:r>
            <a:br>
              <a:rPr lang="en-GB" altLang="en-US" sz="3600" dirty="0"/>
            </a:br>
            <a:br>
              <a:rPr lang="en-GB" altLang="en-US" sz="20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Optimized for high </a:t>
            </a:r>
            <a:br>
              <a:rPr lang="en-GB" altLang="en-US" sz="3600" dirty="0"/>
            </a:br>
            <a:r>
              <a:rPr lang="en-GB" altLang="en-US" sz="3600" dirty="0"/>
              <a:t>    resolution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625D37DA-5794-7A46-95CD-AC3457B0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1882" y="1987272"/>
            <a:ext cx="2874962" cy="46496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7" name="AutoShape 1030">
            <a:extLst>
              <a:ext uri="{FF2B5EF4-FFF2-40B4-BE49-F238E27FC236}">
                <a16:creationId xmlns:a16="http://schemas.microsoft.com/office/drawing/2014/main" id="{75D84F24-A58D-BC40-9071-432D14B5B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63" y="5254445"/>
            <a:ext cx="4191000" cy="663755"/>
          </a:xfrm>
          <a:prstGeom prst="wedgeRectCallout">
            <a:avLst>
              <a:gd name="adj1" fmla="val 10968"/>
              <a:gd name="adj2" fmla="val -207199"/>
            </a:avLst>
          </a:prstGeom>
          <a:solidFill>
            <a:srgbClr val="88B1B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en-GB" altLang="en-US" dirty="0"/>
              <a:t>Tri-grating mounts change gratings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23380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117" y="5905500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Range of plug-in input </a:t>
            </a:r>
            <a:br>
              <a:rPr lang="en-GB" altLang="en-US" sz="3600" dirty="0"/>
            </a:br>
            <a:r>
              <a:rPr lang="en-GB" altLang="en-US" sz="3600" dirty="0"/>
              <a:t>   accessories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Choppers (shown) for IR </a:t>
            </a:r>
            <a:br>
              <a:rPr lang="en-GB" altLang="en-US" sz="3600" dirty="0"/>
            </a:br>
            <a:r>
              <a:rPr lang="en-GB" altLang="en-US" sz="3600" dirty="0"/>
              <a:t>   detectors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Automatic control of </a:t>
            </a:r>
            <a:br>
              <a:rPr lang="en-GB" altLang="en-US" sz="3600" dirty="0"/>
            </a:br>
            <a:r>
              <a:rPr lang="en-GB" altLang="en-US" sz="3600" dirty="0"/>
              <a:t>   chopper speed and “open” </a:t>
            </a:r>
            <a:br>
              <a:rPr lang="en-GB" altLang="en-US" sz="3600" dirty="0"/>
            </a:br>
            <a:r>
              <a:rPr lang="en-GB" altLang="en-US" sz="3600" dirty="0"/>
              <a:t>   position stop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Filter-wheel for input </a:t>
            </a:r>
            <a:br>
              <a:rPr lang="en-GB" altLang="en-US" sz="3600" dirty="0"/>
            </a:br>
            <a:r>
              <a:rPr lang="en-GB" altLang="en-US" sz="3600" dirty="0"/>
              <a:t>   attenuation or filtering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1029">
            <a:extLst>
              <a:ext uri="{FF2B5EF4-FFF2-40B4-BE49-F238E27FC236}">
                <a16:creationId xmlns:a16="http://schemas.microsoft.com/office/drawing/2014/main" id="{7C7B172C-930C-EA49-989A-04825C443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943100"/>
            <a:ext cx="2913327" cy="47117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sp>
        <p:nvSpPr>
          <p:cNvPr id="10" name="AutoShape 1030">
            <a:extLst>
              <a:ext uri="{FF2B5EF4-FFF2-40B4-BE49-F238E27FC236}">
                <a16:creationId xmlns:a16="http://schemas.microsoft.com/office/drawing/2014/main" id="{1C1FE9AD-A68A-1F42-BDE3-C07B69EC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265" y="5461000"/>
            <a:ext cx="3568700" cy="1193800"/>
          </a:xfrm>
          <a:prstGeom prst="wedgeRectCallout">
            <a:avLst>
              <a:gd name="adj1" fmla="val 23769"/>
              <a:gd name="adj2" fmla="val -164335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Versatile plug-in chopper or filter wheel input accessories</a:t>
            </a:r>
          </a:p>
        </p:txBody>
      </p:sp>
    </p:spTree>
    <p:extLst>
      <p:ext uri="{BB962C8B-B14F-4D97-AF65-F5344CB8AC3E}">
        <p14:creationId xmlns:p14="http://schemas.microsoft.com/office/powerpoint/2010/main" val="11772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1817" y="5588000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Fully automated 11 position </a:t>
            </a:r>
            <a:br>
              <a:rPr lang="en-GB" altLang="en-US" sz="3600" dirty="0"/>
            </a:br>
            <a:r>
              <a:rPr lang="en-GB" altLang="en-US" sz="3600" dirty="0"/>
              <a:t>   blocking-filter wheel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Includes SHUT position for </a:t>
            </a:r>
            <a:br>
              <a:rPr lang="en-GB" altLang="en-US" sz="3600" dirty="0"/>
            </a:br>
            <a:r>
              <a:rPr lang="en-GB" altLang="en-US" sz="3600" dirty="0"/>
              <a:t>   dark current readings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Optimized filters for widest </a:t>
            </a:r>
            <a:br>
              <a:rPr lang="en-GB" altLang="en-US" sz="3600" dirty="0"/>
            </a:br>
            <a:r>
              <a:rPr lang="en-GB" altLang="en-US" sz="3600" dirty="0"/>
              <a:t>   wavelength range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3F8F17E-7692-384B-8199-D583FA629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338" y="1968500"/>
            <a:ext cx="2913327" cy="47117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7" name="AutoShape 6">
            <a:extLst>
              <a:ext uri="{FF2B5EF4-FFF2-40B4-BE49-F238E27FC236}">
                <a16:creationId xmlns:a16="http://schemas.microsoft.com/office/drawing/2014/main" id="{ACF61016-D50A-6C42-AECB-BD81AD1DF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101" y="5791200"/>
            <a:ext cx="4241800" cy="736600"/>
          </a:xfrm>
          <a:prstGeom prst="wedgeRectCallout">
            <a:avLst>
              <a:gd name="adj1" fmla="val -22375"/>
              <a:gd name="adj2" fmla="val -196250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en-GB" altLang="en-US" dirty="0"/>
              <a:t>Blocking-filter wheel changes filters automatically </a:t>
            </a:r>
          </a:p>
        </p:txBody>
      </p:sp>
    </p:spTree>
    <p:extLst>
      <p:ext uri="{BB962C8B-B14F-4D97-AF65-F5344CB8AC3E}">
        <p14:creationId xmlns:p14="http://schemas.microsoft.com/office/powerpoint/2010/main" val="1955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2727</Words>
  <Application>Microsoft Macintosh PowerPoint</Application>
  <PresentationFormat>Widescreen</PresentationFormat>
  <Paragraphs>214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6" baseType="lpstr">
      <vt:lpstr>Arial</vt:lpstr>
      <vt:lpstr>Calibri</vt:lpstr>
      <vt:lpstr>Calibri Light</vt:lpstr>
      <vt:lpstr>Helvetica 57 Condensed</vt:lpstr>
      <vt:lpstr>Helvetica 77 Bold Condensed</vt:lpstr>
      <vt:lpstr>Helvetica Neue</vt:lpstr>
      <vt:lpstr>Symbol</vt:lpstr>
      <vt:lpstr>Tahoma</vt:lpstr>
      <vt:lpstr>Times New Roman</vt:lpstr>
      <vt:lpstr>Webdings</vt:lpstr>
      <vt:lpstr>Wingdings</vt:lpstr>
      <vt:lpstr>WP Greek Century</vt:lpstr>
      <vt:lpstr>Office Theme</vt:lpstr>
      <vt:lpstr>CorelDRAW 6.0</vt:lpstr>
      <vt:lpstr> OL 750 Measurement Systems</vt:lpstr>
      <vt:lpstr>OUTLINE OF PRESENTATION  • About Optronic Laboratories, LLC   • The OL 750 Series Spectroradiometer   • Source Measurements   • Transmission Measurements   • Reflectance Measurements   • Detector Measurements    </vt:lpstr>
      <vt:lpstr>ABOUT OPTRONIC LABORATORIES, LLC  • Optronic Laboratories, LLC was established in 1970 by two eminent        researchers at NIST (then NBS). Facilities were modeled after NIST,      and Optronic Laboratories, LLC achieved a worldwide reputation for      excellence in light measurement and calibration.  • Continuing to work closely with NIST, the development of new     instruments and techniques at Optronic Laboratories, LLC constantly     improves the accuracy and precision of light measurement. </vt:lpstr>
      <vt:lpstr>OPTRONIC LABORATORIES’ INSTRUMENTS  &amp; SERVICES INCLUDE:  • Training, consultation &amp; advice    </vt:lpstr>
      <vt:lpstr>THE HEART OF ANY SPECTRORADIOMETRIC SYSTEM IS THE MONOCHROMATOR, BUT…  • It must give the right bypass –   - Too large and spectra are distorted  - Too small and signals are low   • It must give high spectral purity (low stray light) so only the      wavelength of interest is detected   </vt:lpstr>
      <vt:lpstr>• Available in single and     double (shown) versions   • F/4 optics for high      throughput   • Very low stray light   • Numerous special features      for most accurate results    </vt:lpstr>
      <vt:lpstr>• Large range of gratings     available   • Optimized for high      efficiency   • Optimized for wide      wavelength range   • Optimized for high      resolution     </vt:lpstr>
      <vt:lpstr>• Range of plug-in input     accessories  • Choppers (shown) for IR     detectors  • Automatic control of     chopper speed and “open”     position stop  • Filter-wheel for input     attenuation or filtering      </vt:lpstr>
      <vt:lpstr>• Fully automated 11 position     blocking-filter wheel  • Includes SHUT position for     dark current readings  • Optimized filters for widest     wavelength range       </vt:lpstr>
      <vt:lpstr>• Gratings diffract light at      different angles depending     on wavelength  • 400nm will also diffract at     the same angle as 800nm       (since 2 x 400 = 800)  • A blocking filter removes the     400nm so just 800nm is left         </vt:lpstr>
      <vt:lpstr>• Light passes into the     monochromator through the     entrance slit, then onto the     first collimating mirror.        </vt:lpstr>
      <vt:lpstr>• Collimated (parallel) light is     directed onto the grating.         </vt:lpstr>
      <vt:lpstr>• The grating diffracts the     light, sending each     wavelength off at a different     angle.  • The desired wavelength is     collected by the first     focussing mirror….          </vt:lpstr>
      <vt:lpstr>• …which focuses it at the     middle slit.  • A second collimating mirror     collects this beam…           </vt:lpstr>
      <vt:lpstr>• …and collimates it onto a     second grating.  • Since the second grating is     linked to the first, they are at     the same angle and hence     the same wavelength.            </vt:lpstr>
      <vt:lpstr>• This second grating acts like     the first, but the spectral     purity is increased by many     decades.             </vt:lpstr>
      <vt:lpstr>• The pure monochromatic     light, at the wavelength     desired, is then focussed     onto the exit slit and     emerges from the     monochromator             </vt:lpstr>
      <vt:lpstr>THE MOST COMMON MEASUREMENTS OF SOURCES INCLUDE: • Radiance - Light emitted in a particular direction  • Irradiance – Light falling onto a surface  • Total flux – Total light emitted in all directions     </vt:lpstr>
      <vt:lpstr>• Radiance is normally     measured with a telescope  • The solid collection angle     corresponds to the size of     the lens  • The measurement area     corresponds to the field-of-    view of the telescope              </vt:lpstr>
      <vt:lpstr>• The term “radiance” in this     section also refers to related     units such as luminance and     radiant intensity  • Radiant intensity applies to     small or distant objects that     are smaller than the     telescope field-of-view</vt:lpstr>
      <vt:lpstr>• Optronic Laboratories, Inc. manufactures a large     range of telescope, microscope and imaging optic     modules for radiance measurements  • To illustrate a typical system for radiance     measurement, we will use the OL Series 730-9     Telescopes</vt:lpstr>
      <vt:lpstr>• For luminance and radiance of sources from 200 nm     to 14,000 nm  </vt:lpstr>
      <vt:lpstr>• For luminance and radiance of sources from 200 nm to     14,000 nm      </vt:lpstr>
      <vt:lpstr>• For luminance and radiance of sources from 200 nm to     14,000 nm      </vt:lpstr>
      <vt:lpstr>• For luminance and radiance of sources from 200 nm to     14,000 nm      </vt:lpstr>
      <vt:lpstr>• Putting together an OL 750 radiance system       </vt:lpstr>
      <vt:lpstr>PowerPoint Presentation</vt:lpstr>
      <vt:lpstr>• To measure irradiance (or illuminance), a cosine     response integrating sphere such as the OL IS-670 is     substituted for the OL 730-9  • To measure total flux, a large sphere (typically 18     to 76 inches) is substituted for the OL 730-9 </vt:lpstr>
      <vt:lpstr>PowerPoint Presentation</vt:lpstr>
      <vt:lpstr>• For transmission, reflection and detector response      measurements, a light source at the entrance of the     OL 750 creates monochromatic light at the exit  • The OL Series 740-20 is an ideal light source for most     applications </vt:lpstr>
      <vt:lpstr>• Single and double lamp     versions  • UV lamp  - 200nm to 400nm  • Tungsten lamp  - 250nm to 2500nm  • Glowbar  - 1000nm to 30000nm             </vt:lpstr>
      <vt:lpstr>• Optics match the OL Series     750 Monochromators  • Easy switching from one     source …              </vt:lpstr>
      <vt:lpstr>• Optics match the OL Series     750 Monochromators  • Easy switching from one     source …  …TO THE OTHER               </vt:lpstr>
      <vt:lpstr>• 200 to 30,000 nm coverage  • Monochromatic light     prevents sample heating  • Suits a very wide range of     standard OL accessories  • Suits many existing and     future applications                </vt:lpstr>
      <vt:lpstr>• Transmittance can be regular (like a window) or diffuse     (like paper)  • Optronic Laboratories, Inc. manufacture a wide range of     accessories for regular and diffuse transmittance  • To illustrate a regular transmittance measurement system, we     will use the OL Series 740-73 Transmittance Attachment     </vt:lpstr>
      <vt:lpstr>• After a 100% scan (with setup as shown), the sample is placed in the beam      </vt:lpstr>
      <vt:lpstr>• The ratio of a scan with the sample in place to the 100% scan is     the transmittance of the sample       </vt:lpstr>
      <vt:lpstr>• When the system is      assembled, the    transmission of a     sample can be       measured up to     14,000 nm        </vt:lpstr>
      <vt:lpstr>• Reflectance can be specular (like a mirror) or diffuse (like     paper)  • Optronic Laboratories, Inc. manufacture a wide range of     accessories for regular and diffuse transmittance  • To illustrate a specular reflectance measurement system, we     will use the OL 750-75MA Goniometer Attachment     </vt:lpstr>
      <vt:lpstr>• Measures direct beam for     true absolute results without     the need for standard     mirrors </vt:lpstr>
      <vt:lpstr>• Full 10° to 80° angle-of-    incidence measurements   • Detector tracks incidence     angle or moves free to map     other angles</vt:lpstr>
      <vt:lpstr>• Transmittance at any angle,     0° to 80° </vt:lpstr>
      <vt:lpstr>• Detector moves     independent of incident     angle for BRDF &amp; BTDF     measurements  </vt:lpstr>
      <vt:lpstr>• If we put these together…   </vt:lpstr>
      <vt:lpstr>• Materials can be measured from 200nm to 30,000nm  </vt:lpstr>
      <vt:lpstr>• The OL 750-75MA can be used to map diffuse reflectance by      measuring one angle at a time  • To give diffuse reflectance in one measurement however, an     integrating sphere is required  </vt:lpstr>
      <vt:lpstr>• Optronic Laboratories, LLC manufacture a range of fixed-angle     and Edward Spheres for diffuse reflectance measurements.  • To illustrate a diffuse reflectance measurement system, we will     use the OL 750-70 Diffuse Reflectance Attachment.  </vt:lpstr>
      <vt:lpstr>• Diffuse reflectance is measured     against a standard  • A scan is run with the standard,     then another with the sample </vt:lpstr>
      <vt:lpstr>• From a simple viewpoint, the ratio     of these scans would indicate the     sample reflectance  • However, the throughput of the     sphere changes due to the sample  </vt:lpstr>
      <vt:lpstr>• Instead, the double beam method     should be used  • This involves 4 scans, 3 to calibrate     and one to measure  </vt:lpstr>
      <vt:lpstr>• The scans with the beam directed       at the wall of the sphere correct     for the throughput changes  • The true reflectance can then be      calculated </vt:lpstr>
      <vt:lpstr>• Uses the double beam method for       accurate values of reflectance  • Software guides the user through     the calibration and measurement </vt:lpstr>
      <vt:lpstr>• 2 versions of the OL 750-70 are available  - PTFE sphere coating for              250nm to 2,500nm   - Gold sphere coating for              1,000nm to 30,000nm </vt:lpstr>
      <vt:lpstr>• If we put these together…   </vt:lpstr>
      <vt:lpstr>• We have a complete system for diffuse reflectance   </vt:lpstr>
      <vt:lpstr>• In order to characterize their performance in a particular     applications, single detectors, array detectors and assemblies     often need spectral response to be known  • For example, photopic detectors can be analysed for V()     matching </vt:lpstr>
      <vt:lpstr>• Measurements are generally consistent with detector use, and     may require a large collimated beam, a small spot, a diffuse     source or other geometry  • Optronic Laboratories, LLC manufactures a wide range of      accessories for most detector measurement requirements,     including quantum efficiency</vt:lpstr>
      <vt:lpstr>• Optronic Laboratories, LLC provides standard detectors,     traceable to NIST and other National Laboratories  • To illustrate a detector spectral response system, we will use     the OL 750-10C All Mirror Collimator  </vt:lpstr>
      <vt:lpstr>• 2 inch diameter beam  • Excellent beam uniformity  • Constant collimation at all      wavelengths  </vt:lpstr>
      <vt:lpstr>• If we put these together…   </vt:lpstr>
      <vt:lpstr>• We have a complete system for detector response   </vt:lpstr>
      <vt:lpstr>• The system illustrated represents just a few of the accessories     from Optronic Laboratories, LLC  • For more information:  Visit our website at OptronicLabs.com   Call 407-422-3171 to Contact an Application Engineer   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Saftlas</dc:creator>
  <cp:lastModifiedBy>Microsoft Office User</cp:lastModifiedBy>
  <cp:revision>24</cp:revision>
  <dcterms:created xsi:type="dcterms:W3CDTF">2018-03-21T15:35:32Z</dcterms:created>
  <dcterms:modified xsi:type="dcterms:W3CDTF">2024-09-16T19:30:26Z</dcterms:modified>
</cp:coreProperties>
</file>