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667"/>
    <a:srgbClr val="88B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707"/>
    <p:restoredTop sz="94631"/>
  </p:normalViewPr>
  <p:slideViewPr>
    <p:cSldViewPr snapToGrid="0" snapToObjects="1">
      <p:cViewPr varScale="1">
        <p:scale>
          <a:sx n="81" d="100"/>
          <a:sy n="81" d="100"/>
        </p:scale>
        <p:origin x="208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5186-2A62-8E4E-BE77-A1F827D31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19E81-51DB-AC41-A21B-E4FE0CD2F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AE6D4-F5B6-5A45-A287-4090BD34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8D130-76A6-074B-85A2-EEBBEE8D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96B5-AE4C-824E-9281-223C9861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9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D288-9C61-1547-97F0-4ABF77AA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977BC-0BDB-C544-893B-D6B8B92B7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C6345-4D2D-C04D-BCF3-7F3A03FE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152-B4F1-CC4E-B666-BAA61627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5521D-AD31-9A47-B387-445F6691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6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C73BD8-6FDF-654B-8FC1-98EAA69E5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C6110-F45C-5E49-9274-B06A34387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BFBDE-C2EA-254A-9C7F-C40E4BA0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ABF94-752A-024B-B80E-89E779E8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D3E99-6AEB-3446-B8D0-067F6368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4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813A-1654-7D4D-87F8-618C7AE9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60F52-2AC1-6047-9AB4-B6A37F23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4FA12-2A20-3E4C-8576-192889B3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85D6A-6EF7-754A-9DF2-4E671C16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B5A5A-39F5-A24F-9F3D-627F4C08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4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F1582-D818-2D4A-977E-345B4077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8BB0A-032A-6041-BDC3-2425B80CE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4D8B9-3A67-8141-9C05-EEA610DD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6CBD6-D1FA-2C4F-8755-C8B85FD1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5E5EF-A874-3042-A37D-016929C6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2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5A03-E1C5-FD47-99EB-B9154E4E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8F63E-ED55-A14C-AE29-BCEBC3E2B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3AC6D-5560-6E44-A25D-F4F1B97DB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79014-AB5A-9B4F-ACB4-5D909CE7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FD7F1-0FF7-F746-9942-BD3C551C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89591-6415-9542-9428-9D35525F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6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1381-F25A-9B42-A4F1-02A69E79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BF63-9AFF-DE40-917F-A53465B2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6A915-12D1-1646-B09E-CA0301B35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C9192-7F85-F74E-8652-531F2D285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288C2-D52B-BA4B-92F0-992323423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75469B-F66E-B341-92C0-A622777F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89B775-56C8-4949-9EB3-8C5AA5D7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D2BA59-5C04-2F4E-AA46-B2D69F79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8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D33E-6D16-DB4A-8831-C30E55ED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64838-9B78-8B4E-85EF-912119888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CEBF8-24CA-CF4E-8346-45308108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141EA-B9C9-8846-8795-729B375E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4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44D9D-E0B9-674D-BEA3-081F96D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6E91B-2413-3143-AA11-4BBA45BF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D4EF8-9117-4145-B003-63AC2A1B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3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FB64-578E-CB41-8484-46E524AA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C4AB4-1339-B94A-88EB-3AE77AED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906DD-70E0-8945-A65C-E701771CE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5A38A-4ABC-194C-B9DD-EC8215D6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A8EA4-F85C-DB42-9333-4307B3A1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FB78-A186-2942-837C-21FBAB59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76F9-3576-1142-8B4B-E117404B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40E106-234E-804B-BD85-099868F78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525BC-0E86-7C43-835C-DB629D778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066B3-B8B4-D943-AA37-CC011294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47774-A65C-6D48-AB9E-4CEBBAA5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83BEE-D91A-D14A-9964-81724CF3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1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2A54C-8FB1-9D4E-98A1-4FB04302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5E6D9-DBC6-A64D-9FB7-BE1EFE8D0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2AC37-456D-E144-AABC-236E0DE9D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D2F3-9E4E-034C-A812-C877BE0B0AF1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5FE68-92FD-D840-A32A-185A6CDD8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5526A-1087-DA4C-BDC8-3560743EB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8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44436"/>
            <a:ext cx="12192000" cy="1157287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solidFill>
                  <a:schemeClr val="bg1"/>
                </a:solidFill>
              </a:rPr>
              <a:t>OL 731 Smart Sensor:</a:t>
            </a:r>
            <a:br>
              <a:rPr lang="en-US" altLang="en-US" sz="4800" b="1" dirty="0">
                <a:solidFill>
                  <a:schemeClr val="bg1"/>
                </a:solidFill>
              </a:rPr>
            </a:br>
            <a:r>
              <a:rPr lang="en-US" altLang="en-US" sz="4800" b="1" dirty="0">
                <a:solidFill>
                  <a:schemeClr val="bg1"/>
                </a:solidFill>
              </a:rPr>
              <a:t>Palm-Top USB Radiometer/Photometer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90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62A8520-559C-9649-8D0A-DBCDC0B2165F}"/>
              </a:ext>
            </a:extLst>
          </p:cNvPr>
          <p:cNvSpPr txBox="1">
            <a:spLocks/>
          </p:cNvSpPr>
          <p:nvPr/>
        </p:nvSpPr>
        <p:spPr>
          <a:xfrm>
            <a:off x="2438400" y="187115"/>
            <a:ext cx="9144000" cy="9842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QUESTIONS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733424-1440-1D4C-95BE-838E63766F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 descr="MPj03155980000[1]">
            <a:extLst>
              <a:ext uri="{FF2B5EF4-FFF2-40B4-BE49-F238E27FC236}">
                <a16:creationId xmlns:a16="http://schemas.microsoft.com/office/drawing/2014/main" id="{7BB88B7C-DD5E-184E-A652-4E8F9017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3677" y="2316163"/>
            <a:ext cx="8305800" cy="380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973" y="3497543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For more information:</a:t>
            </a:r>
            <a:br>
              <a:rPr lang="en-GB" altLang="en-US" sz="3200" dirty="0"/>
            </a:br>
            <a:r>
              <a:rPr lang="en-GB" altLang="en-US" sz="3200" dirty="0"/>
              <a:t>	Visit our website at </a:t>
            </a:r>
            <a:r>
              <a:rPr lang="en-GB" altLang="en-US" sz="3200" b="1" u="sng" dirty="0">
                <a:solidFill>
                  <a:srgbClr val="233667"/>
                </a:solidFill>
              </a:rPr>
              <a:t>OptronicLabs.com</a:t>
            </a:r>
            <a:br>
              <a:rPr lang="en-GB" altLang="en-US" sz="3200" b="1" u="sng" dirty="0">
                <a:solidFill>
                  <a:srgbClr val="233667"/>
                </a:solidFill>
              </a:rPr>
            </a:br>
            <a:br>
              <a:rPr lang="en-GB" altLang="en-US" sz="3200" dirty="0"/>
            </a:br>
            <a:r>
              <a:rPr lang="en-GB" altLang="en-US" sz="3200" dirty="0"/>
              <a:t>	Call 407-422-3171 to Contact an Application Engineer</a:t>
            </a:r>
            <a:br>
              <a:rPr lang="en-GB" altLang="en-US" sz="3200" dirty="0">
                <a:solidFill>
                  <a:srgbClr val="FF3300"/>
                </a:solidFill>
              </a:rPr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US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2299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MORE INFORMATION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1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80" y="1092517"/>
            <a:ext cx="10782187" cy="6159621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600" dirty="0"/>
              <a:t>Low cost portable radiometer</a:t>
            </a:r>
            <a:br>
              <a:rPr lang="en-US" altLang="en-US" sz="3600" dirty="0"/>
            </a:br>
            <a:br>
              <a:rPr lang="en-US" altLang="en-US" sz="18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600" dirty="0"/>
              <a:t>Easily configured via software and filter kits for a variety of applications</a:t>
            </a:r>
            <a:br>
              <a:rPr lang="en-US" altLang="en-US" sz="3600" dirty="0"/>
            </a:br>
            <a:br>
              <a:rPr lang="en-US" altLang="en-US" sz="18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600" dirty="0"/>
              <a:t>Built-in pre-amplifier (6 decade)</a:t>
            </a:r>
            <a:br>
              <a:rPr lang="en-US" altLang="en-US" sz="3600" dirty="0"/>
            </a:br>
            <a:br>
              <a:rPr lang="en-US" altLang="en-US" sz="20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600" dirty="0"/>
              <a:t>Built in intelligent firmware with automated gain adjustment</a:t>
            </a:r>
            <a:br>
              <a:rPr lang="en-US" altLang="en-US" sz="3600" dirty="0"/>
            </a:br>
            <a:br>
              <a:rPr lang="en-US" altLang="en-US" sz="20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600" dirty="0"/>
              <a:t>Signal processing software capabilities</a:t>
            </a:r>
            <a:br>
              <a:rPr lang="en-US" altLang="en-US" sz="3600" dirty="0"/>
            </a:br>
            <a:br>
              <a:rPr lang="en-US" altLang="en-US" sz="20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600" dirty="0"/>
              <a:t>NIST Traceable Calibration</a:t>
            </a: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2A8520-559C-9649-8D0A-DBCDC0B2165F}"/>
              </a:ext>
            </a:extLst>
          </p:cNvPr>
          <p:cNvSpPr txBox="1">
            <a:spLocks/>
          </p:cNvSpPr>
          <p:nvPr/>
        </p:nvSpPr>
        <p:spPr>
          <a:xfrm>
            <a:off x="2438400" y="172994"/>
            <a:ext cx="9144000" cy="9842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OL 731 SMART SENSOR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2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80" y="1092518"/>
            <a:ext cx="10782187" cy="5655124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600" dirty="0"/>
              <a:t>High-speed USB Interface (RS232/422 available in Phase 2 for use with </a:t>
            </a:r>
            <a:r>
              <a:rPr lang="en-US" altLang="en-US" sz="3600" i="1" dirty="0" err="1"/>
              <a:t>PocketPC</a:t>
            </a:r>
            <a:r>
              <a:rPr lang="en-US" altLang="en-US" sz="3600" i="1" baseline="30000" dirty="0" err="1"/>
              <a:t>TM</a:t>
            </a:r>
            <a:r>
              <a:rPr lang="en-US" altLang="en-US" sz="3600" dirty="0"/>
              <a:t>)</a:t>
            </a:r>
            <a:br>
              <a:rPr lang="en-US" altLang="en-US" sz="3600" dirty="0"/>
            </a:br>
            <a:br>
              <a:rPr lang="en-US" altLang="en-US" sz="18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600" dirty="0"/>
              <a:t>Powered via USB</a:t>
            </a:r>
            <a:br>
              <a:rPr lang="en-US" altLang="en-US" sz="3600" dirty="0"/>
            </a:br>
            <a:br>
              <a:rPr lang="en-US" altLang="en-US" sz="18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600" dirty="0"/>
              <a:t>Can be multiplexed</a:t>
            </a:r>
            <a:br>
              <a:rPr lang="en-US" altLang="en-US" sz="3600" dirty="0"/>
            </a:br>
            <a:br>
              <a:rPr lang="en-US" altLang="en-US" sz="18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600" dirty="0" err="1"/>
              <a:t>ActiveX</a:t>
            </a:r>
            <a:r>
              <a:rPr lang="en-US" altLang="en-US" sz="3600" i="1" baseline="30000" dirty="0" err="1"/>
              <a:t>TM</a:t>
            </a:r>
            <a:r>
              <a:rPr lang="en-US" altLang="en-US" sz="3600" dirty="0"/>
              <a:t> Software Development Kit</a:t>
            </a:r>
            <a:br>
              <a:rPr lang="en-US" altLang="en-US" sz="3600" dirty="0"/>
            </a:br>
            <a:br>
              <a:rPr lang="en-US" altLang="en-US" sz="18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600" dirty="0"/>
              <a:t>Excel Add-In</a:t>
            </a:r>
            <a:br>
              <a:rPr lang="en-US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2A8520-559C-9649-8D0A-DBCDC0B2165F}"/>
              </a:ext>
            </a:extLst>
          </p:cNvPr>
          <p:cNvSpPr txBox="1">
            <a:spLocks/>
          </p:cNvSpPr>
          <p:nvPr/>
        </p:nvSpPr>
        <p:spPr>
          <a:xfrm>
            <a:off x="2438400" y="172994"/>
            <a:ext cx="9144000" cy="9842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OL 731 SMART SENSOR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62A8520-559C-9649-8D0A-DBCDC0B2165F}"/>
              </a:ext>
            </a:extLst>
          </p:cNvPr>
          <p:cNvSpPr txBox="1">
            <a:spLocks/>
          </p:cNvSpPr>
          <p:nvPr/>
        </p:nvSpPr>
        <p:spPr>
          <a:xfrm>
            <a:off x="2438400" y="346414"/>
            <a:ext cx="9144000" cy="98423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OL 731 SMART SENSOR </a:t>
            </a:r>
          </a:p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SPECIFICATIONS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67D75E-3B9D-A54C-A92C-C61E3BD093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Group 189">
            <a:extLst>
              <a:ext uri="{FF2B5EF4-FFF2-40B4-BE49-F238E27FC236}">
                <a16:creationId xmlns:a16="http://schemas.microsoft.com/office/drawing/2014/main" id="{0B199E7C-4E92-364B-A316-4F0E83EDBA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006041"/>
              </p:ext>
            </p:extLst>
          </p:nvPr>
        </p:nvGraphicFramePr>
        <p:xfrm>
          <a:off x="2391102" y="1913907"/>
          <a:ext cx="7593724" cy="4649421"/>
        </p:xfrm>
        <a:graphic>
          <a:graphicData uri="http://schemas.openxmlformats.org/drawingml/2006/table">
            <a:tbl>
              <a:tblPr/>
              <a:tblGrid>
                <a:gridCol w="3796862">
                  <a:extLst>
                    <a:ext uri="{9D8B030D-6E8A-4147-A177-3AD203B41FA5}">
                      <a16:colId xmlns:a16="http://schemas.microsoft.com/office/drawing/2014/main" val="933075034"/>
                    </a:ext>
                  </a:extLst>
                </a:gridCol>
                <a:gridCol w="3796862">
                  <a:extLst>
                    <a:ext uri="{9D8B030D-6E8A-4147-A177-3AD203B41FA5}">
                      <a16:colId xmlns:a16="http://schemas.microsoft.com/office/drawing/2014/main" val="1909643617"/>
                    </a:ext>
                  </a:extLst>
                </a:gridCol>
              </a:tblGrid>
              <a:tr h="573944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OL 731 Specifications (Typical)</a:t>
                      </a: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547438"/>
                  </a:ext>
                </a:extLst>
              </a:tr>
              <a:tr h="38851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Detector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Silicon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601918"/>
                  </a:ext>
                </a:extLst>
              </a:tr>
              <a:tr h="38851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Acquisition rate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 msec / sample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34237"/>
                  </a:ext>
                </a:extLst>
              </a:tr>
              <a:tr h="38851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A/D resolution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bits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171394"/>
                  </a:ext>
                </a:extLst>
              </a:tr>
              <a:tr h="38851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Weight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 0.5 lb.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078230"/>
                  </a:ext>
                </a:extLst>
              </a:tr>
              <a:tr h="38851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Operating temperature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40 - 100°F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17099"/>
                  </a:ext>
                </a:extLst>
              </a:tr>
              <a:tr h="38851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Operating humidity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0 - 90% non condensing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44128"/>
                  </a:ext>
                </a:extLst>
              </a:tr>
              <a:tr h="62177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Power Requirement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VDC Via USB connector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940574"/>
                  </a:ext>
                </a:extLst>
              </a:tr>
              <a:tr h="67107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User interface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Virtual interface via PC, laptop, or Pocket PC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58206"/>
                  </a:ext>
                </a:extLst>
              </a:tr>
              <a:tr h="38851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Amplifier Gain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8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4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 sz="2000"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buBlip>
                          <a:blip r:embed="rId3"/>
                        </a:buBlip>
                        <a:defRPr>
                          <a:solidFill>
                            <a:srgbClr val="5F5F5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Volts/Amp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5959" marR="105959" marT="52979" marB="52979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886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00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62A8520-559C-9649-8D0A-DBCDC0B2165F}"/>
              </a:ext>
            </a:extLst>
          </p:cNvPr>
          <p:cNvSpPr txBox="1">
            <a:spLocks/>
          </p:cNvSpPr>
          <p:nvPr/>
        </p:nvSpPr>
        <p:spPr>
          <a:xfrm>
            <a:off x="2438400" y="346414"/>
            <a:ext cx="9144000" cy="98423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OL 731 SMART SENSOR </a:t>
            </a:r>
          </a:p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DIMENSIONS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67D75E-3B9D-A54C-A92C-C61E3BD093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OL 731 Dims">
            <a:extLst>
              <a:ext uri="{FF2B5EF4-FFF2-40B4-BE49-F238E27FC236}">
                <a16:creationId xmlns:a16="http://schemas.microsoft.com/office/drawing/2014/main" id="{6ED03F6A-890A-8145-ABA5-0B163BB33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836046"/>
            <a:ext cx="8686800" cy="4899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73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62A8520-559C-9649-8D0A-DBCDC0B2165F}"/>
              </a:ext>
            </a:extLst>
          </p:cNvPr>
          <p:cNvSpPr txBox="1">
            <a:spLocks/>
          </p:cNvSpPr>
          <p:nvPr/>
        </p:nvSpPr>
        <p:spPr>
          <a:xfrm>
            <a:off x="2438400" y="346414"/>
            <a:ext cx="9144000" cy="98423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RAW SILICON </a:t>
            </a:r>
          </a:p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DETECTOR RESPONSE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67D75E-3B9D-A54C-A92C-C61E3BD093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C63F40A-0F03-B74F-8E3D-959D2E8A3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1181" y="1760485"/>
            <a:ext cx="6244349" cy="4932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9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80" y="1092518"/>
            <a:ext cx="10782187" cy="5544765"/>
          </a:xfrm>
          <a:noFill/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600" dirty="0">
                <a:latin typeface="+mj-lt"/>
              </a:rPr>
              <a:t>OEM Production Process Control:</a:t>
            </a:r>
            <a:br>
              <a:rPr lang="en-US" altLang="en-US" sz="3600" dirty="0">
                <a:latin typeface="+mj-lt"/>
              </a:rPr>
            </a:br>
            <a:r>
              <a:rPr lang="en-US" sz="28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	</a:t>
            </a:r>
            <a:r>
              <a:rPr lang="bg-BG" sz="28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2800" dirty="0">
                <a:latin typeface="+mj-lt"/>
              </a:rPr>
              <a:t>Display testing and optimization</a:t>
            </a:r>
            <a:br>
              <a:rPr lang="en-US" altLang="en-US" sz="2800" dirty="0">
                <a:latin typeface="+mj-lt"/>
              </a:rPr>
            </a:br>
            <a:r>
              <a:rPr lang="en-US" sz="28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	</a:t>
            </a:r>
            <a:r>
              <a:rPr lang="bg-BG" sz="28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2800" dirty="0">
                <a:latin typeface="+mj-lt"/>
              </a:rPr>
              <a:t>QC </a:t>
            </a:r>
            <a:br>
              <a:rPr lang="en-US" altLang="en-US" sz="2800" dirty="0">
                <a:latin typeface="+mj-lt"/>
              </a:rPr>
            </a:br>
            <a:r>
              <a:rPr lang="en-US" sz="28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	</a:t>
            </a:r>
            <a:r>
              <a:rPr lang="bg-BG" sz="28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2800" dirty="0">
                <a:latin typeface="+mj-lt"/>
              </a:rPr>
              <a:t>UV Curing </a:t>
            </a:r>
            <a:br>
              <a:rPr lang="en-US" altLang="en-US" sz="2800" dirty="0">
                <a:latin typeface="+mj-lt"/>
              </a:rPr>
            </a:br>
            <a:r>
              <a:rPr lang="en-US" sz="28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	</a:t>
            </a:r>
            <a:r>
              <a:rPr lang="bg-BG" sz="28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2800" dirty="0">
                <a:latin typeface="+mj-lt"/>
              </a:rPr>
              <a:t>Photo resist Exposure</a:t>
            </a:r>
            <a:br>
              <a:rPr lang="en-US" altLang="en-US" sz="3100" dirty="0">
                <a:latin typeface="+mj-lt"/>
              </a:rPr>
            </a:br>
            <a:br>
              <a:rPr lang="en-US" altLang="en-US" sz="2000" dirty="0">
                <a:latin typeface="+mj-lt"/>
              </a:rPr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600" dirty="0">
                <a:latin typeface="+mj-lt"/>
              </a:rPr>
              <a:t>Field Applications:</a:t>
            </a:r>
            <a:br>
              <a:rPr lang="en-US" altLang="en-US" sz="3600" dirty="0">
                <a:latin typeface="+mj-lt"/>
              </a:rPr>
            </a:br>
            <a:r>
              <a:rPr lang="en-US" sz="28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	</a:t>
            </a:r>
            <a:r>
              <a:rPr lang="bg-BG" sz="28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2800" dirty="0">
                <a:latin typeface="+mj-lt"/>
              </a:rPr>
              <a:t>Photosynthesis Measurement</a:t>
            </a:r>
            <a:br>
              <a:rPr lang="en-US" altLang="en-US" sz="3100" dirty="0">
                <a:latin typeface="+mj-lt"/>
              </a:rPr>
            </a:br>
            <a:br>
              <a:rPr lang="en-US" altLang="en-US" dirty="0">
                <a:latin typeface="+mj-lt"/>
              </a:rPr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600" dirty="0">
                <a:latin typeface="+mj-lt"/>
              </a:rPr>
              <a:t>Medical Applications:</a:t>
            </a:r>
            <a:br>
              <a:rPr lang="en-US" altLang="en-US" sz="3600" dirty="0">
                <a:latin typeface="+mj-lt"/>
              </a:rPr>
            </a:br>
            <a:r>
              <a:rPr lang="en-US" altLang="en-US" sz="2800" dirty="0">
                <a:latin typeface="+mj-lt"/>
              </a:rPr>
              <a:t> </a:t>
            </a:r>
            <a:r>
              <a:rPr lang="en-US" sz="28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	</a:t>
            </a:r>
            <a:r>
              <a:rPr lang="bg-BG" sz="28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2800" dirty="0">
                <a:latin typeface="+mj-lt"/>
              </a:rPr>
              <a:t>Phototherapy </a:t>
            </a:r>
            <a:br>
              <a:rPr lang="en-US" altLang="en-US" sz="2800" dirty="0">
                <a:latin typeface="+mj-lt"/>
              </a:rPr>
            </a:br>
            <a:r>
              <a:rPr lang="en-US" altLang="en-US" sz="2800" dirty="0">
                <a:latin typeface="+mj-lt"/>
              </a:rPr>
              <a:t> </a:t>
            </a:r>
            <a:r>
              <a:rPr lang="en-US" sz="28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	</a:t>
            </a:r>
            <a:r>
              <a:rPr lang="bg-BG" sz="28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2800" dirty="0">
                <a:latin typeface="+mj-lt"/>
              </a:rPr>
              <a:t>Hyperbilirubinemia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2A8520-559C-9649-8D0A-DBCDC0B2165F}"/>
              </a:ext>
            </a:extLst>
          </p:cNvPr>
          <p:cNvSpPr txBox="1">
            <a:spLocks/>
          </p:cNvSpPr>
          <p:nvPr/>
        </p:nvSpPr>
        <p:spPr>
          <a:xfrm>
            <a:off x="2438400" y="172994"/>
            <a:ext cx="9144000" cy="9842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TARGET APPLICATIONS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1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80" y="1171345"/>
            <a:ext cx="10782187" cy="5544765"/>
          </a:xfrm>
          <a:noFill/>
        </p:spPr>
        <p:txBody>
          <a:bodyPr>
            <a:noAutofit/>
          </a:bodyPr>
          <a:lstStyle/>
          <a:p>
            <a:pPr lvl="1"/>
            <a:r>
              <a:rPr lang="en-US" sz="2800" dirty="0">
                <a:solidFill>
                  <a:srgbClr val="92D050"/>
                </a:solidFill>
                <a:latin typeface="+mj-lt"/>
                <a:ea typeface="Helvetica Neue" charset="0"/>
                <a:cs typeface="Helvetica Neue" charset="0"/>
              </a:rPr>
              <a:t> </a:t>
            </a:r>
            <a:r>
              <a:rPr lang="bg-BG" sz="2800" dirty="0">
                <a:solidFill>
                  <a:srgbClr val="88B1BB"/>
                </a:solidFill>
                <a:latin typeface="+mj-lt"/>
                <a:ea typeface="Helvetica Neue" charset="0"/>
                <a:cs typeface="Helvetica Neue" charset="0"/>
              </a:rPr>
              <a:t>•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Helvetica Neue" charset="0"/>
                <a:cs typeface="Helvetica Neue" charset="0"/>
              </a:rPr>
              <a:t> </a:t>
            </a:r>
            <a:r>
              <a:rPr lang="en-US" altLang="en-US" sz="2800" dirty="0">
                <a:latin typeface="+mj-lt"/>
              </a:rPr>
              <a:t>OL 730-5-PF </a:t>
            </a:r>
            <a:r>
              <a:rPr lang="en-US" altLang="en-US" sz="2800" dirty="0" err="1">
                <a:latin typeface="+mj-lt"/>
              </a:rPr>
              <a:t>Photopic</a:t>
            </a:r>
            <a:r>
              <a:rPr lang="en-US" altLang="en-US" sz="2800" dirty="0">
                <a:latin typeface="+mj-lt"/>
              </a:rPr>
              <a:t> Filter – f1' factor of 4% </a:t>
            </a:r>
            <a:br>
              <a:rPr lang="en-US" altLang="en-US" sz="2800" dirty="0">
                <a:latin typeface="+mj-lt"/>
              </a:rPr>
            </a:br>
            <a:br>
              <a:rPr lang="en-US" altLang="en-US" dirty="0">
                <a:latin typeface="+mj-lt"/>
              </a:rPr>
            </a:br>
            <a:r>
              <a:rPr lang="en-US" sz="2800" dirty="0">
                <a:solidFill>
                  <a:srgbClr val="92D050"/>
                </a:solidFill>
                <a:ea typeface="Helvetica Neue" charset="0"/>
                <a:cs typeface="Helvetica Neue" charset="0"/>
              </a:rPr>
              <a:t> </a:t>
            </a:r>
            <a:r>
              <a:rPr lang="bg-BG" sz="2800" dirty="0">
                <a:solidFill>
                  <a:srgbClr val="88B1BB"/>
                </a:solidFill>
                <a:ea typeface="Helvetica Neue" charset="0"/>
                <a:cs typeface="Helvetica Neue" charset="0"/>
              </a:rPr>
              <a:t>•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en-US" sz="2800" dirty="0">
                <a:latin typeface="+mj-lt"/>
              </a:rPr>
              <a:t>OL 730-5-RF Radiometric Filter – flat (± 5%) over the wavelength range of 460 nm to 980 nm 	</a:t>
            </a:r>
            <a:br>
              <a:rPr lang="en-US" altLang="en-US" sz="2800" dirty="0">
                <a:latin typeface="+mj-lt"/>
              </a:rPr>
            </a:br>
            <a:br>
              <a:rPr lang="en-US" altLang="en-US" dirty="0">
                <a:latin typeface="+mj-lt"/>
              </a:rPr>
            </a:br>
            <a:r>
              <a:rPr lang="en-US" sz="2800" dirty="0">
                <a:solidFill>
                  <a:srgbClr val="92D050"/>
                </a:solidFill>
                <a:ea typeface="Helvetica Neue" charset="0"/>
                <a:cs typeface="Helvetica Neue" charset="0"/>
              </a:rPr>
              <a:t> </a:t>
            </a:r>
            <a:r>
              <a:rPr lang="bg-BG" sz="2800" dirty="0">
                <a:solidFill>
                  <a:srgbClr val="88B1BB"/>
                </a:solidFill>
                <a:ea typeface="Helvetica Neue" charset="0"/>
                <a:cs typeface="Helvetica Neue" charset="0"/>
              </a:rPr>
              <a:t>•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en-US" sz="2800" dirty="0">
                <a:latin typeface="+mj-lt"/>
              </a:rPr>
              <a:t>OL 730-1, -2, -3 Attenuation Filters – 10%, 1%, and 0.1% </a:t>
            </a:r>
            <a:br>
              <a:rPr lang="en-US" altLang="en-US" sz="2800" dirty="0">
                <a:latin typeface="+mj-lt"/>
              </a:rPr>
            </a:br>
            <a:br>
              <a:rPr lang="en-US" altLang="en-US" dirty="0">
                <a:latin typeface="+mj-lt"/>
              </a:rPr>
            </a:br>
            <a:r>
              <a:rPr lang="en-US" sz="2800" dirty="0">
                <a:solidFill>
                  <a:srgbClr val="92D050"/>
                </a:solidFill>
                <a:ea typeface="Helvetica Neue" charset="0"/>
                <a:cs typeface="Helvetica Neue" charset="0"/>
              </a:rPr>
              <a:t> </a:t>
            </a:r>
            <a:r>
              <a:rPr lang="bg-BG" sz="2800" dirty="0">
                <a:solidFill>
                  <a:srgbClr val="88B1BB"/>
                </a:solidFill>
                <a:ea typeface="Helvetica Neue" charset="0"/>
                <a:cs typeface="Helvetica Neue" charset="0"/>
              </a:rPr>
              <a:t>•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en-US" sz="2800" dirty="0">
                <a:latin typeface="+mj-lt"/>
              </a:rPr>
              <a:t>OL 730-5-XXX Spectral Band pass Filters – Narrow band pass interference filters with peak wavelength transmittance and band pass specified by customer</a:t>
            </a:r>
            <a:br>
              <a:rPr lang="en-US" altLang="en-US" sz="2800" dirty="0">
                <a:latin typeface="+mj-lt"/>
              </a:rPr>
            </a:br>
            <a:br>
              <a:rPr lang="en-US" altLang="en-US" dirty="0">
                <a:latin typeface="+mj-lt"/>
              </a:rPr>
            </a:br>
            <a:r>
              <a:rPr lang="en-US" sz="2800" dirty="0">
                <a:solidFill>
                  <a:srgbClr val="92D050"/>
                </a:solidFill>
                <a:ea typeface="Helvetica Neue" charset="0"/>
                <a:cs typeface="Helvetica Neue" charset="0"/>
              </a:rPr>
              <a:t> </a:t>
            </a:r>
            <a:r>
              <a:rPr lang="bg-BG" sz="2800" dirty="0">
                <a:solidFill>
                  <a:srgbClr val="88B1BB"/>
                </a:solidFill>
                <a:ea typeface="Helvetica Neue" charset="0"/>
                <a:cs typeface="Helvetica Neue" charset="0"/>
              </a:rPr>
              <a:t>•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a typeface="Helvetica Neue" charset="0"/>
                <a:cs typeface="Helvetica Neue" charset="0"/>
              </a:rPr>
              <a:t> </a:t>
            </a:r>
            <a:r>
              <a:rPr lang="en-US" altLang="en-US" sz="2800" dirty="0">
                <a:latin typeface="+mj-lt"/>
              </a:rPr>
              <a:t>Measurement Accessories – A wide range of cosine collectors and imaging optics are available to suite the measurement application 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+mj-lt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2A8520-559C-9649-8D0A-DBCDC0B2165F}"/>
              </a:ext>
            </a:extLst>
          </p:cNvPr>
          <p:cNvSpPr txBox="1">
            <a:spLocks/>
          </p:cNvSpPr>
          <p:nvPr/>
        </p:nvSpPr>
        <p:spPr>
          <a:xfrm>
            <a:off x="2438400" y="377946"/>
            <a:ext cx="9144000" cy="98423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OL 731 USB SMART </a:t>
            </a:r>
          </a:p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DETECTOR ACCESSORIES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81" y="1171345"/>
            <a:ext cx="7716382" cy="3006517"/>
          </a:xfrm>
          <a:noFill/>
        </p:spPr>
        <p:txBody>
          <a:bodyPr>
            <a:noAutofit/>
          </a:bodyPr>
          <a:lstStyle/>
          <a:p>
            <a:pPr lvl="1"/>
            <a:r>
              <a:rPr lang="en-US" sz="2800" dirty="0">
                <a:solidFill>
                  <a:srgbClr val="92D050"/>
                </a:solidFill>
                <a:latin typeface="+mj-lt"/>
                <a:ea typeface="Helvetica Neue" charset="0"/>
                <a:cs typeface="Helvetica Neue" charset="0"/>
              </a:rPr>
              <a:t> </a:t>
            </a:r>
            <a:r>
              <a:rPr lang="bg-BG" sz="2800" dirty="0">
                <a:solidFill>
                  <a:srgbClr val="88B1BB"/>
                </a:solidFill>
                <a:latin typeface="+mj-lt"/>
                <a:ea typeface="Helvetica Neue" charset="0"/>
                <a:cs typeface="Helvetica Neue" charset="0"/>
              </a:rPr>
              <a:t>•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Helvetica Neue" charset="0"/>
                <a:cs typeface="Helvetica Neue" charset="0"/>
              </a:rPr>
              <a:t> </a:t>
            </a:r>
            <a:r>
              <a:rPr lang="en-US" altLang="en-US" sz="3600" dirty="0">
                <a:latin typeface="+mj-lt"/>
              </a:rPr>
              <a:t>OL 731-SDK Software Development Kit (Included) – Windows XP compatible, ActiveX control </a:t>
            </a:r>
            <a:br>
              <a:rPr lang="en-US" altLang="en-US" sz="2800" dirty="0"/>
            </a:b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+mj-lt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2A8520-559C-9649-8D0A-DBCDC0B2165F}"/>
              </a:ext>
            </a:extLst>
          </p:cNvPr>
          <p:cNvSpPr txBox="1">
            <a:spLocks/>
          </p:cNvSpPr>
          <p:nvPr/>
        </p:nvSpPr>
        <p:spPr>
          <a:xfrm>
            <a:off x="2438400" y="377946"/>
            <a:ext cx="9144000" cy="98423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OL 731 USB SMART </a:t>
            </a:r>
          </a:p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DETECTOR ACCESSORIES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9281FE6-DC59-D146-9899-7BC119F3F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1781" y="3572148"/>
            <a:ext cx="5740619" cy="2798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76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442</Words>
  <Application>Microsoft Macintosh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Helvetica 57 Condensed</vt:lpstr>
      <vt:lpstr>Helvetica Neue</vt:lpstr>
      <vt:lpstr>Times New Roman</vt:lpstr>
      <vt:lpstr>Office Theme</vt:lpstr>
      <vt:lpstr>OL 731 Smart Sensor: Palm-Top USB Radiometer/Photometer</vt:lpstr>
      <vt:lpstr> • Low cost portable radiometer   • Easily configured via software and filter kits for a variety of applications   • Built-in pre-amplifier (6 decade)   • Built in intelligent firmware with automated gain adjustment   • Signal processing software capabilities   • NIST Traceable Calibration  </vt:lpstr>
      <vt:lpstr> • High-speed USB Interface (RS232/422 available in Phase 2 for use with PocketPCTM)   • Powered via USB   • Can be multiplexed   • ActiveXTM Software Development Kit   • Excel Add-In </vt:lpstr>
      <vt:lpstr>PowerPoint Presentation</vt:lpstr>
      <vt:lpstr>PowerPoint Presentation</vt:lpstr>
      <vt:lpstr>PowerPoint Presentation</vt:lpstr>
      <vt:lpstr> • OEM Production Process Control:   • Display testing and optimization   • QC    • UV Curing    • Photo resist Exposure   • Field Applications:   • Photosynthesis Measurement   • Medical Applications:    • Phototherapy     • Hyperbilirubinemia</vt:lpstr>
      <vt:lpstr> • OL 730-5-PF Photopic Filter – f1' factor of 4%    • OL 730-5-RF Radiometric Filter – flat (± 5%) over the wavelength range of 460 nm to 980 nm     • OL 730-1, -2, -3 Attenuation Filters – 10%, 1%, and 0.1%    • OL 730-5-XXX Spectral Band pass Filters – Narrow band pass interference filters with peak wavelength transmittance and band pass specified by customer   • Measurement Accessories – A wide range of cosine collectors and imaging optics are available to suite the measurement application </vt:lpstr>
      <vt:lpstr> • OL 731-SDK Software Development Kit (Included) – Windows XP compatible, ActiveX control  </vt:lpstr>
      <vt:lpstr>PowerPoint Presentation</vt:lpstr>
      <vt:lpstr>• For more information:  Visit our website at OptronicLabs.com   Call 407-422-3171 to Contact an Application Engineer    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Saftlas</dc:creator>
  <cp:lastModifiedBy>Microsoft Office User</cp:lastModifiedBy>
  <cp:revision>62</cp:revision>
  <dcterms:created xsi:type="dcterms:W3CDTF">2018-03-21T15:35:32Z</dcterms:created>
  <dcterms:modified xsi:type="dcterms:W3CDTF">2024-09-20T13:49:28Z</dcterms:modified>
</cp:coreProperties>
</file>