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257" r:id="rId2"/>
    <p:sldId id="256" r:id="rId3"/>
    <p:sldId id="312" r:id="rId4"/>
    <p:sldId id="258"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264" r:id="rId24"/>
    <p:sldId id="265" r:id="rId25"/>
    <p:sldId id="276" r:id="rId26"/>
    <p:sldId id="277" r:id="rId27"/>
    <p:sldId id="269" r:id="rId28"/>
    <p:sldId id="278" r:id="rId29"/>
    <p:sldId id="272" r:id="rId30"/>
    <p:sldId id="331" r:id="rId31"/>
    <p:sldId id="280" r:id="rId32"/>
    <p:sldId id="281" r:id="rId33"/>
    <p:sldId id="283" r:id="rId34"/>
    <p:sldId id="284" r:id="rId35"/>
    <p:sldId id="302" r:id="rId36"/>
    <p:sldId id="282" r:id="rId37"/>
    <p:sldId id="273" r:id="rId38"/>
    <p:sldId id="275" r:id="rId39"/>
    <p:sldId id="303" r:id="rId40"/>
    <p:sldId id="306" r:id="rId41"/>
    <p:sldId id="307" r:id="rId42"/>
    <p:sldId id="308" r:id="rId43"/>
    <p:sldId id="304" r:id="rId44"/>
    <p:sldId id="309" r:id="rId45"/>
    <p:sldId id="310" r:id="rId46"/>
    <p:sldId id="305" r:id="rId47"/>
    <p:sldId id="332" r:id="rId48"/>
    <p:sldId id="333" r:id="rId49"/>
    <p:sldId id="311" r:id="rId50"/>
    <p:sldId id="334" r:id="rId51"/>
    <p:sldId id="335" r:id="rId52"/>
    <p:sldId id="349" r:id="rId53"/>
    <p:sldId id="350" r:id="rId54"/>
    <p:sldId id="351" r:id="rId55"/>
    <p:sldId id="352" r:id="rId56"/>
    <p:sldId id="353" r:id="rId57"/>
    <p:sldId id="354" r:id="rId58"/>
    <p:sldId id="355" r:id="rId59"/>
    <p:sldId id="356" r:id="rId60"/>
    <p:sldId id="357" r:id="rId61"/>
    <p:sldId id="358" r:id="rId62"/>
    <p:sldId id="359" r:id="rId63"/>
    <p:sldId id="360" r:id="rId64"/>
    <p:sldId id="361" r:id="rId65"/>
    <p:sldId id="362" r:id="rId66"/>
    <p:sldId id="363" r:id="rId67"/>
    <p:sldId id="364" r:id="rId68"/>
    <p:sldId id="365" r:id="rId69"/>
    <p:sldId id="366" r:id="rId70"/>
    <p:sldId id="367" r:id="rId71"/>
    <p:sldId id="368" r:id="rId72"/>
    <p:sldId id="336" r:id="rId73"/>
    <p:sldId id="337" r:id="rId74"/>
    <p:sldId id="344" r:id="rId75"/>
    <p:sldId id="338" r:id="rId76"/>
    <p:sldId id="339" r:id="rId77"/>
    <p:sldId id="340" r:id="rId78"/>
    <p:sldId id="341" r:id="rId79"/>
    <p:sldId id="342" r:id="rId80"/>
    <p:sldId id="345" r:id="rId81"/>
    <p:sldId id="346" r:id="rId82"/>
    <p:sldId id="347" r:id="rId83"/>
    <p:sldId id="348" r:id="rId84"/>
    <p:sldId id="369" r:id="rId85"/>
    <p:sldId id="343" r:id="rId86"/>
    <p:sldId id="371" r:id="rId87"/>
    <p:sldId id="372" r:id="rId88"/>
    <p:sldId id="373" r:id="rId89"/>
    <p:sldId id="374" r:id="rId90"/>
    <p:sldId id="375" r:id="rId91"/>
    <p:sldId id="376" r:id="rId92"/>
    <p:sldId id="279" r:id="rId9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3667"/>
    <a:srgbClr val="88B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4"/>
    <p:restoredTop sz="94656"/>
  </p:normalViewPr>
  <p:slideViewPr>
    <p:cSldViewPr snapToGrid="0" snapToObjects="1">
      <p:cViewPr varScale="1">
        <p:scale>
          <a:sx n="130" d="100"/>
          <a:sy n="130" d="100"/>
        </p:scale>
        <p:origin x="3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9573F-BED8-D04D-8A59-D897C9B4DC10}" type="datetimeFigureOut">
              <a:rPr lang="en-US" smtClean="0"/>
              <a:t>9/19/24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72CA4-8C52-644D-B5E2-05434F695230}" type="slidenum">
              <a:rPr lang="en-US" smtClean="0"/>
              <a:t>‹#›</a:t>
            </a:fld>
            <a:endParaRPr lang="en-US"/>
          </a:p>
        </p:txBody>
      </p:sp>
    </p:spTree>
    <p:extLst>
      <p:ext uri="{BB962C8B-B14F-4D97-AF65-F5344CB8AC3E}">
        <p14:creationId xmlns:p14="http://schemas.microsoft.com/office/powerpoint/2010/main" val="60293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latin typeface="Arial" panose="020B0604020202020204" pitchFamily="34" charset="0"/>
              </a:rPr>
              <a:t>Human sight is not sensitive the polarization state of light. In many ways describing polarization is therefore like describing a sunset to a blind person.</a:t>
            </a:r>
          </a:p>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a:t>
            </a:fld>
            <a:endParaRPr lang="en-US"/>
          </a:p>
        </p:txBody>
      </p:sp>
    </p:spTree>
    <p:extLst>
      <p:ext uri="{BB962C8B-B14F-4D97-AF65-F5344CB8AC3E}">
        <p14:creationId xmlns:p14="http://schemas.microsoft.com/office/powerpoint/2010/main" val="248692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10</a:t>
            </a:fld>
            <a:endParaRPr lang="en-US"/>
          </a:p>
        </p:txBody>
      </p:sp>
    </p:spTree>
    <p:extLst>
      <p:ext uri="{BB962C8B-B14F-4D97-AF65-F5344CB8AC3E}">
        <p14:creationId xmlns:p14="http://schemas.microsoft.com/office/powerpoint/2010/main" val="219938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11</a:t>
            </a:fld>
            <a:endParaRPr lang="en-US"/>
          </a:p>
        </p:txBody>
      </p:sp>
    </p:spTree>
    <p:extLst>
      <p:ext uri="{BB962C8B-B14F-4D97-AF65-F5344CB8AC3E}">
        <p14:creationId xmlns:p14="http://schemas.microsoft.com/office/powerpoint/2010/main" val="1081156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12</a:t>
            </a:fld>
            <a:endParaRPr lang="en-US"/>
          </a:p>
        </p:txBody>
      </p:sp>
    </p:spTree>
    <p:extLst>
      <p:ext uri="{BB962C8B-B14F-4D97-AF65-F5344CB8AC3E}">
        <p14:creationId xmlns:p14="http://schemas.microsoft.com/office/powerpoint/2010/main" val="352986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13</a:t>
            </a:fld>
            <a:endParaRPr lang="en-US"/>
          </a:p>
        </p:txBody>
      </p:sp>
    </p:spTree>
    <p:extLst>
      <p:ext uri="{BB962C8B-B14F-4D97-AF65-F5344CB8AC3E}">
        <p14:creationId xmlns:p14="http://schemas.microsoft.com/office/powerpoint/2010/main" val="83193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14</a:t>
            </a:fld>
            <a:endParaRPr lang="en-US"/>
          </a:p>
        </p:txBody>
      </p:sp>
    </p:spTree>
    <p:extLst>
      <p:ext uri="{BB962C8B-B14F-4D97-AF65-F5344CB8AC3E}">
        <p14:creationId xmlns:p14="http://schemas.microsoft.com/office/powerpoint/2010/main" val="225885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15</a:t>
            </a:fld>
            <a:endParaRPr lang="en-US"/>
          </a:p>
        </p:txBody>
      </p:sp>
    </p:spTree>
    <p:extLst>
      <p:ext uri="{BB962C8B-B14F-4D97-AF65-F5344CB8AC3E}">
        <p14:creationId xmlns:p14="http://schemas.microsoft.com/office/powerpoint/2010/main" val="3186629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16</a:t>
            </a:fld>
            <a:endParaRPr lang="en-US"/>
          </a:p>
        </p:txBody>
      </p:sp>
    </p:spTree>
    <p:extLst>
      <p:ext uri="{BB962C8B-B14F-4D97-AF65-F5344CB8AC3E}">
        <p14:creationId xmlns:p14="http://schemas.microsoft.com/office/powerpoint/2010/main" val="252698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17</a:t>
            </a:fld>
            <a:endParaRPr lang="en-US"/>
          </a:p>
        </p:txBody>
      </p:sp>
    </p:spTree>
    <p:extLst>
      <p:ext uri="{BB962C8B-B14F-4D97-AF65-F5344CB8AC3E}">
        <p14:creationId xmlns:p14="http://schemas.microsoft.com/office/powerpoint/2010/main" val="33033244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18</a:t>
            </a:fld>
            <a:endParaRPr lang="en-US"/>
          </a:p>
        </p:txBody>
      </p:sp>
    </p:spTree>
    <p:extLst>
      <p:ext uri="{BB962C8B-B14F-4D97-AF65-F5344CB8AC3E}">
        <p14:creationId xmlns:p14="http://schemas.microsoft.com/office/powerpoint/2010/main" val="3534933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19</a:t>
            </a:fld>
            <a:endParaRPr lang="en-US"/>
          </a:p>
        </p:txBody>
      </p:sp>
    </p:spTree>
    <p:extLst>
      <p:ext uri="{BB962C8B-B14F-4D97-AF65-F5344CB8AC3E}">
        <p14:creationId xmlns:p14="http://schemas.microsoft.com/office/powerpoint/2010/main" val="1298153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a:t>
            </a:fld>
            <a:endParaRPr lang="en-US"/>
          </a:p>
        </p:txBody>
      </p:sp>
    </p:spTree>
    <p:extLst>
      <p:ext uri="{BB962C8B-B14F-4D97-AF65-F5344CB8AC3E}">
        <p14:creationId xmlns:p14="http://schemas.microsoft.com/office/powerpoint/2010/main" val="277440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20</a:t>
            </a:fld>
            <a:endParaRPr lang="en-US"/>
          </a:p>
        </p:txBody>
      </p:sp>
    </p:spTree>
    <p:extLst>
      <p:ext uri="{BB962C8B-B14F-4D97-AF65-F5344CB8AC3E}">
        <p14:creationId xmlns:p14="http://schemas.microsoft.com/office/powerpoint/2010/main" val="2584948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21</a:t>
            </a:fld>
            <a:endParaRPr lang="en-US"/>
          </a:p>
        </p:txBody>
      </p:sp>
    </p:spTree>
    <p:extLst>
      <p:ext uri="{BB962C8B-B14F-4D97-AF65-F5344CB8AC3E}">
        <p14:creationId xmlns:p14="http://schemas.microsoft.com/office/powerpoint/2010/main" val="3048710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22</a:t>
            </a:fld>
            <a:endParaRPr lang="en-US"/>
          </a:p>
        </p:txBody>
      </p:sp>
    </p:spTree>
    <p:extLst>
      <p:ext uri="{BB962C8B-B14F-4D97-AF65-F5344CB8AC3E}">
        <p14:creationId xmlns:p14="http://schemas.microsoft.com/office/powerpoint/2010/main" val="39904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3</a:t>
            </a:fld>
            <a:endParaRPr lang="en-US"/>
          </a:p>
        </p:txBody>
      </p:sp>
    </p:spTree>
    <p:extLst>
      <p:ext uri="{BB962C8B-B14F-4D97-AF65-F5344CB8AC3E}">
        <p14:creationId xmlns:p14="http://schemas.microsoft.com/office/powerpoint/2010/main" val="257314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4</a:t>
            </a:fld>
            <a:endParaRPr lang="en-US"/>
          </a:p>
        </p:txBody>
      </p:sp>
    </p:spTree>
    <p:extLst>
      <p:ext uri="{BB962C8B-B14F-4D97-AF65-F5344CB8AC3E}">
        <p14:creationId xmlns:p14="http://schemas.microsoft.com/office/powerpoint/2010/main" val="3576325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5</a:t>
            </a:fld>
            <a:endParaRPr lang="en-US"/>
          </a:p>
        </p:txBody>
      </p:sp>
    </p:spTree>
    <p:extLst>
      <p:ext uri="{BB962C8B-B14F-4D97-AF65-F5344CB8AC3E}">
        <p14:creationId xmlns:p14="http://schemas.microsoft.com/office/powerpoint/2010/main" val="2636190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6</a:t>
            </a:fld>
            <a:endParaRPr lang="en-US"/>
          </a:p>
        </p:txBody>
      </p:sp>
    </p:spTree>
    <p:extLst>
      <p:ext uri="{BB962C8B-B14F-4D97-AF65-F5344CB8AC3E}">
        <p14:creationId xmlns:p14="http://schemas.microsoft.com/office/powerpoint/2010/main" val="315683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7</a:t>
            </a:fld>
            <a:endParaRPr lang="en-US"/>
          </a:p>
        </p:txBody>
      </p:sp>
    </p:spTree>
    <p:extLst>
      <p:ext uri="{BB962C8B-B14F-4D97-AF65-F5344CB8AC3E}">
        <p14:creationId xmlns:p14="http://schemas.microsoft.com/office/powerpoint/2010/main" val="4100594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8</a:t>
            </a:fld>
            <a:endParaRPr lang="en-US"/>
          </a:p>
        </p:txBody>
      </p:sp>
    </p:spTree>
    <p:extLst>
      <p:ext uri="{BB962C8B-B14F-4D97-AF65-F5344CB8AC3E}">
        <p14:creationId xmlns:p14="http://schemas.microsoft.com/office/powerpoint/2010/main" val="777078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72CA4-8C52-644D-B5E2-05434F695230}" type="slidenum">
              <a:rPr lang="en-US" smtClean="0"/>
              <a:t>9</a:t>
            </a:fld>
            <a:endParaRPr lang="en-US"/>
          </a:p>
        </p:txBody>
      </p:sp>
    </p:spTree>
    <p:extLst>
      <p:ext uri="{BB962C8B-B14F-4D97-AF65-F5344CB8AC3E}">
        <p14:creationId xmlns:p14="http://schemas.microsoft.com/office/powerpoint/2010/main" val="278040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F5186-2A62-8E4E-BE77-A1F827D314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119E81-51DB-AC41-A21B-E4FE0CD2F9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FCAE6D4-F5B6-5A45-A287-4090BD346F37}"/>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1B98D130-76A6-074B-85A2-EEBBEE8D25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C96B5-AE4C-824E-9281-223C9861CA45}"/>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6451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DD288-9C61-1547-97F0-4ABF77AAE4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977BC-0BDB-C544-893B-D6B8B92B7D2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345-4D2D-C04D-BCF3-7F3A03FE77BF}"/>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0B283152-B4F1-CC4E-B666-BAA61627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5521D-AD31-9A47-B387-445F66916A19}"/>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94236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C73BD8-6FDF-654B-8FC1-98EAA69E56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C6110-F45C-5E49-9274-B06A343873D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BFBDE-C2EA-254A-9C7F-C40E4BA0FBD9}"/>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D0DABF94-752A-024B-B80E-89E779E8E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D3E99-6AEB-3446-B8D0-067F63685308}"/>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4064547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D46B-444E-514E-9092-D8DCCA58CDAF}"/>
              </a:ext>
            </a:extLst>
          </p:cNvPr>
          <p:cNvSpPr>
            <a:spLocks noGrp="1"/>
          </p:cNvSpPr>
          <p:nvPr>
            <p:ph type="title"/>
          </p:nvPr>
        </p:nvSpPr>
        <p:spPr>
          <a:xfrm>
            <a:off x="203200" y="152400"/>
            <a:ext cx="11785600" cy="1219200"/>
          </a:xfrm>
        </p:spPr>
        <p:txBody>
          <a:bodyPr/>
          <a:lstStyle/>
          <a:p>
            <a:r>
              <a:rPr lang="en-US"/>
              <a:t>Click to edit Master title style</a:t>
            </a:r>
          </a:p>
        </p:txBody>
      </p:sp>
      <p:sp>
        <p:nvSpPr>
          <p:cNvPr id="3" name="Chart Placeholder 2">
            <a:extLst>
              <a:ext uri="{FF2B5EF4-FFF2-40B4-BE49-F238E27FC236}">
                <a16:creationId xmlns:a16="http://schemas.microsoft.com/office/drawing/2014/main" id="{5DE4009C-BC79-C745-BFDB-EF8DADA7AA9C}"/>
              </a:ext>
            </a:extLst>
          </p:cNvPr>
          <p:cNvSpPr>
            <a:spLocks noGrp="1"/>
          </p:cNvSpPr>
          <p:nvPr>
            <p:ph type="chart" idx="1"/>
          </p:nvPr>
        </p:nvSpPr>
        <p:spPr>
          <a:xfrm>
            <a:off x="203200" y="1447800"/>
            <a:ext cx="11785600" cy="4648200"/>
          </a:xfrm>
        </p:spPr>
        <p:txBody>
          <a:bodyPr/>
          <a:lstStyle/>
          <a:p>
            <a:endParaRPr lang="en-US"/>
          </a:p>
        </p:txBody>
      </p:sp>
    </p:spTree>
    <p:extLst>
      <p:ext uri="{BB962C8B-B14F-4D97-AF65-F5344CB8AC3E}">
        <p14:creationId xmlns:p14="http://schemas.microsoft.com/office/powerpoint/2010/main" val="381529482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E85E3-E7ED-6243-9EF4-3E9EF5847AF8}"/>
              </a:ext>
            </a:extLst>
          </p:cNvPr>
          <p:cNvSpPr>
            <a:spLocks noGrp="1"/>
          </p:cNvSpPr>
          <p:nvPr>
            <p:ph type="title"/>
          </p:nvPr>
        </p:nvSpPr>
        <p:spPr>
          <a:xfrm>
            <a:off x="203200" y="152400"/>
            <a:ext cx="11785600" cy="1219200"/>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E9B240DD-BE76-AA41-9EB3-E818AC1DB28D}"/>
              </a:ext>
            </a:extLst>
          </p:cNvPr>
          <p:cNvSpPr>
            <a:spLocks noGrp="1"/>
          </p:cNvSpPr>
          <p:nvPr>
            <p:ph type="clipArt" sz="half" idx="1"/>
          </p:nvPr>
        </p:nvSpPr>
        <p:spPr>
          <a:xfrm>
            <a:off x="203200" y="1447800"/>
            <a:ext cx="5791200" cy="4648200"/>
          </a:xfrm>
        </p:spPr>
        <p:txBody>
          <a:bodyPr/>
          <a:lstStyle/>
          <a:p>
            <a:endParaRPr lang="en-US"/>
          </a:p>
        </p:txBody>
      </p:sp>
      <p:sp>
        <p:nvSpPr>
          <p:cNvPr id="4" name="Text Placeholder 3">
            <a:extLst>
              <a:ext uri="{FF2B5EF4-FFF2-40B4-BE49-F238E27FC236}">
                <a16:creationId xmlns:a16="http://schemas.microsoft.com/office/drawing/2014/main" id="{D82E813F-AE63-7842-8C5A-081E0358037D}"/>
              </a:ext>
            </a:extLst>
          </p:cNvPr>
          <p:cNvSpPr>
            <a:spLocks noGrp="1"/>
          </p:cNvSpPr>
          <p:nvPr>
            <p:ph type="body" sz="half" idx="2"/>
          </p:nvPr>
        </p:nvSpPr>
        <p:spPr>
          <a:xfrm>
            <a:off x="6197600" y="1447800"/>
            <a:ext cx="5791200" cy="464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05076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813A-1654-7D4D-87F8-618C7AE9C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60F52-2AC1-6047-9AB4-B6A37F237E3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E4FA12-2A20-3E4C-8576-192889B32607}"/>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33685D6A-6EF7-754A-9DF2-4E671C16F7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4B5A5A-39F5-A24F-9F3D-627F4C08D23F}"/>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3742840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1582-D818-2D4A-977E-345B4077969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58BB0A-032A-6041-BDC3-2425B80CE0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904D8B9-3A67-8141-9C05-EEA610DD2CE9}"/>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F476CBD6-D1FA-2C4F-8755-C8B85FD1B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C5E5EF-A874-3042-A37D-016929C6CC42}"/>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52632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5A03-E1C5-FD47-99EB-B9154E4EEF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F63E-ED55-A14C-AE29-BCEBC3E2B0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83AC6D-5560-6E44-A25D-F4F1B97DB1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C79014-AB5A-9B4F-ACB4-5D909CE7E914}"/>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A00FD7F1-0FF7-F746-9942-BD3C551CD4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489591-6415-9542-9428-9D35525F0B2C}"/>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21843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71381-F25A-9B42-A4F1-02A69E795B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EA8BF63-9AFF-DE40-917F-A53465B27D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C56A915-12D1-1646-B09E-CA0301B35E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2C9192-7F85-F74E-8652-531F2D285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288C2-D52B-BA4B-92F0-99232342392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75469B-F66E-B341-92C0-A622777FEFC6}"/>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8" name="Footer Placeholder 7">
            <a:extLst>
              <a:ext uri="{FF2B5EF4-FFF2-40B4-BE49-F238E27FC236}">
                <a16:creationId xmlns:a16="http://schemas.microsoft.com/office/drawing/2014/main" id="{1E89B775-56C8-4949-9EB3-8C5AA5D750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D2BA59-5C04-2F4E-AA46-B2D69F7924D4}"/>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695388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D33E-6D16-DB4A-8831-C30E55ED88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964838-9B78-8B4E-85EF-9121198884B1}"/>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4" name="Footer Placeholder 3">
            <a:extLst>
              <a:ext uri="{FF2B5EF4-FFF2-40B4-BE49-F238E27FC236}">
                <a16:creationId xmlns:a16="http://schemas.microsoft.com/office/drawing/2014/main" id="{11FCEBF8-24CA-CF4E-8346-45308108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C141EA-B9C9-8846-8795-729B375E3CCB}"/>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771244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44D9D-E0B9-674D-BEA3-081F96DBDB1B}"/>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3" name="Footer Placeholder 2">
            <a:extLst>
              <a:ext uri="{FF2B5EF4-FFF2-40B4-BE49-F238E27FC236}">
                <a16:creationId xmlns:a16="http://schemas.microsoft.com/office/drawing/2014/main" id="{6206E91B-2413-3143-AA11-4BBA45BF82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5D4EF8-9117-4145-B003-63AC2A1BF3CE}"/>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4225433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BFB64-578E-CB41-8484-46E524AAA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6C4AB4-1339-B94A-88EB-3AE77AED86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A906DD-70E0-8945-A65C-E701771CE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B55A38A-4ABC-194C-B9DD-EC8215D66DFE}"/>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181A8EA4-F85C-DB42-9333-4307B3A18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2FB78-A186-2942-837C-21FBAB59E61E}"/>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31760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76F9-3576-1142-8B4B-E117404BD1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40E106-234E-804B-BD85-099868F78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D525BC-0E86-7C43-835C-DB629D778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7C066B3-B8B4-D943-AA37-CC011294B474}"/>
              </a:ext>
            </a:extLst>
          </p:cNvPr>
          <p:cNvSpPr>
            <a:spLocks noGrp="1"/>
          </p:cNvSpPr>
          <p:nvPr>
            <p:ph type="dt" sz="half" idx="10"/>
          </p:nvPr>
        </p:nvSpPr>
        <p:spPr/>
        <p:txBody>
          <a:bodyPr/>
          <a:lstStyle/>
          <a:p>
            <a:fld id="{FA0BD2F3-9E4E-034C-A812-C877BE0B0AF1}" type="datetimeFigureOut">
              <a:rPr lang="en-US" smtClean="0"/>
              <a:t>9/19/24</a:t>
            </a:fld>
            <a:endParaRPr lang="en-US"/>
          </a:p>
        </p:txBody>
      </p:sp>
      <p:sp>
        <p:nvSpPr>
          <p:cNvPr id="6" name="Footer Placeholder 5">
            <a:extLst>
              <a:ext uri="{FF2B5EF4-FFF2-40B4-BE49-F238E27FC236}">
                <a16:creationId xmlns:a16="http://schemas.microsoft.com/office/drawing/2014/main" id="{6AD47774-A65C-6D48-AB9E-4CEBBAA52D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83BEE-D91A-D14A-9964-81724CF351AF}"/>
              </a:ext>
            </a:extLst>
          </p:cNvPr>
          <p:cNvSpPr>
            <a:spLocks noGrp="1"/>
          </p:cNvSpPr>
          <p:nvPr>
            <p:ph type="sldNum" sz="quarter" idx="12"/>
          </p:nvPr>
        </p:nvSpPr>
        <p:spPr/>
        <p:txBody>
          <a:bodyPr/>
          <a:lstStyle/>
          <a:p>
            <a:fld id="{0E83D223-1043-7848-9B22-D3A04514B21F}" type="slidenum">
              <a:rPr lang="en-US" smtClean="0"/>
              <a:t>‹#›</a:t>
            </a:fld>
            <a:endParaRPr lang="en-US"/>
          </a:p>
        </p:txBody>
      </p:sp>
    </p:spTree>
    <p:extLst>
      <p:ext uri="{BB962C8B-B14F-4D97-AF65-F5344CB8AC3E}">
        <p14:creationId xmlns:p14="http://schemas.microsoft.com/office/powerpoint/2010/main" val="117461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E2A54C-8FB1-9D4E-98A1-4FB04302E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B5E6D9-DBC6-A64D-9FB7-BE1EFE8D0D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F2AC37-456D-E144-AABC-236E0DE9D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0BD2F3-9E4E-034C-A812-C877BE0B0AF1}" type="datetimeFigureOut">
              <a:rPr lang="en-US" smtClean="0"/>
              <a:t>9/19/24</a:t>
            </a:fld>
            <a:endParaRPr lang="en-US"/>
          </a:p>
        </p:txBody>
      </p:sp>
      <p:sp>
        <p:nvSpPr>
          <p:cNvPr id="5" name="Footer Placeholder 4">
            <a:extLst>
              <a:ext uri="{FF2B5EF4-FFF2-40B4-BE49-F238E27FC236}">
                <a16:creationId xmlns:a16="http://schemas.microsoft.com/office/drawing/2014/main" id="{E285FE68-92FD-D840-A32A-185A6CDD84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65526A-1087-DA4C-BDC8-3560743EB8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83D223-1043-7848-9B22-D3A04514B21F}" type="slidenum">
              <a:rPr lang="en-US" smtClean="0"/>
              <a:t>‹#›</a:t>
            </a:fld>
            <a:endParaRPr lang="en-US"/>
          </a:p>
        </p:txBody>
      </p:sp>
    </p:spTree>
    <p:extLst>
      <p:ext uri="{BB962C8B-B14F-4D97-AF65-F5344CB8AC3E}">
        <p14:creationId xmlns:p14="http://schemas.microsoft.com/office/powerpoint/2010/main" val="2728989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6.jpeg"/><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7.emf"/><Relationship Id="rId5" Type="http://schemas.openxmlformats.org/officeDocument/2006/relationships/image" Target="../media/image25.emf"/><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5.emf"/><Relationship Id="rId7"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6.jpeg"/><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25.emf"/><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6.emf"/></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6.emf"/></Relationships>
</file>

<file path=ppt/slides/_rels/slide4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69.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5.emf"/></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2.jpg"/><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70.emf"/><Relationship Id="rId5" Type="http://schemas.openxmlformats.org/officeDocument/2006/relationships/image" Target="../media/image69.emf"/><Relationship Id="rId4" Type="http://schemas.openxmlformats.org/officeDocument/2006/relationships/image" Target="../media/image68.emf"/></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74.emf"/></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image" Target="../media/image6.emf"/></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0" y="4416358"/>
            <a:ext cx="12192000" cy="1609699"/>
          </a:xfrm>
        </p:spPr>
        <p:txBody>
          <a:bodyPr>
            <a:noAutofit/>
          </a:bodyPr>
          <a:lstStyle/>
          <a:p>
            <a:r>
              <a:rPr lang="en-US" altLang="en-US" sz="5400" b="1" dirty="0">
                <a:solidFill>
                  <a:schemeClr val="bg1"/>
                </a:solidFill>
              </a:rPr>
              <a:t>LED MEASUREMENT </a:t>
            </a:r>
            <a:br>
              <a:rPr lang="en-US" altLang="en-US" sz="5400" b="1" dirty="0">
                <a:solidFill>
                  <a:schemeClr val="bg1"/>
                </a:solidFill>
              </a:rPr>
            </a:br>
            <a:r>
              <a:rPr lang="en-US" altLang="en-US" sz="5400" b="1" dirty="0">
                <a:solidFill>
                  <a:schemeClr val="bg1"/>
                </a:solidFill>
              </a:rPr>
              <a:t>INSTRUMENTATION</a:t>
            </a:r>
            <a:endParaRPr lang="en-US" sz="5400" b="1" dirty="0">
              <a:solidFill>
                <a:schemeClr val="bg1"/>
              </a:solidFill>
            </a:endParaRPr>
          </a:p>
        </p:txBody>
      </p:sp>
    </p:spTree>
    <p:extLst>
      <p:ext uri="{BB962C8B-B14F-4D97-AF65-F5344CB8AC3E}">
        <p14:creationId xmlns:p14="http://schemas.microsoft.com/office/powerpoint/2010/main" val="1161190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5457105"/>
            <a:ext cx="10782187" cy="1658014"/>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EARLY METROLOGISTS USED THIS MODEL TO DEFINE LUMINOUS INTENSITY FOR LEDS. THEY APPLIED TWO MEASUREMENT ANGLES</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2</a:t>
            </a:r>
            <a:r>
              <a:rPr lang="en-US" altLang="en-US" sz="2800" dirty="0">
                <a:sym typeface="Symbol" pitchFamily="2" charset="2"/>
              </a:rPr>
              <a:t></a:t>
            </a:r>
            <a:br>
              <a:rPr lang="en-US" altLang="en-US" sz="3200" dirty="0"/>
            </a:br>
            <a:r>
              <a:rPr lang="en-US" altLang="en-US" sz="2000" dirty="0"/>
              <a:t>         - This corresponds to 0.000957 </a:t>
            </a:r>
            <a:r>
              <a:rPr lang="en-US" altLang="en-US" sz="2000" dirty="0" err="1"/>
              <a:t>sr</a:t>
            </a:r>
            <a:r>
              <a:rPr lang="en-US" altLang="en-US" sz="2000" dirty="0"/>
              <a:t> solid angle (</a:t>
            </a:r>
            <a:r>
              <a:rPr lang="en-US" altLang="en-US" sz="2000" dirty="0">
                <a:sym typeface="Symbol" pitchFamily="2" charset="2"/>
              </a:rPr>
              <a:t>0.001 </a:t>
            </a:r>
            <a:r>
              <a:rPr lang="en-US" altLang="en-US" sz="2000" dirty="0" err="1">
                <a:sym typeface="Symbol" pitchFamily="2" charset="2"/>
              </a:rPr>
              <a:t>sr</a:t>
            </a:r>
            <a:r>
              <a:rPr lang="en-US" altLang="en-US" sz="2000" dirty="0">
                <a:sym typeface="Symbol" pitchFamily="2" charset="2"/>
              </a:rPr>
              <a:t>)</a:t>
            </a:r>
            <a:r>
              <a:rPr lang="en-US" altLang="en-US" sz="2000" dirty="0"/>
              <a:t>.</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6.5</a:t>
            </a:r>
            <a:r>
              <a:rPr lang="en-US" altLang="en-US" sz="2800" dirty="0">
                <a:sym typeface="Symbol" pitchFamily="2" charset="2"/>
              </a:rPr>
              <a:t></a:t>
            </a:r>
            <a:br>
              <a:rPr lang="en-US" altLang="en-US" sz="3200" dirty="0"/>
            </a:br>
            <a:r>
              <a:rPr lang="en-US" altLang="en-US" sz="2000" dirty="0"/>
              <a:t>         - </a:t>
            </a:r>
            <a:r>
              <a:rPr lang="en-US" altLang="en-US" sz="2000" dirty="0">
                <a:sym typeface="Symbol" pitchFamily="2" charset="2"/>
              </a:rPr>
              <a:t>This corresponds to 0.01013 </a:t>
            </a:r>
            <a:r>
              <a:rPr lang="en-US" altLang="en-US" sz="2000" dirty="0" err="1">
                <a:sym typeface="Symbol" pitchFamily="2" charset="2"/>
              </a:rPr>
              <a:t>sr</a:t>
            </a:r>
            <a:r>
              <a:rPr lang="en-US" altLang="en-US" sz="2000" dirty="0">
                <a:sym typeface="Symbol" pitchFamily="2" charset="2"/>
              </a:rPr>
              <a:t> </a:t>
            </a:r>
            <a:r>
              <a:rPr lang="en-US" altLang="en-US" sz="2000" dirty="0"/>
              <a:t>solid angle (</a:t>
            </a:r>
            <a:r>
              <a:rPr lang="en-US" altLang="en-US" sz="2000" dirty="0">
                <a:sym typeface="Symbol" pitchFamily="2" charset="2"/>
              </a:rPr>
              <a:t>0.01 </a:t>
            </a:r>
            <a:r>
              <a:rPr lang="en-US" altLang="en-US" sz="2000" dirty="0" err="1">
                <a:sym typeface="Symbol" pitchFamily="2" charset="2"/>
              </a:rPr>
              <a:t>sr</a:t>
            </a:r>
            <a:r>
              <a:rPr lang="en-US" altLang="en-US" sz="2000" dirty="0">
                <a:sym typeface="Symbol" pitchFamily="2" charset="2"/>
              </a:rPr>
              <a:t>)</a:t>
            </a:r>
            <a:r>
              <a:rPr lang="en-US" altLang="en-US" sz="2000" dirty="0"/>
              <a:t>.</a:t>
            </a:r>
            <a:br>
              <a:rPr lang="en-US" altLang="en-US" sz="2000" dirty="0"/>
            </a:br>
            <a:br>
              <a:rPr lang="en-US" altLang="en-US" sz="3200" baseline="30000" dirty="0"/>
            </a:br>
            <a:r>
              <a:rPr lang="en-US" altLang="en-US" sz="28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HOWEVER, RESULTS WERE FOUND TO VARY BETWEEN LABORATORIES</a:t>
            </a:r>
            <a:br>
              <a:rPr lang="en-US" altLang="en-US" sz="2800" dirty="0"/>
            </a:b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LUMINOUS INTENSITY</a:t>
            </a:r>
          </a:p>
        </p:txBody>
      </p:sp>
    </p:spTree>
    <p:extLst>
      <p:ext uri="{BB962C8B-B14F-4D97-AF65-F5344CB8AC3E}">
        <p14:creationId xmlns:p14="http://schemas.microsoft.com/office/powerpoint/2010/main" val="3477246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29" name="Picture 11">
            <a:extLst>
              <a:ext uri="{FF2B5EF4-FFF2-40B4-BE49-F238E27FC236}">
                <a16:creationId xmlns:a16="http://schemas.microsoft.com/office/drawing/2014/main" id="{981C98DC-00B0-5C4B-8DF9-7158B0E45F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818993" y="3744129"/>
            <a:ext cx="2336800" cy="1112838"/>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LUMINOUS INTENSITY</a:t>
            </a:r>
          </a:p>
        </p:txBody>
      </p:sp>
      <p:sp>
        <p:nvSpPr>
          <p:cNvPr id="24" name="AutoShape 9">
            <a:extLst>
              <a:ext uri="{FF2B5EF4-FFF2-40B4-BE49-F238E27FC236}">
                <a16:creationId xmlns:a16="http://schemas.microsoft.com/office/drawing/2014/main" id="{C65C0C6C-15AC-4A42-966B-AD4BF412F58C}"/>
              </a:ext>
            </a:extLst>
          </p:cNvPr>
          <p:cNvSpPr>
            <a:spLocks noChangeArrowheads="1"/>
          </p:cNvSpPr>
          <p:nvPr/>
        </p:nvSpPr>
        <p:spPr bwMode="auto">
          <a:xfrm>
            <a:off x="6535455" y="3866367"/>
            <a:ext cx="3657600" cy="2667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ln>
                  <a:solidFill>
                    <a:schemeClr val="bg1"/>
                  </a:solidFill>
                </a:ln>
                <a:solidFill>
                  <a:schemeClr val="bg1"/>
                </a:solidFill>
              </a:rPr>
              <a:t>…AND it is dependent on distance from the source.</a:t>
            </a:r>
            <a:endParaRPr lang="en-US" altLang="en-US" dirty="0">
              <a:ln>
                <a:solidFill>
                  <a:schemeClr val="bg1"/>
                </a:solidFill>
              </a:ln>
              <a:solidFill>
                <a:schemeClr val="bg1"/>
              </a:solidFill>
              <a:sym typeface="Symbol" pitchFamily="2" charset="2"/>
            </a:endParaRPr>
          </a:p>
        </p:txBody>
      </p:sp>
      <p:pic>
        <p:nvPicPr>
          <p:cNvPr id="25" name="Picture 3">
            <a:extLst>
              <a:ext uri="{FF2B5EF4-FFF2-40B4-BE49-F238E27FC236}">
                <a16:creationId xmlns:a16="http://schemas.microsoft.com/office/drawing/2014/main" id="{BE08F983-062D-C645-9CF7-FA62B576B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293" y="3442505"/>
            <a:ext cx="236220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6" name="Picture 4">
            <a:extLst>
              <a:ext uri="{FF2B5EF4-FFF2-40B4-BE49-F238E27FC236}">
                <a16:creationId xmlns:a16="http://schemas.microsoft.com/office/drawing/2014/main" id="{E4153945-89C8-F447-B8F3-60732ED05B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705" y="3726667"/>
            <a:ext cx="3733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7" name="Picture 5">
            <a:extLst>
              <a:ext uri="{FF2B5EF4-FFF2-40B4-BE49-F238E27FC236}">
                <a16:creationId xmlns:a16="http://schemas.microsoft.com/office/drawing/2014/main" id="{401BD218-DEF6-E146-B13D-89955DAA486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1055" y="3942567"/>
            <a:ext cx="22860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8" name="AutoShape 7">
            <a:extLst>
              <a:ext uri="{FF2B5EF4-FFF2-40B4-BE49-F238E27FC236}">
                <a16:creationId xmlns:a16="http://schemas.microsoft.com/office/drawing/2014/main" id="{FF7D6335-A104-0747-9BE8-BEAF05640F59}"/>
              </a:ext>
            </a:extLst>
          </p:cNvPr>
          <p:cNvSpPr>
            <a:spLocks noChangeArrowheads="1"/>
          </p:cNvSpPr>
          <p:nvPr/>
        </p:nvSpPr>
        <p:spPr bwMode="auto">
          <a:xfrm>
            <a:off x="6535455" y="2037567"/>
            <a:ext cx="3657600" cy="1752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If the source is NOT a point source..</a:t>
            </a:r>
          </a:p>
        </p:txBody>
      </p:sp>
    </p:spTree>
    <p:extLst>
      <p:ext uri="{BB962C8B-B14F-4D97-AF65-F5344CB8AC3E}">
        <p14:creationId xmlns:p14="http://schemas.microsoft.com/office/powerpoint/2010/main" val="177748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1853852"/>
            <a:ext cx="10782187" cy="5611660"/>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METROLOGISTS REALIZED THIS MODEL TO DEFINE “LUMINOUS INTENSITY” IS BETTER FOR LEDS. THEY APPLIED FIXED MEASUREMENT CONDITIONS (CIE PUBLICATION 127)</a:t>
            </a:r>
            <a:br>
              <a:rPr lang="en-US" altLang="en-US" sz="3200" dirty="0"/>
            </a:b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Condition A</a:t>
            </a:r>
            <a:br>
              <a:rPr lang="en-US" altLang="en-US" sz="3200" dirty="0"/>
            </a:br>
            <a:r>
              <a:rPr lang="en-US" altLang="en-US" sz="2000" dirty="0"/>
              <a:t>         - This corresponds to 0.001 </a:t>
            </a:r>
            <a:r>
              <a:rPr lang="en-US" altLang="en-US" sz="2000" dirty="0" err="1"/>
              <a:t>sr</a:t>
            </a:r>
            <a:r>
              <a:rPr lang="en-US" altLang="en-US" sz="2000" dirty="0"/>
              <a:t> solid angle using the tip of the LED as the point of origin.</a:t>
            </a:r>
            <a:br>
              <a:rPr lang="en-US" altLang="en-US" sz="2000" dirty="0"/>
            </a:b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Condition B</a:t>
            </a:r>
            <a:br>
              <a:rPr lang="en-US" altLang="en-US" sz="3200" dirty="0"/>
            </a:br>
            <a:r>
              <a:rPr lang="en-US" altLang="en-US" sz="2000" dirty="0"/>
              <a:t>         - </a:t>
            </a:r>
            <a:r>
              <a:rPr lang="en-US" altLang="en-US" sz="2000" dirty="0">
                <a:sym typeface="Symbol" pitchFamily="2" charset="2"/>
              </a:rPr>
              <a:t>This corresponds to 0.01 </a:t>
            </a:r>
            <a:r>
              <a:rPr lang="en-US" altLang="en-US" sz="2000" dirty="0" err="1">
                <a:sym typeface="Symbol" pitchFamily="2" charset="2"/>
              </a:rPr>
              <a:t>sr</a:t>
            </a:r>
            <a:r>
              <a:rPr lang="en-US" altLang="en-US" sz="2000" dirty="0">
                <a:sym typeface="Symbol" pitchFamily="2" charset="2"/>
              </a:rPr>
              <a:t> </a:t>
            </a:r>
            <a:r>
              <a:rPr lang="en-US" altLang="en-US" sz="2000" dirty="0"/>
              <a:t>solid angle using the tip of the LED as the point of origin.</a:t>
            </a:r>
            <a:br>
              <a:rPr lang="en-US" altLang="en-US" sz="2800" dirty="0"/>
            </a:b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LUMINOUS INTENSITY</a:t>
            </a:r>
          </a:p>
        </p:txBody>
      </p:sp>
    </p:spTree>
    <p:extLst>
      <p:ext uri="{BB962C8B-B14F-4D97-AF65-F5344CB8AC3E}">
        <p14:creationId xmlns:p14="http://schemas.microsoft.com/office/powerpoint/2010/main" val="434745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AVERAGED LED INTENSITY</a:t>
            </a:r>
          </a:p>
        </p:txBody>
      </p:sp>
      <p:pic>
        <p:nvPicPr>
          <p:cNvPr id="51" name="Picture 3">
            <a:extLst>
              <a:ext uri="{FF2B5EF4-FFF2-40B4-BE49-F238E27FC236}">
                <a16:creationId xmlns:a16="http://schemas.microsoft.com/office/drawing/2014/main" id="{4E34910F-E3F4-C94C-B4EC-8397EFC7B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30471" y="4371583"/>
            <a:ext cx="1447800" cy="454025"/>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2" name="Picture 4">
            <a:extLst>
              <a:ext uri="{FF2B5EF4-FFF2-40B4-BE49-F238E27FC236}">
                <a16:creationId xmlns:a16="http://schemas.microsoft.com/office/drawing/2014/main" id="{DA5E0BE3-935B-D644-B3BE-CAB160732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21421" y="4015983"/>
            <a:ext cx="40005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3" name="Line 5">
            <a:extLst>
              <a:ext uri="{FF2B5EF4-FFF2-40B4-BE49-F238E27FC236}">
                <a16:creationId xmlns:a16="http://schemas.microsoft.com/office/drawing/2014/main" id="{0E49A816-5979-D249-B02C-2E02BE233683}"/>
              </a:ext>
            </a:extLst>
          </p:cNvPr>
          <p:cNvSpPr>
            <a:spLocks noChangeShapeType="1"/>
          </p:cNvSpPr>
          <p:nvPr/>
        </p:nvSpPr>
        <p:spPr bwMode="auto">
          <a:xfrm>
            <a:off x="3078271" y="4600183"/>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4" name="Text Box 6">
            <a:extLst>
              <a:ext uri="{FF2B5EF4-FFF2-40B4-BE49-F238E27FC236}">
                <a16:creationId xmlns:a16="http://schemas.microsoft.com/office/drawing/2014/main" id="{46DF739C-4A93-C34A-BA5D-7A91F44E7067}"/>
              </a:ext>
            </a:extLst>
          </p:cNvPr>
          <p:cNvSpPr txBox="1">
            <a:spLocks noChangeArrowheads="1"/>
          </p:cNvSpPr>
          <p:nvPr/>
        </p:nvSpPr>
        <p:spPr bwMode="auto">
          <a:xfrm>
            <a:off x="8259871" y="4142983"/>
            <a:ext cx="1981200" cy="36933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dirty="0"/>
              <a:t>Mechanical axis</a:t>
            </a:r>
          </a:p>
        </p:txBody>
      </p:sp>
      <p:sp>
        <p:nvSpPr>
          <p:cNvPr id="55" name="Text Box 7">
            <a:extLst>
              <a:ext uri="{FF2B5EF4-FFF2-40B4-BE49-F238E27FC236}">
                <a16:creationId xmlns:a16="http://schemas.microsoft.com/office/drawing/2014/main" id="{03ED1DEE-CA7D-124E-9ADE-D77B534A0B81}"/>
              </a:ext>
            </a:extLst>
          </p:cNvPr>
          <p:cNvSpPr txBox="1">
            <a:spLocks noChangeArrowheads="1"/>
          </p:cNvSpPr>
          <p:nvPr/>
        </p:nvSpPr>
        <p:spPr bwMode="auto">
          <a:xfrm>
            <a:off x="4830871" y="5057383"/>
            <a:ext cx="1600200" cy="64633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dirty="0"/>
              <a:t>1 cm</a:t>
            </a:r>
            <a:r>
              <a:rPr lang="en-US" altLang="en-US" baseline="30000" dirty="0"/>
              <a:t>2</a:t>
            </a:r>
            <a:r>
              <a:rPr lang="en-US" altLang="en-US" dirty="0"/>
              <a:t> circular aperture</a:t>
            </a:r>
          </a:p>
        </p:txBody>
      </p:sp>
      <p:sp>
        <p:nvSpPr>
          <p:cNvPr id="56" name="Line 8">
            <a:extLst>
              <a:ext uri="{FF2B5EF4-FFF2-40B4-BE49-F238E27FC236}">
                <a16:creationId xmlns:a16="http://schemas.microsoft.com/office/drawing/2014/main" id="{882D9F41-FFD0-2842-9DBB-649E8696DB5F}"/>
              </a:ext>
            </a:extLst>
          </p:cNvPr>
          <p:cNvSpPr>
            <a:spLocks noChangeShapeType="1"/>
          </p:cNvSpPr>
          <p:nvPr/>
        </p:nvSpPr>
        <p:spPr bwMode="auto">
          <a:xfrm flipV="1">
            <a:off x="3078271" y="3076183"/>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7" name="Line 9">
            <a:extLst>
              <a:ext uri="{FF2B5EF4-FFF2-40B4-BE49-F238E27FC236}">
                <a16:creationId xmlns:a16="http://schemas.microsoft.com/office/drawing/2014/main" id="{DD205B97-225D-7240-9D18-C74BCC303F82}"/>
              </a:ext>
            </a:extLst>
          </p:cNvPr>
          <p:cNvSpPr>
            <a:spLocks noChangeShapeType="1"/>
          </p:cNvSpPr>
          <p:nvPr/>
        </p:nvSpPr>
        <p:spPr bwMode="auto">
          <a:xfrm flipV="1">
            <a:off x="5440471" y="3076183"/>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8" name="Line 10">
            <a:extLst>
              <a:ext uri="{FF2B5EF4-FFF2-40B4-BE49-F238E27FC236}">
                <a16:creationId xmlns:a16="http://schemas.microsoft.com/office/drawing/2014/main" id="{294AFD98-1103-A54A-92B6-86C3D60FFE67}"/>
              </a:ext>
            </a:extLst>
          </p:cNvPr>
          <p:cNvSpPr>
            <a:spLocks noChangeShapeType="1"/>
          </p:cNvSpPr>
          <p:nvPr/>
        </p:nvSpPr>
        <p:spPr bwMode="auto">
          <a:xfrm>
            <a:off x="3078271" y="3228583"/>
            <a:ext cx="2362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9" name="Text Box 11">
            <a:extLst>
              <a:ext uri="{FF2B5EF4-FFF2-40B4-BE49-F238E27FC236}">
                <a16:creationId xmlns:a16="http://schemas.microsoft.com/office/drawing/2014/main" id="{3125237D-5A45-514F-AB10-89A2231D5AED}"/>
              </a:ext>
            </a:extLst>
          </p:cNvPr>
          <p:cNvSpPr txBox="1">
            <a:spLocks noChangeArrowheads="1"/>
          </p:cNvSpPr>
          <p:nvPr/>
        </p:nvSpPr>
        <p:spPr bwMode="auto">
          <a:xfrm>
            <a:off x="3535471" y="2999983"/>
            <a:ext cx="1524000" cy="369332"/>
          </a:xfrm>
          <a:prstGeom prst="rect">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dirty="0">
                <a:effectLst>
                  <a:outerShdw blurRad="38100" dist="38100" dir="2700000" algn="tl">
                    <a:srgbClr val="FFFFFF"/>
                  </a:outerShdw>
                </a:effectLst>
              </a:rPr>
              <a:t>31.6 cm</a:t>
            </a:r>
          </a:p>
        </p:txBody>
      </p:sp>
      <p:sp>
        <p:nvSpPr>
          <p:cNvPr id="60" name="Line 12">
            <a:extLst>
              <a:ext uri="{FF2B5EF4-FFF2-40B4-BE49-F238E27FC236}">
                <a16:creationId xmlns:a16="http://schemas.microsoft.com/office/drawing/2014/main" id="{E3604686-E933-FD40-A6D3-1FF1B4A2E8E9}"/>
              </a:ext>
            </a:extLst>
          </p:cNvPr>
          <p:cNvSpPr>
            <a:spLocks noChangeShapeType="1"/>
          </p:cNvSpPr>
          <p:nvPr/>
        </p:nvSpPr>
        <p:spPr bwMode="auto">
          <a:xfrm flipV="1">
            <a:off x="3078271" y="4142983"/>
            <a:ext cx="33528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61" name="Line 13">
            <a:extLst>
              <a:ext uri="{FF2B5EF4-FFF2-40B4-BE49-F238E27FC236}">
                <a16:creationId xmlns:a16="http://schemas.microsoft.com/office/drawing/2014/main" id="{F5802C6E-734D-534C-8118-2AA91622B8A7}"/>
              </a:ext>
            </a:extLst>
          </p:cNvPr>
          <p:cNvSpPr>
            <a:spLocks noChangeShapeType="1"/>
          </p:cNvSpPr>
          <p:nvPr/>
        </p:nvSpPr>
        <p:spPr bwMode="auto">
          <a:xfrm>
            <a:off x="3078271" y="4600183"/>
            <a:ext cx="33528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62" name="AutoShape 14">
            <a:extLst>
              <a:ext uri="{FF2B5EF4-FFF2-40B4-BE49-F238E27FC236}">
                <a16:creationId xmlns:a16="http://schemas.microsoft.com/office/drawing/2014/main" id="{4B88F20D-0265-1244-90D8-F6B51A1BB3A6}"/>
              </a:ext>
            </a:extLst>
          </p:cNvPr>
          <p:cNvSpPr>
            <a:spLocks noChangeArrowheads="1"/>
          </p:cNvSpPr>
          <p:nvPr/>
        </p:nvSpPr>
        <p:spPr bwMode="auto">
          <a:xfrm>
            <a:off x="6888271" y="5285983"/>
            <a:ext cx="2209800" cy="533400"/>
          </a:xfrm>
          <a:prstGeom prst="wedgeRectCallout">
            <a:avLst>
              <a:gd name="adj1" fmla="val -72917"/>
              <a:gd name="adj2" fmla="val -94347"/>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altLang="en-US" dirty="0">
                <a:effectLst>
                  <a:outerShdw blurRad="38100" dist="38100" dir="2700000" algn="tl">
                    <a:srgbClr val="FFFFFF"/>
                  </a:outerShdw>
                </a:effectLst>
                <a:sym typeface="Symbol" pitchFamily="2" charset="2"/>
              </a:rPr>
              <a:t>d = 0.001 </a:t>
            </a:r>
            <a:r>
              <a:rPr lang="en-US" altLang="en-US" dirty="0" err="1">
                <a:effectLst>
                  <a:outerShdw blurRad="38100" dist="38100" dir="2700000" algn="tl">
                    <a:srgbClr val="FFFFFF"/>
                  </a:outerShdw>
                </a:effectLst>
                <a:sym typeface="Symbol" pitchFamily="2" charset="2"/>
              </a:rPr>
              <a:t>sr</a:t>
            </a:r>
            <a:endParaRPr lang="en-US" altLang="en-US" dirty="0">
              <a:effectLst>
                <a:outerShdw blurRad="38100" dist="38100" dir="2700000" algn="tl">
                  <a:srgbClr val="FFFFFF"/>
                </a:outerShdw>
              </a:effectLst>
              <a:sym typeface="Symbol" pitchFamily="2" charset="2"/>
            </a:endParaRPr>
          </a:p>
        </p:txBody>
      </p:sp>
      <p:sp>
        <p:nvSpPr>
          <p:cNvPr id="63" name="AutoShape 15">
            <a:extLst>
              <a:ext uri="{FF2B5EF4-FFF2-40B4-BE49-F238E27FC236}">
                <a16:creationId xmlns:a16="http://schemas.microsoft.com/office/drawing/2014/main" id="{2108B0E0-24F5-D041-9EB3-3AC3D6BE8306}"/>
              </a:ext>
            </a:extLst>
          </p:cNvPr>
          <p:cNvSpPr>
            <a:spLocks noChangeArrowheads="1"/>
          </p:cNvSpPr>
          <p:nvPr/>
        </p:nvSpPr>
        <p:spPr bwMode="auto">
          <a:xfrm>
            <a:off x="6507271" y="2314183"/>
            <a:ext cx="3886200" cy="1219200"/>
          </a:xfrm>
          <a:prstGeom prst="roundRect">
            <a:avLst>
              <a:gd name="adj" fmla="val 16667"/>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altLang="en-US" sz="3600" dirty="0">
                <a:effectLst>
                  <a:outerShdw blurRad="38100" dist="38100" dir="2700000" algn="tl">
                    <a:srgbClr val="FFFFFF"/>
                  </a:outerShdw>
                </a:effectLst>
              </a:rPr>
              <a:t>Condition A</a:t>
            </a:r>
          </a:p>
        </p:txBody>
      </p:sp>
    </p:spTree>
    <p:extLst>
      <p:ext uri="{BB962C8B-B14F-4D97-AF65-F5344CB8AC3E}">
        <p14:creationId xmlns:p14="http://schemas.microsoft.com/office/powerpoint/2010/main" val="40638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2" grpId="0" animBg="1" autoUpdateAnimBg="0"/>
      <p:bldP spid="63"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AVERAGED LED INTENSITY</a:t>
            </a:r>
          </a:p>
        </p:txBody>
      </p:sp>
      <p:pic>
        <p:nvPicPr>
          <p:cNvPr id="51" name="Picture 3">
            <a:extLst>
              <a:ext uri="{FF2B5EF4-FFF2-40B4-BE49-F238E27FC236}">
                <a16:creationId xmlns:a16="http://schemas.microsoft.com/office/drawing/2014/main" id="{4E34910F-E3F4-C94C-B4EC-8397EFC7B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30471" y="4371583"/>
            <a:ext cx="1447800" cy="454025"/>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2" name="Picture 4">
            <a:extLst>
              <a:ext uri="{FF2B5EF4-FFF2-40B4-BE49-F238E27FC236}">
                <a16:creationId xmlns:a16="http://schemas.microsoft.com/office/drawing/2014/main" id="{DA5E0BE3-935B-D644-B3BE-CAB1607329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421421" y="4015983"/>
            <a:ext cx="400050" cy="117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3" name="Line 5">
            <a:extLst>
              <a:ext uri="{FF2B5EF4-FFF2-40B4-BE49-F238E27FC236}">
                <a16:creationId xmlns:a16="http://schemas.microsoft.com/office/drawing/2014/main" id="{0E49A816-5979-D249-B02C-2E02BE233683}"/>
              </a:ext>
            </a:extLst>
          </p:cNvPr>
          <p:cNvSpPr>
            <a:spLocks noChangeShapeType="1"/>
          </p:cNvSpPr>
          <p:nvPr/>
        </p:nvSpPr>
        <p:spPr bwMode="auto">
          <a:xfrm>
            <a:off x="3078271" y="4600183"/>
            <a:ext cx="7086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4" name="Text Box 6">
            <a:extLst>
              <a:ext uri="{FF2B5EF4-FFF2-40B4-BE49-F238E27FC236}">
                <a16:creationId xmlns:a16="http://schemas.microsoft.com/office/drawing/2014/main" id="{46DF739C-4A93-C34A-BA5D-7A91F44E7067}"/>
              </a:ext>
            </a:extLst>
          </p:cNvPr>
          <p:cNvSpPr txBox="1">
            <a:spLocks noChangeArrowheads="1"/>
          </p:cNvSpPr>
          <p:nvPr/>
        </p:nvSpPr>
        <p:spPr bwMode="auto">
          <a:xfrm>
            <a:off x="8259871" y="4142983"/>
            <a:ext cx="1981200" cy="36933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dirty="0"/>
              <a:t>Mechanical axis</a:t>
            </a:r>
          </a:p>
        </p:txBody>
      </p:sp>
      <p:sp>
        <p:nvSpPr>
          <p:cNvPr id="55" name="Text Box 7">
            <a:extLst>
              <a:ext uri="{FF2B5EF4-FFF2-40B4-BE49-F238E27FC236}">
                <a16:creationId xmlns:a16="http://schemas.microsoft.com/office/drawing/2014/main" id="{03ED1DEE-CA7D-124E-9ADE-D77B534A0B81}"/>
              </a:ext>
            </a:extLst>
          </p:cNvPr>
          <p:cNvSpPr txBox="1">
            <a:spLocks noChangeArrowheads="1"/>
          </p:cNvSpPr>
          <p:nvPr/>
        </p:nvSpPr>
        <p:spPr bwMode="auto">
          <a:xfrm>
            <a:off x="4830871" y="5057383"/>
            <a:ext cx="1600200" cy="646331"/>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dirty="0"/>
              <a:t>1 cm</a:t>
            </a:r>
            <a:r>
              <a:rPr lang="en-US" altLang="en-US" baseline="30000" dirty="0"/>
              <a:t>2</a:t>
            </a:r>
            <a:r>
              <a:rPr lang="en-US" altLang="en-US" dirty="0"/>
              <a:t> circular aperture</a:t>
            </a:r>
          </a:p>
        </p:txBody>
      </p:sp>
      <p:sp>
        <p:nvSpPr>
          <p:cNvPr id="56" name="Line 8">
            <a:extLst>
              <a:ext uri="{FF2B5EF4-FFF2-40B4-BE49-F238E27FC236}">
                <a16:creationId xmlns:a16="http://schemas.microsoft.com/office/drawing/2014/main" id="{882D9F41-FFD0-2842-9DBB-649E8696DB5F}"/>
              </a:ext>
            </a:extLst>
          </p:cNvPr>
          <p:cNvSpPr>
            <a:spLocks noChangeShapeType="1"/>
          </p:cNvSpPr>
          <p:nvPr/>
        </p:nvSpPr>
        <p:spPr bwMode="auto">
          <a:xfrm flipV="1">
            <a:off x="3078271" y="3076183"/>
            <a:ext cx="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7" name="Line 9">
            <a:extLst>
              <a:ext uri="{FF2B5EF4-FFF2-40B4-BE49-F238E27FC236}">
                <a16:creationId xmlns:a16="http://schemas.microsoft.com/office/drawing/2014/main" id="{DD205B97-225D-7240-9D18-C74BCC303F82}"/>
              </a:ext>
            </a:extLst>
          </p:cNvPr>
          <p:cNvSpPr>
            <a:spLocks noChangeShapeType="1"/>
          </p:cNvSpPr>
          <p:nvPr/>
        </p:nvSpPr>
        <p:spPr bwMode="auto">
          <a:xfrm flipV="1">
            <a:off x="5440471" y="3076183"/>
            <a:ext cx="0" cy="838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8" name="Line 10">
            <a:extLst>
              <a:ext uri="{FF2B5EF4-FFF2-40B4-BE49-F238E27FC236}">
                <a16:creationId xmlns:a16="http://schemas.microsoft.com/office/drawing/2014/main" id="{294AFD98-1103-A54A-92B6-86C3D60FFE67}"/>
              </a:ext>
            </a:extLst>
          </p:cNvPr>
          <p:cNvSpPr>
            <a:spLocks noChangeShapeType="1"/>
          </p:cNvSpPr>
          <p:nvPr/>
        </p:nvSpPr>
        <p:spPr bwMode="auto">
          <a:xfrm>
            <a:off x="3078271" y="3228583"/>
            <a:ext cx="23622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anchor="ctr"/>
          <a:lstStyle/>
          <a:p>
            <a:endParaRPr lang="en-US"/>
          </a:p>
        </p:txBody>
      </p:sp>
      <p:sp>
        <p:nvSpPr>
          <p:cNvPr id="59" name="Text Box 11">
            <a:extLst>
              <a:ext uri="{FF2B5EF4-FFF2-40B4-BE49-F238E27FC236}">
                <a16:creationId xmlns:a16="http://schemas.microsoft.com/office/drawing/2014/main" id="{3125237D-5A45-514F-AB10-89A2231D5AED}"/>
              </a:ext>
            </a:extLst>
          </p:cNvPr>
          <p:cNvSpPr txBox="1">
            <a:spLocks noChangeArrowheads="1"/>
          </p:cNvSpPr>
          <p:nvPr/>
        </p:nvSpPr>
        <p:spPr bwMode="auto">
          <a:xfrm>
            <a:off x="3535471" y="2999983"/>
            <a:ext cx="1524000" cy="369332"/>
          </a:xfrm>
          <a:prstGeom prst="rect">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dirty="0">
                <a:effectLst>
                  <a:outerShdw blurRad="38100" dist="38100" dir="2700000" algn="tl">
                    <a:srgbClr val="FFFFFF"/>
                  </a:outerShdw>
                </a:effectLst>
              </a:rPr>
              <a:t>10.0 cm</a:t>
            </a:r>
          </a:p>
        </p:txBody>
      </p:sp>
      <p:sp>
        <p:nvSpPr>
          <p:cNvPr id="60" name="Line 12">
            <a:extLst>
              <a:ext uri="{FF2B5EF4-FFF2-40B4-BE49-F238E27FC236}">
                <a16:creationId xmlns:a16="http://schemas.microsoft.com/office/drawing/2014/main" id="{E3604686-E933-FD40-A6D3-1FF1B4A2E8E9}"/>
              </a:ext>
            </a:extLst>
          </p:cNvPr>
          <p:cNvSpPr>
            <a:spLocks noChangeShapeType="1"/>
          </p:cNvSpPr>
          <p:nvPr/>
        </p:nvSpPr>
        <p:spPr bwMode="auto">
          <a:xfrm flipV="1">
            <a:off x="3078271" y="4142983"/>
            <a:ext cx="33528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61" name="Line 13">
            <a:extLst>
              <a:ext uri="{FF2B5EF4-FFF2-40B4-BE49-F238E27FC236}">
                <a16:creationId xmlns:a16="http://schemas.microsoft.com/office/drawing/2014/main" id="{F5802C6E-734D-534C-8118-2AA91622B8A7}"/>
              </a:ext>
            </a:extLst>
          </p:cNvPr>
          <p:cNvSpPr>
            <a:spLocks noChangeShapeType="1"/>
          </p:cNvSpPr>
          <p:nvPr/>
        </p:nvSpPr>
        <p:spPr bwMode="auto">
          <a:xfrm>
            <a:off x="3078271" y="4600183"/>
            <a:ext cx="3352800" cy="4572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62" name="AutoShape 14">
            <a:extLst>
              <a:ext uri="{FF2B5EF4-FFF2-40B4-BE49-F238E27FC236}">
                <a16:creationId xmlns:a16="http://schemas.microsoft.com/office/drawing/2014/main" id="{4B88F20D-0265-1244-90D8-F6B51A1BB3A6}"/>
              </a:ext>
            </a:extLst>
          </p:cNvPr>
          <p:cNvSpPr>
            <a:spLocks noChangeArrowheads="1"/>
          </p:cNvSpPr>
          <p:nvPr/>
        </p:nvSpPr>
        <p:spPr bwMode="auto">
          <a:xfrm>
            <a:off x="6888271" y="5285983"/>
            <a:ext cx="2209800" cy="533400"/>
          </a:xfrm>
          <a:prstGeom prst="wedgeRectCallout">
            <a:avLst>
              <a:gd name="adj1" fmla="val -72917"/>
              <a:gd name="adj2" fmla="val -94347"/>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pPr algn="ctr"/>
            <a:r>
              <a:rPr lang="en-US" altLang="en-US" dirty="0">
                <a:effectLst>
                  <a:outerShdw blurRad="38100" dist="38100" dir="2700000" algn="tl">
                    <a:srgbClr val="FFFFFF"/>
                  </a:outerShdw>
                </a:effectLst>
                <a:sym typeface="Symbol" pitchFamily="2" charset="2"/>
              </a:rPr>
              <a:t>d = 0.01 </a:t>
            </a:r>
            <a:r>
              <a:rPr lang="en-US" altLang="en-US" dirty="0" err="1">
                <a:effectLst>
                  <a:outerShdw blurRad="38100" dist="38100" dir="2700000" algn="tl">
                    <a:srgbClr val="FFFFFF"/>
                  </a:outerShdw>
                </a:effectLst>
                <a:sym typeface="Symbol" pitchFamily="2" charset="2"/>
              </a:rPr>
              <a:t>sr</a:t>
            </a:r>
            <a:endParaRPr lang="en-US" altLang="en-US" dirty="0">
              <a:effectLst>
                <a:outerShdw blurRad="38100" dist="38100" dir="2700000" algn="tl">
                  <a:srgbClr val="FFFFFF"/>
                </a:outerShdw>
              </a:effectLst>
              <a:sym typeface="Symbol" pitchFamily="2" charset="2"/>
            </a:endParaRPr>
          </a:p>
        </p:txBody>
      </p:sp>
      <p:sp>
        <p:nvSpPr>
          <p:cNvPr id="63" name="AutoShape 15">
            <a:extLst>
              <a:ext uri="{FF2B5EF4-FFF2-40B4-BE49-F238E27FC236}">
                <a16:creationId xmlns:a16="http://schemas.microsoft.com/office/drawing/2014/main" id="{2108B0E0-24F5-D041-9EB3-3AC3D6BE8306}"/>
              </a:ext>
            </a:extLst>
          </p:cNvPr>
          <p:cNvSpPr>
            <a:spLocks noChangeArrowheads="1"/>
          </p:cNvSpPr>
          <p:nvPr/>
        </p:nvSpPr>
        <p:spPr bwMode="auto">
          <a:xfrm>
            <a:off x="6507271" y="2314183"/>
            <a:ext cx="3886200" cy="1219200"/>
          </a:xfrm>
          <a:prstGeom prst="roundRect">
            <a:avLst>
              <a:gd name="adj" fmla="val 16667"/>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a:r>
              <a:rPr lang="en-US" altLang="en-US" sz="3600" dirty="0">
                <a:effectLst>
                  <a:outerShdw blurRad="38100" dist="38100" dir="2700000" algn="tl">
                    <a:srgbClr val="FFFFFF"/>
                  </a:outerShdw>
                </a:effectLst>
              </a:rPr>
              <a:t>Condition B</a:t>
            </a:r>
          </a:p>
        </p:txBody>
      </p:sp>
    </p:spTree>
    <p:extLst>
      <p:ext uri="{BB962C8B-B14F-4D97-AF65-F5344CB8AC3E}">
        <p14:creationId xmlns:p14="http://schemas.microsoft.com/office/powerpoint/2010/main" val="2898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dissolve">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autoUpdateAnimBg="0"/>
      <p:bldP spid="62" grpId="0" animBg="1" autoUpdateAnimBg="0"/>
      <p:bldP spid="63"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2630465"/>
            <a:ext cx="10782187" cy="6150279"/>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Conditions A and B do not correspond to strict definitions of luminous intensity, so the term “averaged LED intensity” is used.</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Most laboratories get agreement on LED measurements using conditions A and B.</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However, luminous intensity is just one type of measurement required, and conditions for other types may also need to be fixed to give agreement.</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It helps to understand the optical properties of LEDs in setting </a:t>
            </a:r>
            <a:br>
              <a:rPr lang="en-US" altLang="en-US" sz="2800" dirty="0"/>
            </a:br>
            <a:r>
              <a:rPr lang="en-US" altLang="en-US" sz="2800" dirty="0"/>
              <a:t>   conditions of measurement.</a:t>
            </a:r>
            <a:br>
              <a:rPr lang="en-US" altLang="en-US" sz="2800" dirty="0"/>
            </a:br>
            <a:br>
              <a:rPr lang="en-US" altLang="en-US" sz="2800" dirty="0"/>
            </a:b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AVERAGED LED INTENSITY</a:t>
            </a:r>
          </a:p>
        </p:txBody>
      </p:sp>
    </p:spTree>
    <p:extLst>
      <p:ext uri="{BB962C8B-B14F-4D97-AF65-F5344CB8AC3E}">
        <p14:creationId xmlns:p14="http://schemas.microsoft.com/office/powerpoint/2010/main" val="3074847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grpSp>
        <p:nvGrpSpPr>
          <p:cNvPr id="19" name="Group 32">
            <a:extLst>
              <a:ext uri="{FF2B5EF4-FFF2-40B4-BE49-F238E27FC236}">
                <a16:creationId xmlns:a16="http://schemas.microsoft.com/office/drawing/2014/main" id="{DC46A41B-82EE-9147-846A-369EE30382CA}"/>
              </a:ext>
            </a:extLst>
          </p:cNvPr>
          <p:cNvGrpSpPr>
            <a:grpSpLocks/>
          </p:cNvGrpSpPr>
          <p:nvPr/>
        </p:nvGrpSpPr>
        <p:grpSpPr bwMode="auto">
          <a:xfrm>
            <a:off x="2636273" y="3434219"/>
            <a:ext cx="1752600" cy="2646363"/>
            <a:chOff x="627" y="1824"/>
            <a:chExt cx="1104" cy="1667"/>
          </a:xfrm>
        </p:grpSpPr>
        <p:pic>
          <p:nvPicPr>
            <p:cNvPr id="20" name="Picture 5">
              <a:extLst>
                <a:ext uri="{FF2B5EF4-FFF2-40B4-BE49-F238E27FC236}">
                  <a16:creationId xmlns:a16="http://schemas.microsoft.com/office/drawing/2014/main" id="{6B0B1C9C-5255-C244-BAB7-15F1D1E4758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0822" r="22221"/>
            <a:stretch>
              <a:fillRect/>
            </a:stretch>
          </p:blipFill>
          <p:spPr bwMode="auto">
            <a:xfrm>
              <a:off x="627" y="2004"/>
              <a:ext cx="1104" cy="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utoShape 21">
              <a:extLst>
                <a:ext uri="{FF2B5EF4-FFF2-40B4-BE49-F238E27FC236}">
                  <a16:creationId xmlns:a16="http://schemas.microsoft.com/office/drawing/2014/main" id="{E4515232-6DBC-D748-BC34-A1769BF4A8CA}"/>
                </a:ext>
              </a:extLst>
            </p:cNvPr>
            <p:cNvSpPr>
              <a:spLocks noChangeArrowheads="1"/>
            </p:cNvSpPr>
            <p:nvPr/>
          </p:nvSpPr>
          <p:spPr bwMode="auto">
            <a:xfrm>
              <a:off x="672" y="1824"/>
              <a:ext cx="1008" cy="336"/>
            </a:xfrm>
            <a:prstGeom prst="wedgeRectCallout">
              <a:avLst>
                <a:gd name="adj1" fmla="val -7639"/>
                <a:gd name="adj2" fmla="val 105060"/>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dirty="0">
                  <a:solidFill>
                    <a:schemeClr val="bg1"/>
                  </a:solidFill>
                </a:rPr>
                <a:t>Package</a:t>
              </a:r>
            </a:p>
          </p:txBody>
        </p:sp>
      </p:grpSp>
      <p:grpSp>
        <p:nvGrpSpPr>
          <p:cNvPr id="22" name="Group 33">
            <a:extLst>
              <a:ext uri="{FF2B5EF4-FFF2-40B4-BE49-F238E27FC236}">
                <a16:creationId xmlns:a16="http://schemas.microsoft.com/office/drawing/2014/main" id="{1788A434-413C-4D44-BBA5-8D2067DD5D6C}"/>
              </a:ext>
            </a:extLst>
          </p:cNvPr>
          <p:cNvGrpSpPr>
            <a:grpSpLocks/>
          </p:cNvGrpSpPr>
          <p:nvPr/>
        </p:nvGrpSpPr>
        <p:grpSpPr bwMode="auto">
          <a:xfrm>
            <a:off x="4509523" y="3719969"/>
            <a:ext cx="2389187" cy="2838450"/>
            <a:chOff x="1807" y="2004"/>
            <a:chExt cx="1505" cy="1788"/>
          </a:xfrm>
        </p:grpSpPr>
        <p:pic>
          <p:nvPicPr>
            <p:cNvPr id="23" name="Picture 6">
              <a:extLst>
                <a:ext uri="{FF2B5EF4-FFF2-40B4-BE49-F238E27FC236}">
                  <a16:creationId xmlns:a16="http://schemas.microsoft.com/office/drawing/2014/main" id="{C493471C-9C7B-C748-AB2D-9D50C02123A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8628" r="22595"/>
            <a:stretch>
              <a:fillRect/>
            </a:stretch>
          </p:blipFill>
          <p:spPr bwMode="auto">
            <a:xfrm>
              <a:off x="1807" y="2004"/>
              <a:ext cx="1139" cy="1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AutoShape 23">
              <a:extLst>
                <a:ext uri="{FF2B5EF4-FFF2-40B4-BE49-F238E27FC236}">
                  <a16:creationId xmlns:a16="http://schemas.microsoft.com/office/drawing/2014/main" id="{98942FEF-D36E-5B4E-819B-BA2B7D938255}"/>
                </a:ext>
              </a:extLst>
            </p:cNvPr>
            <p:cNvSpPr>
              <a:spLocks noChangeArrowheads="1"/>
            </p:cNvSpPr>
            <p:nvPr/>
          </p:nvSpPr>
          <p:spPr bwMode="auto">
            <a:xfrm>
              <a:off x="2160" y="3504"/>
              <a:ext cx="1152" cy="288"/>
            </a:xfrm>
            <a:prstGeom prst="wedgeRectCallout">
              <a:avLst>
                <a:gd name="adj1" fmla="val -58162"/>
                <a:gd name="adj2" fmla="val -157292"/>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dirty="0">
                  <a:solidFill>
                    <a:schemeClr val="bg1"/>
                  </a:solidFill>
                </a:rPr>
                <a:t>Lead frame</a:t>
              </a:r>
            </a:p>
          </p:txBody>
        </p:sp>
      </p:grpSp>
      <p:grpSp>
        <p:nvGrpSpPr>
          <p:cNvPr id="25" name="Group 34">
            <a:extLst>
              <a:ext uri="{FF2B5EF4-FFF2-40B4-BE49-F238E27FC236}">
                <a16:creationId xmlns:a16="http://schemas.microsoft.com/office/drawing/2014/main" id="{7EDACC85-BD43-B043-908B-B27005686C79}"/>
              </a:ext>
            </a:extLst>
          </p:cNvPr>
          <p:cNvGrpSpPr>
            <a:grpSpLocks/>
          </p:cNvGrpSpPr>
          <p:nvPr/>
        </p:nvGrpSpPr>
        <p:grpSpPr bwMode="auto">
          <a:xfrm>
            <a:off x="6441510" y="4304169"/>
            <a:ext cx="1524000" cy="1416050"/>
            <a:chOff x="3024" y="2372"/>
            <a:chExt cx="960" cy="892"/>
          </a:xfrm>
        </p:grpSpPr>
        <p:pic>
          <p:nvPicPr>
            <p:cNvPr id="26" name="Picture 7">
              <a:extLst>
                <a:ext uri="{FF2B5EF4-FFF2-40B4-BE49-F238E27FC236}">
                  <a16:creationId xmlns:a16="http://schemas.microsoft.com/office/drawing/2014/main" id="{E3730DCA-FFE5-BF45-A01C-E8DB4780C498}"/>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9915" t="23967" r="32539" b="46770"/>
            <a:stretch>
              <a:fillRect/>
            </a:stretch>
          </p:blipFill>
          <p:spPr bwMode="auto">
            <a:xfrm>
              <a:off x="3131" y="2372"/>
              <a:ext cx="534"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AutoShape 26">
              <a:extLst>
                <a:ext uri="{FF2B5EF4-FFF2-40B4-BE49-F238E27FC236}">
                  <a16:creationId xmlns:a16="http://schemas.microsoft.com/office/drawing/2014/main" id="{47CF34C4-FF2F-1A4B-BA9B-56383C7149F7}"/>
                </a:ext>
              </a:extLst>
            </p:cNvPr>
            <p:cNvSpPr>
              <a:spLocks noChangeArrowheads="1"/>
            </p:cNvSpPr>
            <p:nvPr/>
          </p:nvSpPr>
          <p:spPr bwMode="auto">
            <a:xfrm>
              <a:off x="3024" y="3024"/>
              <a:ext cx="960" cy="240"/>
            </a:xfrm>
            <a:prstGeom prst="wedgeRectCallout">
              <a:avLst>
                <a:gd name="adj1" fmla="val -13435"/>
                <a:gd name="adj2" fmla="val -190833"/>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a:solidFill>
                    <a:schemeClr val="bg1"/>
                  </a:solidFill>
                </a:rPr>
                <a:t>Cup/Die</a:t>
              </a:r>
            </a:p>
          </p:txBody>
        </p:sp>
      </p:grpSp>
      <p:grpSp>
        <p:nvGrpSpPr>
          <p:cNvPr id="28" name="Group 35">
            <a:extLst>
              <a:ext uri="{FF2B5EF4-FFF2-40B4-BE49-F238E27FC236}">
                <a16:creationId xmlns:a16="http://schemas.microsoft.com/office/drawing/2014/main" id="{DC65D078-E5AF-6343-8B53-54409B5FD07A}"/>
              </a:ext>
            </a:extLst>
          </p:cNvPr>
          <p:cNvGrpSpPr>
            <a:grpSpLocks/>
          </p:cNvGrpSpPr>
          <p:nvPr/>
        </p:nvGrpSpPr>
        <p:grpSpPr bwMode="auto">
          <a:xfrm>
            <a:off x="7355910" y="2748419"/>
            <a:ext cx="2684463" cy="3028950"/>
            <a:chOff x="3600" y="1392"/>
            <a:chExt cx="1691" cy="1908"/>
          </a:xfrm>
        </p:grpSpPr>
        <p:pic>
          <p:nvPicPr>
            <p:cNvPr id="29" name="Picture 9">
              <a:extLst>
                <a:ext uri="{FF2B5EF4-FFF2-40B4-BE49-F238E27FC236}">
                  <a16:creationId xmlns:a16="http://schemas.microsoft.com/office/drawing/2014/main" id="{D8B72AC7-8356-404C-BDD6-59BD83DA20D7}"/>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4" y="2090"/>
              <a:ext cx="1577" cy="1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AutoShape 27">
              <a:extLst>
                <a:ext uri="{FF2B5EF4-FFF2-40B4-BE49-F238E27FC236}">
                  <a16:creationId xmlns:a16="http://schemas.microsoft.com/office/drawing/2014/main" id="{DA27FE5F-04BB-4F4E-9667-8951890D60D0}"/>
                </a:ext>
              </a:extLst>
            </p:cNvPr>
            <p:cNvSpPr>
              <a:spLocks noChangeArrowheads="1"/>
            </p:cNvSpPr>
            <p:nvPr/>
          </p:nvSpPr>
          <p:spPr bwMode="auto">
            <a:xfrm>
              <a:off x="3600" y="1392"/>
              <a:ext cx="672" cy="240"/>
            </a:xfrm>
            <a:prstGeom prst="wedgeRectCallout">
              <a:avLst>
                <a:gd name="adj1" fmla="val 58037"/>
                <a:gd name="adj2" fmla="val 430833"/>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dirty="0">
                  <a:solidFill>
                    <a:schemeClr val="bg1"/>
                  </a:solidFill>
                </a:rPr>
                <a:t>Cup</a:t>
              </a:r>
            </a:p>
          </p:txBody>
        </p:sp>
        <p:sp>
          <p:nvSpPr>
            <p:cNvPr id="31" name="AutoShape 28">
              <a:extLst>
                <a:ext uri="{FF2B5EF4-FFF2-40B4-BE49-F238E27FC236}">
                  <a16:creationId xmlns:a16="http://schemas.microsoft.com/office/drawing/2014/main" id="{341C79CA-32D1-FB4D-BDCB-AE3A1D6A9B24}"/>
                </a:ext>
              </a:extLst>
            </p:cNvPr>
            <p:cNvSpPr>
              <a:spLocks noChangeArrowheads="1"/>
            </p:cNvSpPr>
            <p:nvPr/>
          </p:nvSpPr>
          <p:spPr bwMode="auto">
            <a:xfrm>
              <a:off x="4800" y="1824"/>
              <a:ext cx="480" cy="240"/>
            </a:xfrm>
            <a:prstGeom prst="wedgeRectCallout">
              <a:avLst>
                <a:gd name="adj1" fmla="val -117708"/>
                <a:gd name="adj2" fmla="val 296667"/>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dirty="0">
                  <a:solidFill>
                    <a:schemeClr val="bg1"/>
                  </a:solidFill>
                </a:rPr>
                <a:t>Die</a:t>
              </a:r>
            </a:p>
          </p:txBody>
        </p:sp>
      </p:grpSp>
      <p:sp>
        <p:nvSpPr>
          <p:cNvPr id="32" name="AutoShape 31">
            <a:extLst>
              <a:ext uri="{FF2B5EF4-FFF2-40B4-BE49-F238E27FC236}">
                <a16:creationId xmlns:a16="http://schemas.microsoft.com/office/drawing/2014/main" id="{E0B0A283-3419-614B-875C-62158E3CDFE4}"/>
              </a:ext>
            </a:extLst>
          </p:cNvPr>
          <p:cNvSpPr>
            <a:spLocks noChangeArrowheads="1"/>
          </p:cNvSpPr>
          <p:nvPr/>
        </p:nvSpPr>
        <p:spPr bwMode="auto">
          <a:xfrm>
            <a:off x="1793310" y="1986419"/>
            <a:ext cx="5410200" cy="12192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LEDs are not just chips. They are housed in a complex structure to maximize effective intensity</a:t>
            </a:r>
          </a:p>
        </p:txBody>
      </p:sp>
    </p:spTree>
    <p:extLst>
      <p:ext uri="{BB962C8B-B14F-4D97-AF65-F5344CB8AC3E}">
        <p14:creationId xmlns:p14="http://schemas.microsoft.com/office/powerpoint/2010/main" val="386322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grpSp>
        <p:nvGrpSpPr>
          <p:cNvPr id="17" name="Group 1040">
            <a:extLst>
              <a:ext uri="{FF2B5EF4-FFF2-40B4-BE49-F238E27FC236}">
                <a16:creationId xmlns:a16="http://schemas.microsoft.com/office/drawing/2014/main" id="{43666C9D-A4A3-CA4D-8D8D-BEC8B4972A1A}"/>
              </a:ext>
            </a:extLst>
          </p:cNvPr>
          <p:cNvGrpSpPr>
            <a:grpSpLocks/>
          </p:cNvGrpSpPr>
          <p:nvPr/>
        </p:nvGrpSpPr>
        <p:grpSpPr bwMode="auto">
          <a:xfrm>
            <a:off x="1617945" y="2023998"/>
            <a:ext cx="3154363" cy="3733800"/>
            <a:chOff x="96" y="912"/>
            <a:chExt cx="1987" cy="2352"/>
          </a:xfrm>
        </p:grpSpPr>
        <p:pic>
          <p:nvPicPr>
            <p:cNvPr id="18" name="Picture 1033">
              <a:extLst>
                <a:ext uri="{FF2B5EF4-FFF2-40B4-BE49-F238E27FC236}">
                  <a16:creationId xmlns:a16="http://schemas.microsoft.com/office/drawing/2014/main" id="{7A88D615-7AAC-9B4E-9788-47676B7E908D}"/>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 y="912"/>
              <a:ext cx="1987" cy="1768"/>
            </a:xfrm>
            <a:prstGeom prst="rect">
              <a:avLst/>
            </a:prstGeom>
            <a:solidFill>
              <a:srgbClr val="6699FF"/>
            </a:solidFill>
            <a:ln>
              <a:noFill/>
            </a:ln>
            <a:effectLst/>
            <a:extLst>
              <a:ext uri="{91240B29-F687-4F45-9708-019B960494DF}">
                <a14:hiddenLine xmlns:a14="http://schemas.microsoft.com/office/drawing/2010/main" w="254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6699FF">
                        <a:gamma/>
                        <a:shade val="60000"/>
                        <a:invGamma/>
                      </a:srgbClr>
                    </a:outerShdw>
                  </a:effectLst>
                </a14:hiddenEffects>
              </a:ext>
            </a:extLst>
          </p:spPr>
        </p:pic>
        <p:sp>
          <p:nvSpPr>
            <p:cNvPr id="33" name="AutoShape 1036">
              <a:extLst>
                <a:ext uri="{FF2B5EF4-FFF2-40B4-BE49-F238E27FC236}">
                  <a16:creationId xmlns:a16="http://schemas.microsoft.com/office/drawing/2014/main" id="{522C1347-0C9E-FF44-8A0D-27A953D76242}"/>
                </a:ext>
              </a:extLst>
            </p:cNvPr>
            <p:cNvSpPr>
              <a:spLocks noChangeArrowheads="1"/>
            </p:cNvSpPr>
            <p:nvPr/>
          </p:nvSpPr>
          <p:spPr bwMode="auto">
            <a:xfrm>
              <a:off x="96" y="2736"/>
              <a:ext cx="1680" cy="528"/>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r>
                <a:rPr lang="en-US" altLang="en-US" sz="2400" dirty="0">
                  <a:solidFill>
                    <a:schemeClr val="bg1"/>
                  </a:solidFill>
                </a:rPr>
                <a:t>Focus at bottom of the cup</a:t>
              </a:r>
            </a:p>
          </p:txBody>
        </p:sp>
      </p:grpSp>
      <p:grpSp>
        <p:nvGrpSpPr>
          <p:cNvPr id="34" name="Group 1041">
            <a:extLst>
              <a:ext uri="{FF2B5EF4-FFF2-40B4-BE49-F238E27FC236}">
                <a16:creationId xmlns:a16="http://schemas.microsoft.com/office/drawing/2014/main" id="{A381554A-6581-794E-AC39-80F3BC856CEC}"/>
              </a:ext>
            </a:extLst>
          </p:cNvPr>
          <p:cNvGrpSpPr>
            <a:grpSpLocks/>
          </p:cNvGrpSpPr>
          <p:nvPr/>
        </p:nvGrpSpPr>
        <p:grpSpPr bwMode="auto">
          <a:xfrm>
            <a:off x="7332945" y="2023998"/>
            <a:ext cx="3149600" cy="3733800"/>
            <a:chOff x="3696" y="912"/>
            <a:chExt cx="1984" cy="2352"/>
          </a:xfrm>
        </p:grpSpPr>
        <p:pic>
          <p:nvPicPr>
            <p:cNvPr id="35" name="Picture 1034">
              <a:extLst>
                <a:ext uri="{FF2B5EF4-FFF2-40B4-BE49-F238E27FC236}">
                  <a16:creationId xmlns:a16="http://schemas.microsoft.com/office/drawing/2014/main" id="{69139F09-F55C-8547-B8CB-2CCF124601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 y="912"/>
              <a:ext cx="1984" cy="1765"/>
            </a:xfrm>
            <a:prstGeom prst="rect">
              <a:avLst/>
            </a:prstGeom>
            <a:solidFill>
              <a:srgbClr val="6699FF"/>
            </a:solidFill>
            <a:ln>
              <a:noFill/>
            </a:ln>
            <a:effectLst/>
            <a:extLs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AutoShape 1038">
              <a:extLst>
                <a:ext uri="{FF2B5EF4-FFF2-40B4-BE49-F238E27FC236}">
                  <a16:creationId xmlns:a16="http://schemas.microsoft.com/office/drawing/2014/main" id="{6F418487-905C-C345-AA56-4474FDB0DCC6}"/>
                </a:ext>
              </a:extLst>
            </p:cNvPr>
            <p:cNvSpPr>
              <a:spLocks noChangeArrowheads="1"/>
            </p:cNvSpPr>
            <p:nvPr/>
          </p:nvSpPr>
          <p:spPr bwMode="auto">
            <a:xfrm>
              <a:off x="3984" y="2736"/>
              <a:ext cx="1680" cy="528"/>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r>
                <a:rPr lang="en-US" altLang="en-US" sz="2400" dirty="0">
                  <a:solidFill>
                    <a:schemeClr val="bg1"/>
                  </a:solidFill>
                </a:rPr>
                <a:t>Focus at top</a:t>
              </a:r>
            </a:p>
            <a:p>
              <a:pPr algn="ctr"/>
              <a:r>
                <a:rPr lang="en-US" altLang="en-US" sz="2400" dirty="0">
                  <a:solidFill>
                    <a:schemeClr val="bg1"/>
                  </a:solidFill>
                </a:rPr>
                <a:t> of the cup</a:t>
              </a:r>
            </a:p>
          </p:txBody>
        </p:sp>
      </p:grpSp>
      <p:grpSp>
        <p:nvGrpSpPr>
          <p:cNvPr id="37" name="Group 1042">
            <a:extLst>
              <a:ext uri="{FF2B5EF4-FFF2-40B4-BE49-F238E27FC236}">
                <a16:creationId xmlns:a16="http://schemas.microsoft.com/office/drawing/2014/main" id="{31CB8E12-1D82-0447-9A02-15C67305E0AE}"/>
              </a:ext>
            </a:extLst>
          </p:cNvPr>
          <p:cNvGrpSpPr>
            <a:grpSpLocks/>
          </p:cNvGrpSpPr>
          <p:nvPr/>
        </p:nvGrpSpPr>
        <p:grpSpPr bwMode="auto">
          <a:xfrm>
            <a:off x="4437345" y="2785998"/>
            <a:ext cx="3154363" cy="3917950"/>
            <a:chOff x="1872" y="1392"/>
            <a:chExt cx="1987" cy="2468"/>
          </a:xfrm>
        </p:grpSpPr>
        <p:pic>
          <p:nvPicPr>
            <p:cNvPr id="38" name="Picture 1035">
              <a:extLst>
                <a:ext uri="{FF2B5EF4-FFF2-40B4-BE49-F238E27FC236}">
                  <a16:creationId xmlns:a16="http://schemas.microsoft.com/office/drawing/2014/main" id="{F5B996B9-E047-6A4B-B71E-9375CACD65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72" y="1968"/>
              <a:ext cx="1987" cy="1892"/>
            </a:xfrm>
            <a:prstGeom prst="rect">
              <a:avLst/>
            </a:prstGeom>
            <a:solidFill>
              <a:srgbClr val="6699FF"/>
            </a:solidFill>
            <a:ln>
              <a:noFill/>
            </a:ln>
            <a:effectLst/>
            <a:extLs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AutoShape 1039">
              <a:extLst>
                <a:ext uri="{FF2B5EF4-FFF2-40B4-BE49-F238E27FC236}">
                  <a16:creationId xmlns:a16="http://schemas.microsoft.com/office/drawing/2014/main" id="{F24318C0-855A-EE47-A312-BFFD92F61104}"/>
                </a:ext>
              </a:extLst>
            </p:cNvPr>
            <p:cNvSpPr>
              <a:spLocks noChangeArrowheads="1"/>
            </p:cNvSpPr>
            <p:nvPr/>
          </p:nvSpPr>
          <p:spPr bwMode="auto">
            <a:xfrm>
              <a:off x="2400" y="1392"/>
              <a:ext cx="864" cy="528"/>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r>
                <a:rPr lang="en-US" altLang="en-US" sz="2400" dirty="0">
                  <a:solidFill>
                    <a:schemeClr val="bg1"/>
                  </a:solidFill>
                </a:rPr>
                <a:t>Lit</a:t>
              </a:r>
            </a:p>
          </p:txBody>
        </p:sp>
      </p:grpSp>
    </p:spTree>
    <p:extLst>
      <p:ext uri="{BB962C8B-B14F-4D97-AF65-F5344CB8AC3E}">
        <p14:creationId xmlns:p14="http://schemas.microsoft.com/office/powerpoint/2010/main" val="1323087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dissolve">
                                      <p:cBhvr>
                                        <p:cTn id="11"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pic>
        <p:nvPicPr>
          <p:cNvPr id="12" name="Picture 4">
            <a:extLst>
              <a:ext uri="{FF2B5EF4-FFF2-40B4-BE49-F238E27FC236}">
                <a16:creationId xmlns:a16="http://schemas.microsoft.com/office/drawing/2014/main" id="{2C61D9E9-7C87-3A45-8C52-6C1E618532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189967" y="2076189"/>
            <a:ext cx="3132138" cy="4114800"/>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pic>
        <p:nvPicPr>
          <p:cNvPr id="13" name="Picture 5">
            <a:extLst>
              <a:ext uri="{FF2B5EF4-FFF2-40B4-BE49-F238E27FC236}">
                <a16:creationId xmlns:a16="http://schemas.microsoft.com/office/drawing/2014/main" id="{54A8398A-B846-134B-8A44-1878005F8A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448" b="2678"/>
          <a:stretch>
            <a:fillRect/>
          </a:stretch>
        </p:blipFill>
        <p:spPr bwMode="auto">
          <a:xfrm>
            <a:off x="5542767" y="2076189"/>
            <a:ext cx="4343400" cy="411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Group 13">
            <a:extLst>
              <a:ext uri="{FF2B5EF4-FFF2-40B4-BE49-F238E27FC236}">
                <a16:creationId xmlns:a16="http://schemas.microsoft.com/office/drawing/2014/main" id="{1212ED7C-5D0A-214C-A816-9DB733DB73CD}"/>
              </a:ext>
            </a:extLst>
          </p:cNvPr>
          <p:cNvGrpSpPr>
            <a:grpSpLocks/>
          </p:cNvGrpSpPr>
          <p:nvPr/>
        </p:nvGrpSpPr>
        <p:grpSpPr bwMode="auto">
          <a:xfrm>
            <a:off x="5618967" y="2304789"/>
            <a:ext cx="4191000" cy="2743200"/>
            <a:chOff x="2640" y="1152"/>
            <a:chExt cx="2640" cy="1728"/>
          </a:xfrm>
        </p:grpSpPr>
        <p:sp>
          <p:nvSpPr>
            <p:cNvPr id="15" name="Line 7">
              <a:extLst>
                <a:ext uri="{FF2B5EF4-FFF2-40B4-BE49-F238E27FC236}">
                  <a16:creationId xmlns:a16="http://schemas.microsoft.com/office/drawing/2014/main" id="{5DEBAF8A-E45E-9E4C-A356-1D58DED2A53A}"/>
                </a:ext>
              </a:extLst>
            </p:cNvPr>
            <p:cNvSpPr>
              <a:spLocks noChangeShapeType="1"/>
            </p:cNvSpPr>
            <p:nvPr/>
          </p:nvSpPr>
          <p:spPr bwMode="auto">
            <a:xfrm flipH="1" flipV="1">
              <a:off x="4560" y="1152"/>
              <a:ext cx="96" cy="43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grpSp>
          <p:nvGrpSpPr>
            <p:cNvPr id="16" name="Group 9">
              <a:extLst>
                <a:ext uri="{FF2B5EF4-FFF2-40B4-BE49-F238E27FC236}">
                  <a16:creationId xmlns:a16="http://schemas.microsoft.com/office/drawing/2014/main" id="{DEF00546-D5AF-9D49-8B75-A6E34CDDFE5C}"/>
                </a:ext>
              </a:extLst>
            </p:cNvPr>
            <p:cNvGrpSpPr>
              <a:grpSpLocks/>
            </p:cNvGrpSpPr>
            <p:nvPr/>
          </p:nvGrpSpPr>
          <p:grpSpPr bwMode="auto">
            <a:xfrm>
              <a:off x="2640" y="1584"/>
              <a:ext cx="2640" cy="1296"/>
              <a:chOff x="2640" y="1584"/>
              <a:chExt cx="2640" cy="1296"/>
            </a:xfrm>
          </p:grpSpPr>
          <p:sp>
            <p:nvSpPr>
              <p:cNvPr id="19" name="Line 6">
                <a:extLst>
                  <a:ext uri="{FF2B5EF4-FFF2-40B4-BE49-F238E27FC236}">
                    <a16:creationId xmlns:a16="http://schemas.microsoft.com/office/drawing/2014/main" id="{6F1DC694-41B4-F443-91E6-DC7F4428A5B2}"/>
                  </a:ext>
                </a:extLst>
              </p:cNvPr>
              <p:cNvSpPr>
                <a:spLocks noChangeShapeType="1"/>
              </p:cNvSpPr>
              <p:nvPr/>
            </p:nvSpPr>
            <p:spPr bwMode="auto">
              <a:xfrm>
                <a:off x="4272" y="1584"/>
                <a:ext cx="38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0" name="AutoShape 8">
                <a:extLst>
                  <a:ext uri="{FF2B5EF4-FFF2-40B4-BE49-F238E27FC236}">
                    <a16:creationId xmlns:a16="http://schemas.microsoft.com/office/drawing/2014/main" id="{0C778AE0-7A7C-E640-8F91-FB6061CCD434}"/>
                  </a:ext>
                </a:extLst>
              </p:cNvPr>
              <p:cNvSpPr>
                <a:spLocks noChangeArrowheads="1"/>
              </p:cNvSpPr>
              <p:nvPr/>
            </p:nvSpPr>
            <p:spPr bwMode="auto">
              <a:xfrm>
                <a:off x="2640" y="2256"/>
                <a:ext cx="2640" cy="624"/>
              </a:xfrm>
              <a:prstGeom prst="roundRect">
                <a:avLst>
                  <a:gd name="adj" fmla="val 16667"/>
                </a:avLst>
              </a:prstGeom>
              <a:solidFill>
                <a:srgbClr val="233667"/>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r>
                  <a:rPr lang="en-US" altLang="en-US" sz="2400" dirty="0">
                    <a:solidFill>
                      <a:schemeClr val="bg1"/>
                    </a:solidFill>
                  </a:rPr>
                  <a:t>The cup reflects light from the sides of the chip</a:t>
                </a:r>
              </a:p>
            </p:txBody>
          </p:sp>
        </p:grpSp>
      </p:grpSp>
      <p:sp>
        <p:nvSpPr>
          <p:cNvPr id="21" name="AutoShape 12">
            <a:extLst>
              <a:ext uri="{FF2B5EF4-FFF2-40B4-BE49-F238E27FC236}">
                <a16:creationId xmlns:a16="http://schemas.microsoft.com/office/drawing/2014/main" id="{45C24F73-AC71-4B4D-83CE-E85E8811B353}"/>
              </a:ext>
            </a:extLst>
          </p:cNvPr>
          <p:cNvSpPr>
            <a:spLocks noChangeArrowheads="1"/>
          </p:cNvSpPr>
          <p:nvPr/>
        </p:nvSpPr>
        <p:spPr bwMode="auto">
          <a:xfrm>
            <a:off x="2418567" y="5200389"/>
            <a:ext cx="2286000" cy="1371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pPr algn="ctr"/>
            <a:r>
              <a:rPr lang="en-US" altLang="en-US" sz="2400" dirty="0">
                <a:solidFill>
                  <a:schemeClr val="bg1"/>
                </a:solidFill>
              </a:rPr>
              <a:t>The LED sides are tapered</a:t>
            </a:r>
          </a:p>
        </p:txBody>
      </p:sp>
    </p:spTree>
    <p:extLst>
      <p:ext uri="{BB962C8B-B14F-4D97-AF65-F5344CB8AC3E}">
        <p14:creationId xmlns:p14="http://schemas.microsoft.com/office/powerpoint/2010/main" val="133567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69694" y="2004164"/>
            <a:ext cx="10782187" cy="5248406"/>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LEDS COME IN MANY PACKAGES, FROM SINGLE CHIP TO SOPHISTICATED MULTI-DIRECTIONAL ASPHERIC LENS DESIGNS.</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18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THEY MAY INCLUDE LENSES, COLORED MATERIALS, DIFFUSERS AND PHOSPHORS, ALL OF WHICH CAN ALTER THE SPATIAL AND SPECTRAL DISTRIBUTION RELATIVE THE THE BASIC CHIP.</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18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PACKAGES MAY INCLUDE CHIPS OF DIFFERENT SIZE, DIFFERENT TYPES AND DIFFERENT LOCATIONS.</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18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PACKAGES AND CHIP LOCATIONS MAY HAVE DIFFERENT MECHANICAL TOLERANCES.</a:t>
            </a:r>
            <a:b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
        <p:nvSpPr>
          <p:cNvPr id="13" name="AutoShape 1028">
            <a:extLst>
              <a:ext uri="{FF2B5EF4-FFF2-40B4-BE49-F238E27FC236}">
                <a16:creationId xmlns:a16="http://schemas.microsoft.com/office/drawing/2014/main" id="{A11EC335-0672-E14B-9F12-1451978281CE}"/>
              </a:ext>
            </a:extLst>
          </p:cNvPr>
          <p:cNvSpPr>
            <a:spLocks noChangeArrowheads="1"/>
          </p:cNvSpPr>
          <p:nvPr/>
        </p:nvSpPr>
        <p:spPr bwMode="auto">
          <a:xfrm>
            <a:off x="2788085" y="2370551"/>
            <a:ext cx="6400800" cy="3505200"/>
          </a:xfrm>
          <a:prstGeom prst="roundRect">
            <a:avLst>
              <a:gd name="adj" fmla="val 16667"/>
            </a:avLst>
          </a:prstGeom>
          <a:solidFill>
            <a:srgbClr val="233667"/>
          </a:solidFill>
          <a:ln>
            <a:noFill/>
          </a:ln>
          <a:effectLst>
            <a:outerShdw dist="17961" dir="2700000" algn="ctr" rotWithShape="0">
              <a:srgbClr val="99CCFF">
                <a:gamma/>
                <a:shade val="60000"/>
                <a:invGamma/>
              </a:srgbClr>
            </a:outerShdw>
          </a:effectLst>
        </p:spPr>
        <p:txBody>
          <a:bodyPr anchor="ctr"/>
          <a:lstStyle/>
          <a:p>
            <a:pPr algn="ctr"/>
            <a:r>
              <a:rPr lang="en-US" altLang="en-US" sz="2800" dirty="0">
                <a:solidFill>
                  <a:schemeClr val="bg1"/>
                </a:solidFill>
              </a:rPr>
              <a:t>We will concentrate on what is arguably the most common package to illustrate basic principles.</a:t>
            </a:r>
          </a:p>
          <a:p>
            <a:pPr algn="ctr"/>
            <a:endParaRPr lang="en-US" altLang="en-US" sz="2800" dirty="0">
              <a:solidFill>
                <a:schemeClr val="bg1"/>
              </a:solidFill>
            </a:endParaRPr>
          </a:p>
          <a:p>
            <a:pPr algn="ctr"/>
            <a:endParaRPr lang="en-US" altLang="en-US" sz="2800" dirty="0">
              <a:solidFill>
                <a:schemeClr val="bg1"/>
              </a:solidFill>
            </a:endParaRPr>
          </a:p>
          <a:p>
            <a:pPr algn="ctr"/>
            <a:r>
              <a:rPr lang="en-US" altLang="en-US" sz="2800" dirty="0">
                <a:solidFill>
                  <a:schemeClr val="bg1"/>
                </a:solidFill>
              </a:rPr>
              <a:t>e.g. T 1-1/4</a:t>
            </a:r>
          </a:p>
        </p:txBody>
      </p:sp>
      <p:pic>
        <p:nvPicPr>
          <p:cNvPr id="14" name="Picture 1029">
            <a:extLst>
              <a:ext uri="{FF2B5EF4-FFF2-40B4-BE49-F238E27FC236}">
                <a16:creationId xmlns:a16="http://schemas.microsoft.com/office/drawing/2014/main" id="{65BF719E-0B15-1E4E-808A-DEE8D7E3B1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4585" y="4401354"/>
            <a:ext cx="1447800" cy="454025"/>
          </a:xfrm>
          <a:prstGeom prst="rect">
            <a:avLst/>
          </a:prstGeom>
          <a:solidFill>
            <a:srgbClr val="233667"/>
          </a:solidFill>
          <a:ln>
            <a:noFill/>
          </a:ln>
          <a:effectLst/>
        </p:spPr>
      </p:pic>
    </p:spTree>
    <p:extLst>
      <p:ext uri="{BB962C8B-B14F-4D97-AF65-F5344CB8AC3E}">
        <p14:creationId xmlns:p14="http://schemas.microsoft.com/office/powerpoint/2010/main" val="171545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60262" y="6293698"/>
            <a:ext cx="10782187" cy="1128604"/>
          </a:xfrm>
          <a:noFill/>
        </p:spPr>
        <p:txBody>
          <a:bodyPr>
            <a:normAutofit fontScale="90000"/>
          </a:bodyPr>
          <a:lstStyle/>
          <a:p>
            <a:pPr lvl="1"/>
            <a: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TYPICALLY, LEDS REQUIRE MANY TYPES OF MEASUREMENT</a:t>
            </a:r>
            <a:br>
              <a:rPr lang="en-US" altLang="en-US" sz="32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err="1"/>
              <a:t>Photopic</a:t>
            </a:r>
            <a:r>
              <a:rPr lang="en-US" altLang="en-US" sz="3600" dirty="0"/>
              <a:t> Quantities</a:t>
            </a:r>
            <a:br>
              <a:rPr lang="en-US" altLang="en-US" sz="3600" dirty="0"/>
            </a:br>
            <a:r>
              <a:rPr lang="en-US" altLang="en-US" sz="2200" dirty="0"/>
              <a:t>    - A photometer or spectroradiometer is used</a:t>
            </a:r>
            <a:br>
              <a:rPr lang="en-US" altLang="en-US" sz="2200" dirty="0"/>
            </a:br>
            <a:br>
              <a:rPr lang="en-US" altLang="en-US" sz="36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Radiometric Quantities</a:t>
            </a:r>
            <a:br>
              <a:rPr lang="en-US" altLang="en-US" sz="3600" dirty="0"/>
            </a:br>
            <a:r>
              <a:rPr lang="en-US" altLang="en-US" sz="2200" dirty="0"/>
              <a:t> - A radiometer or spectroradiometer is used</a:t>
            </a:r>
            <a:br>
              <a:rPr lang="en-US" altLang="en-US" sz="2200" dirty="0"/>
            </a:br>
            <a:br>
              <a:rPr lang="en-US" altLang="en-US" sz="3600" dirty="0"/>
            </a:br>
            <a:r>
              <a:rPr lang="bg-BG" sz="3600" dirty="0">
                <a:solidFill>
                  <a:srgbClr val="88B1BB"/>
                </a:solidFill>
                <a:latin typeface="Helvetica Neue" charset="0"/>
                <a:ea typeface="Helvetica Neue" charset="0"/>
                <a:cs typeface="Helvetica Neue" charset="0"/>
              </a:rPr>
              <a:t>•</a:t>
            </a:r>
            <a:r>
              <a:rPr lang="bg-BG" sz="3600" dirty="0">
                <a:solidFill>
                  <a:schemeClr val="accent1">
                    <a:lumMod val="40000"/>
                    <a:lumOff val="60000"/>
                  </a:schemeClr>
                </a:solidFill>
                <a:latin typeface="Helvetica Neue" charset="0"/>
                <a:ea typeface="Helvetica Neue" charset="0"/>
                <a:cs typeface="Helvetica Neue" charset="0"/>
              </a:rPr>
              <a:t> </a:t>
            </a:r>
            <a:r>
              <a:rPr lang="en-US" altLang="en-US" sz="3600" dirty="0"/>
              <a:t>Wavelength and Chromaticity Quantities</a:t>
            </a:r>
            <a:br>
              <a:rPr lang="en-US" altLang="en-US" sz="3600" dirty="0"/>
            </a:br>
            <a:r>
              <a:rPr lang="en-US" altLang="en-US" sz="2200" dirty="0"/>
              <a:t> - A spectroradiometer is used</a:t>
            </a:r>
            <a:br>
              <a:rPr lang="en-US" altLang="en-US" dirty="0"/>
            </a:br>
            <a:br>
              <a:rPr 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Tree>
    <p:extLst>
      <p:ext uri="{BB962C8B-B14F-4D97-AF65-F5344CB8AC3E}">
        <p14:creationId xmlns:p14="http://schemas.microsoft.com/office/powerpoint/2010/main" val="2242920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pic>
        <p:nvPicPr>
          <p:cNvPr id="8" name="Picture 7">
            <a:extLst>
              <a:ext uri="{FF2B5EF4-FFF2-40B4-BE49-F238E27FC236}">
                <a16:creationId xmlns:a16="http://schemas.microsoft.com/office/drawing/2014/main" id="{6B847ED1-857F-3C42-9FAF-92C11405816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526" r="28575" b="16479"/>
          <a:stretch>
            <a:fillRect/>
          </a:stretch>
        </p:blipFill>
        <p:spPr>
          <a:xfrm>
            <a:off x="1996314" y="2036524"/>
            <a:ext cx="3757612" cy="4648200"/>
          </a:xfrm>
          <a:prstGeom prst="rect">
            <a:avLst/>
          </a:prstGeo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9" name="AutoShape 10">
            <a:extLst>
              <a:ext uri="{FF2B5EF4-FFF2-40B4-BE49-F238E27FC236}">
                <a16:creationId xmlns:a16="http://schemas.microsoft.com/office/drawing/2014/main" id="{534E577D-5047-6745-9B6A-436D86FD885C}"/>
              </a:ext>
            </a:extLst>
          </p:cNvPr>
          <p:cNvSpPr>
            <a:spLocks noChangeArrowheads="1"/>
          </p:cNvSpPr>
          <p:nvPr/>
        </p:nvSpPr>
        <p:spPr bwMode="auto">
          <a:xfrm>
            <a:off x="6112701" y="2112724"/>
            <a:ext cx="4419600" cy="2590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sz="2400" dirty="0">
                <a:solidFill>
                  <a:schemeClr val="bg1"/>
                </a:solidFill>
              </a:rPr>
              <a:t>If we do a ray-trace of light from the LED, we can see there is emission from the front surface (red), side walls (blue) and rear surface (green).</a:t>
            </a:r>
          </a:p>
        </p:txBody>
      </p:sp>
      <p:sp>
        <p:nvSpPr>
          <p:cNvPr id="10" name="AutoShape 11">
            <a:extLst>
              <a:ext uri="{FF2B5EF4-FFF2-40B4-BE49-F238E27FC236}">
                <a16:creationId xmlns:a16="http://schemas.microsoft.com/office/drawing/2014/main" id="{7C20B9F7-32B6-8541-8B8A-28CDC1E81020}"/>
              </a:ext>
            </a:extLst>
          </p:cNvPr>
          <p:cNvSpPr>
            <a:spLocks noChangeArrowheads="1"/>
          </p:cNvSpPr>
          <p:nvPr/>
        </p:nvSpPr>
        <p:spPr bwMode="auto">
          <a:xfrm>
            <a:off x="6112701" y="5084524"/>
            <a:ext cx="44196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sz="2800" dirty="0">
                <a:solidFill>
                  <a:schemeClr val="bg1"/>
                </a:solidFill>
              </a:rPr>
              <a:t>This is for a cut back LED with flat surface. Now if we add the lens surface…</a:t>
            </a:r>
          </a:p>
        </p:txBody>
      </p:sp>
    </p:spTree>
    <p:extLst>
      <p:ext uri="{BB962C8B-B14F-4D97-AF65-F5344CB8AC3E}">
        <p14:creationId xmlns:p14="http://schemas.microsoft.com/office/powerpoint/2010/main" val="127282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pic>
        <p:nvPicPr>
          <p:cNvPr id="7" name="Picture 4">
            <a:extLst>
              <a:ext uri="{FF2B5EF4-FFF2-40B4-BE49-F238E27FC236}">
                <a16:creationId xmlns:a16="http://schemas.microsoft.com/office/drawing/2014/main" id="{CCCB1E0A-4206-DC49-A2E7-F1C4F3681AC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526" r="6287" b="16479"/>
          <a:stretch>
            <a:fillRect/>
          </a:stretch>
        </p:blipFill>
        <p:spPr bwMode="auto">
          <a:xfrm>
            <a:off x="1734855" y="2023997"/>
            <a:ext cx="5311775"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8">
            <a:extLst>
              <a:ext uri="{FF2B5EF4-FFF2-40B4-BE49-F238E27FC236}">
                <a16:creationId xmlns:a16="http://schemas.microsoft.com/office/drawing/2014/main" id="{6F364927-FD7F-4641-B8D0-B62CA85E9BD6}"/>
              </a:ext>
            </a:extLst>
          </p:cNvPr>
          <p:cNvSpPr>
            <a:spLocks noChangeArrowheads="1"/>
          </p:cNvSpPr>
          <p:nvPr/>
        </p:nvSpPr>
        <p:spPr bwMode="auto">
          <a:xfrm>
            <a:off x="6916455" y="2100197"/>
            <a:ext cx="3276600" cy="4495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pPr algn="ctr"/>
            <a:r>
              <a:rPr lang="en-US" altLang="en-US" sz="2800" dirty="0">
                <a:solidFill>
                  <a:schemeClr val="bg1"/>
                </a:solidFill>
              </a:rPr>
              <a:t>If the LED body length is now increased…</a:t>
            </a:r>
          </a:p>
        </p:txBody>
      </p:sp>
    </p:spTree>
    <p:extLst>
      <p:ext uri="{BB962C8B-B14F-4D97-AF65-F5344CB8AC3E}">
        <p14:creationId xmlns:p14="http://schemas.microsoft.com/office/powerpoint/2010/main" val="285852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pic>
        <p:nvPicPr>
          <p:cNvPr id="5" name="Picture 5">
            <a:extLst>
              <a:ext uri="{FF2B5EF4-FFF2-40B4-BE49-F238E27FC236}">
                <a16:creationId xmlns:a16="http://schemas.microsoft.com/office/drawing/2014/main" id="{D5069244-B03F-4D41-A859-4BF4119E8D6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097" r="3619" b="14569"/>
          <a:stretch>
            <a:fillRect/>
          </a:stretch>
        </p:blipFill>
        <p:spPr bwMode="auto">
          <a:xfrm>
            <a:off x="1860811" y="2003882"/>
            <a:ext cx="5438775" cy="473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utoShape 7">
            <a:extLst>
              <a:ext uri="{FF2B5EF4-FFF2-40B4-BE49-F238E27FC236}">
                <a16:creationId xmlns:a16="http://schemas.microsoft.com/office/drawing/2014/main" id="{8E795204-0A26-1940-827E-EF5F4A7FB274}"/>
              </a:ext>
            </a:extLst>
          </p:cNvPr>
          <p:cNvSpPr>
            <a:spLocks noChangeArrowheads="1"/>
          </p:cNvSpPr>
          <p:nvPr/>
        </p:nvSpPr>
        <p:spPr bwMode="auto">
          <a:xfrm>
            <a:off x="7067811" y="2062619"/>
            <a:ext cx="3276600" cy="4495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pPr algn="ctr"/>
            <a:r>
              <a:rPr lang="en-US" altLang="en-US" sz="2800" dirty="0">
                <a:solidFill>
                  <a:schemeClr val="bg1"/>
                </a:solidFill>
              </a:rPr>
              <a:t>Total internal reflection components are increased. Some of these components now exit the lens surface at high angles.</a:t>
            </a:r>
          </a:p>
        </p:txBody>
      </p:sp>
    </p:spTree>
    <p:extLst>
      <p:ext uri="{BB962C8B-B14F-4D97-AF65-F5344CB8AC3E}">
        <p14:creationId xmlns:p14="http://schemas.microsoft.com/office/powerpoint/2010/main" val="391359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12292" name="Picture 4">
            <a:extLst>
              <a:ext uri="{FF2B5EF4-FFF2-40B4-BE49-F238E27FC236}">
                <a16:creationId xmlns:a16="http://schemas.microsoft.com/office/drawing/2014/main" id="{CCE42DBC-BCFF-A543-9897-086A6775C2AF}"/>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701234" y="4095358"/>
            <a:ext cx="1752600" cy="71755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2299" name="Picture 11">
            <a:extLst>
              <a:ext uri="{FF2B5EF4-FFF2-40B4-BE49-F238E27FC236}">
                <a16:creationId xmlns:a16="http://schemas.microsoft.com/office/drawing/2014/main" id="{51F0DD3A-65B8-B84C-AB4B-99975BAF73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7909" y="2237984"/>
            <a:ext cx="21399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2301" name="AutoShape 13">
            <a:extLst>
              <a:ext uri="{FF2B5EF4-FFF2-40B4-BE49-F238E27FC236}">
                <a16:creationId xmlns:a16="http://schemas.microsoft.com/office/drawing/2014/main" id="{B57C33F6-6D08-4D4E-AC9D-BCFA7536937E}"/>
              </a:ext>
            </a:extLst>
          </p:cNvPr>
          <p:cNvSpPr>
            <a:spLocks noChangeArrowheads="1"/>
          </p:cNvSpPr>
          <p:nvPr/>
        </p:nvSpPr>
        <p:spPr bwMode="auto">
          <a:xfrm>
            <a:off x="6974909" y="2237983"/>
            <a:ext cx="3276600" cy="4495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pPr algn="ctr"/>
            <a:r>
              <a:rPr lang="en-US" altLang="en-US" sz="2800" dirty="0">
                <a:solidFill>
                  <a:schemeClr val="bg1"/>
                </a:solidFill>
              </a:rPr>
              <a:t>We can see these components if a screen is placed in front of the LED.</a:t>
            </a:r>
          </a:p>
        </p:txBody>
      </p:sp>
      <p:sp>
        <p:nvSpPr>
          <p:cNvPr id="7" name="Title 1">
            <a:extLst>
              <a:ext uri="{FF2B5EF4-FFF2-40B4-BE49-F238E27FC236}">
                <a16:creationId xmlns:a16="http://schemas.microsoft.com/office/drawing/2014/main" id="{515EC4F0-3B2F-8B46-8B3C-4E03C987D4F9}"/>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10164832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3541" name="AutoShape 229">
            <a:extLst>
              <a:ext uri="{FF2B5EF4-FFF2-40B4-BE49-F238E27FC236}">
                <a16:creationId xmlns:a16="http://schemas.microsoft.com/office/drawing/2014/main" id="{7BE9C1ED-D702-2749-BA13-B4BB6119BFD6}"/>
              </a:ext>
            </a:extLst>
          </p:cNvPr>
          <p:cNvSpPr>
            <a:spLocks noChangeArrowheads="1"/>
          </p:cNvSpPr>
          <p:nvPr/>
        </p:nvSpPr>
        <p:spPr bwMode="auto">
          <a:xfrm>
            <a:off x="2914422" y="2057400"/>
            <a:ext cx="2743200" cy="12192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Touching the side wall blocks this component</a:t>
            </a:r>
          </a:p>
        </p:txBody>
      </p:sp>
      <p:pic>
        <p:nvPicPr>
          <p:cNvPr id="13510" name="Picture 198">
            <a:extLst>
              <a:ext uri="{FF2B5EF4-FFF2-40B4-BE49-F238E27FC236}">
                <a16:creationId xmlns:a16="http://schemas.microsoft.com/office/drawing/2014/main" id="{1624BF86-6163-4140-85A7-CE2E99F9FBCE}"/>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3127148" y="3990976"/>
            <a:ext cx="1763713" cy="722313"/>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13535" name="Group 223">
            <a:extLst>
              <a:ext uri="{FF2B5EF4-FFF2-40B4-BE49-F238E27FC236}">
                <a16:creationId xmlns:a16="http://schemas.microsoft.com/office/drawing/2014/main" id="{0B3046F7-76FE-5B40-AA09-57171BFDCE04}"/>
              </a:ext>
            </a:extLst>
          </p:cNvPr>
          <p:cNvGrpSpPr>
            <a:grpSpLocks/>
          </p:cNvGrpSpPr>
          <p:nvPr/>
        </p:nvGrpSpPr>
        <p:grpSpPr bwMode="auto">
          <a:xfrm>
            <a:off x="5733822" y="2133601"/>
            <a:ext cx="2139950" cy="4429125"/>
            <a:chOff x="3072" y="960"/>
            <a:chExt cx="1348" cy="2790"/>
          </a:xfrm>
        </p:grpSpPr>
        <p:pic>
          <p:nvPicPr>
            <p:cNvPr id="13508" name="Picture 196">
              <a:extLst>
                <a:ext uri="{FF2B5EF4-FFF2-40B4-BE49-F238E27FC236}">
                  <a16:creationId xmlns:a16="http://schemas.microsoft.com/office/drawing/2014/main" id="{E1DA4A9A-5053-2940-A099-1A4F160B59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3515" name="Picture 203" descr="F:\USER\RICHARD\!Fuji\DSCF0066.JPG">
              <a:extLst>
                <a:ext uri="{FF2B5EF4-FFF2-40B4-BE49-F238E27FC236}">
                  <a16:creationId xmlns:a16="http://schemas.microsoft.com/office/drawing/2014/main" id="{B7FC336F-DB99-FD4B-8D13-0C5903623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125" t="16667" r="25000" b="14999"/>
            <a:stretch>
              <a:fillRect/>
            </a:stretch>
          </p:blipFill>
          <p:spPr bwMode="auto">
            <a:xfrm>
              <a:off x="3167" y="1266"/>
              <a:ext cx="1234" cy="2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537" name="Group 225">
            <a:extLst>
              <a:ext uri="{FF2B5EF4-FFF2-40B4-BE49-F238E27FC236}">
                <a16:creationId xmlns:a16="http://schemas.microsoft.com/office/drawing/2014/main" id="{A5AB2B14-F916-7F41-B049-35127423CFBD}"/>
              </a:ext>
            </a:extLst>
          </p:cNvPr>
          <p:cNvGrpSpPr>
            <a:grpSpLocks/>
          </p:cNvGrpSpPr>
          <p:nvPr/>
        </p:nvGrpSpPr>
        <p:grpSpPr bwMode="auto">
          <a:xfrm>
            <a:off x="3981222" y="3810000"/>
            <a:ext cx="5867400" cy="838200"/>
            <a:chOff x="768" y="2016"/>
            <a:chExt cx="3696" cy="528"/>
          </a:xfrm>
        </p:grpSpPr>
        <p:grpSp>
          <p:nvGrpSpPr>
            <p:cNvPr id="13536" name="Group 224">
              <a:extLst>
                <a:ext uri="{FF2B5EF4-FFF2-40B4-BE49-F238E27FC236}">
                  <a16:creationId xmlns:a16="http://schemas.microsoft.com/office/drawing/2014/main" id="{21F39669-1738-E744-9564-DAFA4A604EE8}"/>
                </a:ext>
              </a:extLst>
            </p:cNvPr>
            <p:cNvGrpSpPr>
              <a:grpSpLocks/>
            </p:cNvGrpSpPr>
            <p:nvPr/>
          </p:nvGrpSpPr>
          <p:grpSpPr bwMode="auto">
            <a:xfrm>
              <a:off x="768" y="2256"/>
              <a:ext cx="1104" cy="96"/>
              <a:chOff x="768" y="2256"/>
              <a:chExt cx="1104" cy="96"/>
            </a:xfrm>
          </p:grpSpPr>
          <p:sp>
            <p:nvSpPr>
              <p:cNvPr id="13517" name="Line 205">
                <a:extLst>
                  <a:ext uri="{FF2B5EF4-FFF2-40B4-BE49-F238E27FC236}">
                    <a16:creationId xmlns:a16="http://schemas.microsoft.com/office/drawing/2014/main" id="{C5B90E5F-5963-5243-A805-0AAE214FC372}"/>
                  </a:ext>
                </a:extLst>
              </p:cNvPr>
              <p:cNvSpPr>
                <a:spLocks noChangeShapeType="1"/>
              </p:cNvSpPr>
              <p:nvPr/>
            </p:nvSpPr>
            <p:spPr bwMode="auto">
              <a:xfrm flipV="1">
                <a:off x="768" y="2256"/>
                <a:ext cx="480" cy="9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13518" name="Line 206">
                <a:extLst>
                  <a:ext uri="{FF2B5EF4-FFF2-40B4-BE49-F238E27FC236}">
                    <a16:creationId xmlns:a16="http://schemas.microsoft.com/office/drawing/2014/main" id="{22CF3896-118A-1E42-BC00-38FB44BD127D}"/>
                  </a:ext>
                </a:extLst>
              </p:cNvPr>
              <p:cNvSpPr>
                <a:spLocks noChangeShapeType="1"/>
              </p:cNvSpPr>
              <p:nvPr/>
            </p:nvSpPr>
            <p:spPr bwMode="auto">
              <a:xfrm>
                <a:off x="1248" y="2256"/>
                <a:ext cx="62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grpSp>
        <p:sp>
          <p:nvSpPr>
            <p:cNvPr id="13519" name="AutoShape 207">
              <a:extLst>
                <a:ext uri="{FF2B5EF4-FFF2-40B4-BE49-F238E27FC236}">
                  <a16:creationId xmlns:a16="http://schemas.microsoft.com/office/drawing/2014/main" id="{6B4C4757-E7F6-844E-809D-BB15436431CC}"/>
                </a:ext>
              </a:extLst>
            </p:cNvPr>
            <p:cNvSpPr>
              <a:spLocks noChangeArrowheads="1"/>
            </p:cNvSpPr>
            <p:nvPr/>
          </p:nvSpPr>
          <p:spPr bwMode="auto">
            <a:xfrm>
              <a:off x="2592" y="2016"/>
              <a:ext cx="1872" cy="528"/>
            </a:xfrm>
            <a:prstGeom prst="leftArrow">
              <a:avLst>
                <a:gd name="adj1" fmla="val 53028"/>
                <a:gd name="adj2" fmla="val 60979"/>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en-US" dirty="0">
                  <a:solidFill>
                    <a:schemeClr val="bg1"/>
                  </a:solidFill>
                </a:rPr>
                <a:t> lens</a:t>
              </a:r>
            </a:p>
          </p:txBody>
        </p:sp>
      </p:grpSp>
      <p:grpSp>
        <p:nvGrpSpPr>
          <p:cNvPr id="13538" name="Group 226">
            <a:extLst>
              <a:ext uri="{FF2B5EF4-FFF2-40B4-BE49-F238E27FC236}">
                <a16:creationId xmlns:a16="http://schemas.microsoft.com/office/drawing/2014/main" id="{A31609D9-1114-5345-BC16-EFA96B9A508F}"/>
              </a:ext>
            </a:extLst>
          </p:cNvPr>
          <p:cNvGrpSpPr>
            <a:grpSpLocks/>
          </p:cNvGrpSpPr>
          <p:nvPr/>
        </p:nvGrpSpPr>
        <p:grpSpPr bwMode="auto">
          <a:xfrm>
            <a:off x="3981222" y="4038600"/>
            <a:ext cx="5867400" cy="1676400"/>
            <a:chOff x="768" y="2160"/>
            <a:chExt cx="3696" cy="1056"/>
          </a:xfrm>
        </p:grpSpPr>
        <p:grpSp>
          <p:nvGrpSpPr>
            <p:cNvPr id="13531" name="Group 219">
              <a:extLst>
                <a:ext uri="{FF2B5EF4-FFF2-40B4-BE49-F238E27FC236}">
                  <a16:creationId xmlns:a16="http://schemas.microsoft.com/office/drawing/2014/main" id="{3A420483-FA5D-F041-98A9-892FB5261846}"/>
                </a:ext>
              </a:extLst>
            </p:cNvPr>
            <p:cNvGrpSpPr>
              <a:grpSpLocks/>
            </p:cNvGrpSpPr>
            <p:nvPr/>
          </p:nvGrpSpPr>
          <p:grpSpPr bwMode="auto">
            <a:xfrm>
              <a:off x="768" y="2160"/>
              <a:ext cx="768" cy="1056"/>
              <a:chOff x="768" y="2160"/>
              <a:chExt cx="768" cy="1056"/>
            </a:xfrm>
          </p:grpSpPr>
          <p:sp>
            <p:nvSpPr>
              <p:cNvPr id="13520" name="Line 208">
                <a:extLst>
                  <a:ext uri="{FF2B5EF4-FFF2-40B4-BE49-F238E27FC236}">
                    <a16:creationId xmlns:a16="http://schemas.microsoft.com/office/drawing/2014/main" id="{B638D662-D045-D94C-B82A-13F868B183EC}"/>
                  </a:ext>
                </a:extLst>
              </p:cNvPr>
              <p:cNvSpPr>
                <a:spLocks noChangeShapeType="1"/>
              </p:cNvSpPr>
              <p:nvPr/>
            </p:nvSpPr>
            <p:spPr bwMode="auto">
              <a:xfrm flipV="1">
                <a:off x="768" y="2160"/>
                <a:ext cx="240"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13521" name="Line 209">
                <a:extLst>
                  <a:ext uri="{FF2B5EF4-FFF2-40B4-BE49-F238E27FC236}">
                    <a16:creationId xmlns:a16="http://schemas.microsoft.com/office/drawing/2014/main" id="{D46C9A62-3182-E040-A24D-E98D4B8B6C03}"/>
                  </a:ext>
                </a:extLst>
              </p:cNvPr>
              <p:cNvSpPr>
                <a:spLocks noChangeShapeType="1"/>
              </p:cNvSpPr>
              <p:nvPr/>
            </p:nvSpPr>
            <p:spPr bwMode="auto">
              <a:xfrm>
                <a:off x="1008" y="2160"/>
                <a:ext cx="240" cy="24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13522" name="Line 210">
                <a:extLst>
                  <a:ext uri="{FF2B5EF4-FFF2-40B4-BE49-F238E27FC236}">
                    <a16:creationId xmlns:a16="http://schemas.microsoft.com/office/drawing/2014/main" id="{3D035F3E-4AFB-2847-8131-C38A95384C3A}"/>
                  </a:ext>
                </a:extLst>
              </p:cNvPr>
              <p:cNvSpPr>
                <a:spLocks noChangeShapeType="1"/>
              </p:cNvSpPr>
              <p:nvPr/>
            </p:nvSpPr>
            <p:spPr bwMode="auto">
              <a:xfrm>
                <a:off x="1248" y="2400"/>
                <a:ext cx="288" cy="81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grpSp>
        <p:sp>
          <p:nvSpPr>
            <p:cNvPr id="13523" name="AutoShape 211">
              <a:extLst>
                <a:ext uri="{FF2B5EF4-FFF2-40B4-BE49-F238E27FC236}">
                  <a16:creationId xmlns:a16="http://schemas.microsoft.com/office/drawing/2014/main" id="{5270B69D-0D9F-B24F-AE36-AEA78D88A6F3}"/>
                </a:ext>
              </a:extLst>
            </p:cNvPr>
            <p:cNvSpPr>
              <a:spLocks noChangeArrowheads="1"/>
            </p:cNvSpPr>
            <p:nvPr/>
          </p:nvSpPr>
          <p:spPr bwMode="auto">
            <a:xfrm>
              <a:off x="2592" y="2640"/>
              <a:ext cx="1872" cy="528"/>
            </a:xfrm>
            <a:prstGeom prst="leftArrow">
              <a:avLst>
                <a:gd name="adj1" fmla="val 53028"/>
                <a:gd name="adj2" fmla="val 60979"/>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en-US" dirty="0">
                  <a:solidFill>
                    <a:schemeClr val="bg1"/>
                  </a:solidFill>
                </a:rPr>
                <a:t> internal reflection</a:t>
              </a:r>
            </a:p>
          </p:txBody>
        </p:sp>
      </p:grpSp>
      <p:grpSp>
        <p:nvGrpSpPr>
          <p:cNvPr id="13539" name="Group 227">
            <a:extLst>
              <a:ext uri="{FF2B5EF4-FFF2-40B4-BE49-F238E27FC236}">
                <a16:creationId xmlns:a16="http://schemas.microsoft.com/office/drawing/2014/main" id="{9E69ED10-C5CA-2344-B5DF-7C5084450159}"/>
              </a:ext>
            </a:extLst>
          </p:cNvPr>
          <p:cNvGrpSpPr>
            <a:grpSpLocks/>
          </p:cNvGrpSpPr>
          <p:nvPr/>
        </p:nvGrpSpPr>
        <p:grpSpPr bwMode="auto">
          <a:xfrm>
            <a:off x="3981222" y="3200400"/>
            <a:ext cx="5867400" cy="1143000"/>
            <a:chOff x="768" y="1632"/>
            <a:chExt cx="3696" cy="720"/>
          </a:xfrm>
        </p:grpSpPr>
        <p:grpSp>
          <p:nvGrpSpPr>
            <p:cNvPr id="13529" name="Group 217">
              <a:extLst>
                <a:ext uri="{FF2B5EF4-FFF2-40B4-BE49-F238E27FC236}">
                  <a16:creationId xmlns:a16="http://schemas.microsoft.com/office/drawing/2014/main" id="{7A3C71A7-E688-4445-85F5-A2093989676A}"/>
                </a:ext>
              </a:extLst>
            </p:cNvPr>
            <p:cNvGrpSpPr>
              <a:grpSpLocks/>
            </p:cNvGrpSpPr>
            <p:nvPr/>
          </p:nvGrpSpPr>
          <p:grpSpPr bwMode="auto">
            <a:xfrm>
              <a:off x="768" y="1920"/>
              <a:ext cx="1056" cy="432"/>
              <a:chOff x="768" y="1920"/>
              <a:chExt cx="1056" cy="432"/>
            </a:xfrm>
          </p:grpSpPr>
          <p:sp>
            <p:nvSpPr>
              <p:cNvPr id="13524" name="Line 212">
                <a:extLst>
                  <a:ext uri="{FF2B5EF4-FFF2-40B4-BE49-F238E27FC236}">
                    <a16:creationId xmlns:a16="http://schemas.microsoft.com/office/drawing/2014/main" id="{F6070778-53A9-C649-8604-716E84EDF895}"/>
                  </a:ext>
                </a:extLst>
              </p:cNvPr>
              <p:cNvSpPr>
                <a:spLocks noChangeShapeType="1"/>
              </p:cNvSpPr>
              <p:nvPr/>
            </p:nvSpPr>
            <p:spPr bwMode="auto">
              <a:xfrm flipV="1">
                <a:off x="768" y="2160"/>
                <a:ext cx="144" cy="19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13525" name="Line 213">
                <a:extLst>
                  <a:ext uri="{FF2B5EF4-FFF2-40B4-BE49-F238E27FC236}">
                    <a16:creationId xmlns:a16="http://schemas.microsoft.com/office/drawing/2014/main" id="{AECE8444-727D-DD40-AB8C-F4A74D7AD072}"/>
                  </a:ext>
                </a:extLst>
              </p:cNvPr>
              <p:cNvSpPr>
                <a:spLocks noChangeShapeType="1"/>
              </p:cNvSpPr>
              <p:nvPr/>
            </p:nvSpPr>
            <p:spPr bwMode="auto">
              <a:xfrm flipV="1">
                <a:off x="912" y="1920"/>
                <a:ext cx="912" cy="24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grpSp>
        <p:sp>
          <p:nvSpPr>
            <p:cNvPr id="13526" name="AutoShape 214">
              <a:extLst>
                <a:ext uri="{FF2B5EF4-FFF2-40B4-BE49-F238E27FC236}">
                  <a16:creationId xmlns:a16="http://schemas.microsoft.com/office/drawing/2014/main" id="{EE75BEF9-F0B2-0548-BFC4-0666C51F01FF}"/>
                </a:ext>
              </a:extLst>
            </p:cNvPr>
            <p:cNvSpPr>
              <a:spLocks noChangeArrowheads="1"/>
            </p:cNvSpPr>
            <p:nvPr/>
          </p:nvSpPr>
          <p:spPr bwMode="auto">
            <a:xfrm>
              <a:off x="2592" y="1632"/>
              <a:ext cx="1872" cy="528"/>
            </a:xfrm>
            <a:prstGeom prst="leftArrow">
              <a:avLst>
                <a:gd name="adj1" fmla="val 53028"/>
                <a:gd name="adj2" fmla="val 60979"/>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r>
                <a:rPr lang="en-US" altLang="en-US" dirty="0">
                  <a:solidFill>
                    <a:schemeClr val="bg1"/>
                  </a:solidFill>
                </a:rPr>
                <a:t> side wall</a:t>
              </a:r>
            </a:p>
          </p:txBody>
        </p:sp>
      </p:grpSp>
      <p:pic>
        <p:nvPicPr>
          <p:cNvPr id="13528" name="Picture 216">
            <a:extLst>
              <a:ext uri="{FF2B5EF4-FFF2-40B4-BE49-F238E27FC236}">
                <a16:creationId xmlns:a16="http://schemas.microsoft.com/office/drawing/2014/main" id="{C81D8362-BA3E-4542-9FA7-E0168012C2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3622" y="2514601"/>
            <a:ext cx="6223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7" name="Title 1">
            <a:extLst>
              <a:ext uri="{FF2B5EF4-FFF2-40B4-BE49-F238E27FC236}">
                <a16:creationId xmlns:a16="http://schemas.microsoft.com/office/drawing/2014/main" id="{2A296C72-F199-934F-BF29-F2E176E2D5AE}"/>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30306317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37"/>
                                        </p:tgtEl>
                                        <p:attrNameLst>
                                          <p:attrName>style.visibility</p:attrName>
                                        </p:attrNameLst>
                                      </p:cBhvr>
                                      <p:to>
                                        <p:strVal val="visible"/>
                                      </p:to>
                                    </p:set>
                                    <p:animEffect transition="in" filter="dissolve">
                                      <p:cBhvr>
                                        <p:cTn id="7" dur="500"/>
                                        <p:tgtEl>
                                          <p:spTgt spid="13537"/>
                                        </p:tgtEl>
                                      </p:cBhvr>
                                    </p:animEffect>
                                  </p:childTnLst>
                                  <p:subTnLst>
                                    <p:set>
                                      <p:cBhvr override="childStyle">
                                        <p:cTn dur="1" fill="hold" display="0" masterRel="nextClick" afterEffect="1"/>
                                        <p:tgtEl>
                                          <p:spTgt spid="13537"/>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38"/>
                                        </p:tgtEl>
                                        <p:attrNameLst>
                                          <p:attrName>style.visibility</p:attrName>
                                        </p:attrNameLst>
                                      </p:cBhvr>
                                      <p:to>
                                        <p:strVal val="visible"/>
                                      </p:to>
                                    </p:set>
                                    <p:animEffect transition="in" filter="dissolve">
                                      <p:cBhvr>
                                        <p:cTn id="12" dur="500"/>
                                        <p:tgtEl>
                                          <p:spTgt spid="13538"/>
                                        </p:tgtEl>
                                      </p:cBhvr>
                                    </p:animEffect>
                                  </p:childTnLst>
                                  <p:subTnLst>
                                    <p:set>
                                      <p:cBhvr override="childStyle">
                                        <p:cTn dur="1" fill="hold" display="0" masterRel="nextClick" afterEffect="1"/>
                                        <p:tgtEl>
                                          <p:spTgt spid="1353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539"/>
                                        </p:tgtEl>
                                        <p:attrNameLst>
                                          <p:attrName>style.visibility</p:attrName>
                                        </p:attrNameLst>
                                      </p:cBhvr>
                                      <p:to>
                                        <p:strVal val="visible"/>
                                      </p:to>
                                    </p:set>
                                    <p:animEffect transition="in" filter="dissolve">
                                      <p:cBhvr>
                                        <p:cTn id="17" dur="500"/>
                                        <p:tgtEl>
                                          <p:spTgt spid="135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541"/>
                                        </p:tgtEl>
                                        <p:attrNameLst>
                                          <p:attrName>style.visibility</p:attrName>
                                        </p:attrNameLst>
                                      </p:cBhvr>
                                      <p:to>
                                        <p:strVal val="visible"/>
                                      </p:to>
                                    </p:set>
                                    <p:animEffect transition="in" filter="dissolve">
                                      <p:cBhvr>
                                        <p:cTn id="22" dur="500"/>
                                        <p:tgtEl>
                                          <p:spTgt spid="135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13528"/>
                                        </p:tgtEl>
                                        <p:attrNameLst>
                                          <p:attrName>style.visibility</p:attrName>
                                        </p:attrNameLst>
                                      </p:cBhvr>
                                      <p:to>
                                        <p:strVal val="visible"/>
                                      </p:to>
                                    </p:set>
                                    <p:anim calcmode="lin" valueType="num">
                                      <p:cBhvr additive="base">
                                        <p:cTn id="27" dur="500" fill="hold"/>
                                        <p:tgtEl>
                                          <p:spTgt spid="13528"/>
                                        </p:tgtEl>
                                        <p:attrNameLst>
                                          <p:attrName>ppt_x</p:attrName>
                                        </p:attrNameLst>
                                      </p:cBhvr>
                                      <p:tavLst>
                                        <p:tav tm="0">
                                          <p:val>
                                            <p:strVal val="#ppt_x"/>
                                          </p:val>
                                        </p:tav>
                                        <p:tav tm="100000">
                                          <p:val>
                                            <p:strVal val="#ppt_x"/>
                                          </p:val>
                                        </p:tav>
                                      </p:tavLst>
                                    </p:anim>
                                    <p:anim calcmode="lin" valueType="num">
                                      <p:cBhvr additive="base">
                                        <p:cTn id="28" dur="500" fill="hold"/>
                                        <p:tgtEl>
                                          <p:spTgt spid="1352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4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24597" name="Group 21">
            <a:extLst>
              <a:ext uri="{FF2B5EF4-FFF2-40B4-BE49-F238E27FC236}">
                <a16:creationId xmlns:a16="http://schemas.microsoft.com/office/drawing/2014/main" id="{D9AF8BA9-DEE6-A24A-8911-7128EF0BDB44}"/>
              </a:ext>
            </a:extLst>
          </p:cNvPr>
          <p:cNvGrpSpPr>
            <a:grpSpLocks/>
          </p:cNvGrpSpPr>
          <p:nvPr/>
        </p:nvGrpSpPr>
        <p:grpSpPr bwMode="auto">
          <a:xfrm>
            <a:off x="5297465" y="2100198"/>
            <a:ext cx="2139950" cy="4429125"/>
            <a:chOff x="1872" y="960"/>
            <a:chExt cx="1348" cy="2790"/>
          </a:xfrm>
        </p:grpSpPr>
        <p:pic>
          <p:nvPicPr>
            <p:cNvPr id="24591" name="Picture 15">
              <a:extLst>
                <a:ext uri="{FF2B5EF4-FFF2-40B4-BE49-F238E27FC236}">
                  <a16:creationId xmlns:a16="http://schemas.microsoft.com/office/drawing/2014/main" id="{0F621AA3-6AF2-DC48-B398-9BF8DFF964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4596" name="Picture 20" descr="F:\USER\RICHARD\!Fuji\DSCF0067.JPG">
              <a:extLst>
                <a:ext uri="{FF2B5EF4-FFF2-40B4-BE49-F238E27FC236}">
                  <a16:creationId xmlns:a16="http://schemas.microsoft.com/office/drawing/2014/main" id="{53B974CD-77C5-1C44-95A5-26A8103C0531}"/>
                </a:ext>
              </a:extLst>
            </p:cNvPr>
            <p:cNvPicPr>
              <a:picLocks noChangeArrowheads="1"/>
            </p:cNvPicPr>
            <p:nvPr/>
          </p:nvPicPr>
          <p:blipFill>
            <a:blip r:embed="rId4">
              <a:extLst>
                <a:ext uri="{28A0092B-C50C-407E-A947-70E740481C1C}">
                  <a14:useLocalDpi xmlns:a14="http://schemas.microsoft.com/office/drawing/2010/main" val="0"/>
                </a:ext>
              </a:extLst>
            </a:blip>
            <a:srcRect l="28125" t="16667" r="25000" b="14999"/>
            <a:stretch>
              <a:fillRect/>
            </a:stretch>
          </p:blipFill>
          <p:spPr bwMode="auto">
            <a:xfrm>
              <a:off x="1969" y="1266"/>
              <a:ext cx="1232" cy="2033"/>
            </a:xfrm>
            <a:prstGeom prst="rect">
              <a:avLst/>
            </a:prstGeom>
            <a:noFill/>
            <a:extLst>
              <a:ext uri="{909E8E84-426E-40DD-AFC4-6F175D3DCCD1}">
                <a14:hiddenFill xmlns:a14="http://schemas.microsoft.com/office/drawing/2010/main">
                  <a:solidFill>
                    <a:srgbClr val="FFFFFF"/>
                  </a:solidFill>
                </a14:hiddenFill>
              </a:ext>
            </a:extLst>
          </p:spPr>
        </p:pic>
      </p:grpSp>
      <p:pic>
        <p:nvPicPr>
          <p:cNvPr id="24579" name="Picture 3">
            <a:extLst>
              <a:ext uri="{FF2B5EF4-FFF2-40B4-BE49-F238E27FC236}">
                <a16:creationId xmlns:a16="http://schemas.microsoft.com/office/drawing/2014/main" id="{745C2E18-7910-7A4D-9EF4-6EBED7659129}"/>
              </a:ext>
            </a:extLst>
          </p:cNvPr>
          <p:cNvPicPr>
            <a:picLocks noGrp="1" noChangeAspect="1" noChangeArrowheads="1"/>
          </p:cNvPicPr>
          <p:nvPr>
            <p:ph type="chart" idx="1"/>
          </p:nvPr>
        </p:nvPicPr>
        <p:blipFill>
          <a:blip r:embed="rId5">
            <a:extLst>
              <a:ext uri="{28A0092B-C50C-407E-A947-70E740481C1C}">
                <a14:useLocalDpi xmlns:a14="http://schemas.microsoft.com/office/drawing/2010/main" val="0"/>
              </a:ext>
            </a:extLst>
          </a:blip>
          <a:srcRect/>
          <a:stretch>
            <a:fillRect/>
          </a:stretch>
        </p:blipFill>
        <p:spPr>
          <a:xfrm>
            <a:off x="2690791" y="3957573"/>
            <a:ext cx="1763713" cy="722313"/>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4587" name="Line 11">
            <a:extLst>
              <a:ext uri="{FF2B5EF4-FFF2-40B4-BE49-F238E27FC236}">
                <a16:creationId xmlns:a16="http://schemas.microsoft.com/office/drawing/2014/main" id="{F2B3434E-7AC2-164B-B938-072961333215}"/>
              </a:ext>
            </a:extLst>
          </p:cNvPr>
          <p:cNvSpPr>
            <a:spLocks noChangeShapeType="1"/>
          </p:cNvSpPr>
          <p:nvPr/>
        </p:nvSpPr>
        <p:spPr bwMode="auto">
          <a:xfrm flipV="1">
            <a:off x="3544865" y="4005197"/>
            <a:ext cx="228600" cy="30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pic>
        <p:nvPicPr>
          <p:cNvPr id="24589" name="Picture 13">
            <a:extLst>
              <a:ext uri="{FF2B5EF4-FFF2-40B4-BE49-F238E27FC236}">
                <a16:creationId xmlns:a16="http://schemas.microsoft.com/office/drawing/2014/main" id="{1806AED9-C403-A142-BF8C-0B9B19DED5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7265" y="2481198"/>
            <a:ext cx="622300"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4595" name="AutoShape 19">
            <a:extLst>
              <a:ext uri="{FF2B5EF4-FFF2-40B4-BE49-F238E27FC236}">
                <a16:creationId xmlns:a16="http://schemas.microsoft.com/office/drawing/2014/main" id="{FFB372FE-EFBD-9F4F-AEA5-ACC391770CE4}"/>
              </a:ext>
            </a:extLst>
          </p:cNvPr>
          <p:cNvSpPr>
            <a:spLocks noChangeArrowheads="1"/>
          </p:cNvSpPr>
          <p:nvPr/>
        </p:nvSpPr>
        <p:spPr bwMode="auto">
          <a:xfrm>
            <a:off x="6440465" y="3166997"/>
            <a:ext cx="2971800" cy="838200"/>
          </a:xfrm>
          <a:prstGeom prst="leftArrow">
            <a:avLst>
              <a:gd name="adj1" fmla="val 53028"/>
              <a:gd name="adj2" fmla="val 60979"/>
            </a:avLst>
          </a:prstGeom>
          <a:solidFill>
            <a:srgbClr val="233667"/>
          </a:solidFill>
          <a:ln>
            <a:noFill/>
          </a:ln>
          <a:effectLst>
            <a:outerShdw dist="17961" dir="2700000" algn="ctr" rotWithShape="0">
              <a:srgbClr val="6699FF">
                <a:gamma/>
                <a:shade val="60000"/>
                <a:invGamma/>
              </a:srgbClr>
            </a:outerShdw>
          </a:effectLst>
        </p:spPr>
        <p:txBody>
          <a:bodyPr wrap="none" anchor="ctr"/>
          <a:lstStyle/>
          <a:p>
            <a:r>
              <a:rPr lang="en-US" altLang="en-US" dirty="0">
                <a:solidFill>
                  <a:schemeClr val="bg1"/>
                </a:solidFill>
              </a:rPr>
              <a:t> side wall</a:t>
            </a:r>
          </a:p>
        </p:txBody>
      </p:sp>
      <p:sp>
        <p:nvSpPr>
          <p:cNvPr id="10" name="Title 1">
            <a:extLst>
              <a:ext uri="{FF2B5EF4-FFF2-40B4-BE49-F238E27FC236}">
                <a16:creationId xmlns:a16="http://schemas.microsoft.com/office/drawing/2014/main" id="{7698156D-EBD0-C845-BE27-EE8EBB0E7468}"/>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35489158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5603" name="Picture 1027">
            <a:extLst>
              <a:ext uri="{FF2B5EF4-FFF2-40B4-BE49-F238E27FC236}">
                <a16:creationId xmlns:a16="http://schemas.microsoft.com/office/drawing/2014/main" id="{0C3DA3F9-C62D-524D-A280-7AD628EFD8C5}"/>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914178" y="3957573"/>
            <a:ext cx="1763713" cy="722313"/>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25632" name="Group 1056">
            <a:extLst>
              <a:ext uri="{FF2B5EF4-FFF2-40B4-BE49-F238E27FC236}">
                <a16:creationId xmlns:a16="http://schemas.microsoft.com/office/drawing/2014/main" id="{C7BA0A31-4904-7C4A-A51F-03921D3E6B8A}"/>
              </a:ext>
            </a:extLst>
          </p:cNvPr>
          <p:cNvGrpSpPr>
            <a:grpSpLocks/>
          </p:cNvGrpSpPr>
          <p:nvPr/>
        </p:nvGrpSpPr>
        <p:grpSpPr bwMode="auto">
          <a:xfrm>
            <a:off x="4520852" y="2100198"/>
            <a:ext cx="2139950" cy="4429125"/>
            <a:chOff x="1872" y="960"/>
            <a:chExt cx="1348" cy="2790"/>
          </a:xfrm>
        </p:grpSpPr>
        <p:pic>
          <p:nvPicPr>
            <p:cNvPr id="25605" name="Picture 1029">
              <a:extLst>
                <a:ext uri="{FF2B5EF4-FFF2-40B4-BE49-F238E27FC236}">
                  <a16:creationId xmlns:a16="http://schemas.microsoft.com/office/drawing/2014/main" id="{690B403C-A236-AF49-969E-5AAC3CA51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2"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5606" name="Picture 1030" descr="F:\USER\RICHARD\!Fuji\DSCF0066.JPG">
              <a:extLst>
                <a:ext uri="{FF2B5EF4-FFF2-40B4-BE49-F238E27FC236}">
                  <a16:creationId xmlns:a16="http://schemas.microsoft.com/office/drawing/2014/main" id="{38916F39-6CD0-7B47-A7CE-A56D4A1DD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8125" t="16667" r="25000" b="14999"/>
            <a:stretch>
              <a:fillRect/>
            </a:stretch>
          </p:blipFill>
          <p:spPr bwMode="auto">
            <a:xfrm>
              <a:off x="1967" y="1266"/>
              <a:ext cx="1234" cy="202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33" name="Group 1057">
            <a:extLst>
              <a:ext uri="{FF2B5EF4-FFF2-40B4-BE49-F238E27FC236}">
                <a16:creationId xmlns:a16="http://schemas.microsoft.com/office/drawing/2014/main" id="{DAEDF38F-10A7-4E4A-AB27-4513035D24D5}"/>
              </a:ext>
            </a:extLst>
          </p:cNvPr>
          <p:cNvGrpSpPr>
            <a:grpSpLocks/>
          </p:cNvGrpSpPr>
          <p:nvPr/>
        </p:nvGrpSpPr>
        <p:grpSpPr bwMode="auto">
          <a:xfrm>
            <a:off x="5816252" y="2100198"/>
            <a:ext cx="2139950" cy="4429125"/>
            <a:chOff x="2352" y="960"/>
            <a:chExt cx="1348" cy="2790"/>
          </a:xfrm>
        </p:grpSpPr>
        <p:pic>
          <p:nvPicPr>
            <p:cNvPr id="25625" name="Picture 1049">
              <a:extLst>
                <a:ext uri="{FF2B5EF4-FFF2-40B4-BE49-F238E27FC236}">
                  <a16:creationId xmlns:a16="http://schemas.microsoft.com/office/drawing/2014/main" id="{7FD29962-0A77-F44F-BC18-2D58C3B057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5627" name="Picture 1051" descr="F:\USER\RICHARD\!Fuji\DSCF0060.JPG">
              <a:extLst>
                <a:ext uri="{FF2B5EF4-FFF2-40B4-BE49-F238E27FC236}">
                  <a16:creationId xmlns:a16="http://schemas.microsoft.com/office/drawing/2014/main" id="{13635592-4CD5-CF4E-9A5C-8D1B758D79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7856" t="14287" r="23215" b="4784"/>
            <a:stretch>
              <a:fillRect/>
            </a:stretch>
          </p:blipFill>
          <p:spPr bwMode="auto">
            <a:xfrm>
              <a:off x="2448" y="1344"/>
              <a:ext cx="1248" cy="196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34" name="Group 1058">
            <a:extLst>
              <a:ext uri="{FF2B5EF4-FFF2-40B4-BE49-F238E27FC236}">
                <a16:creationId xmlns:a16="http://schemas.microsoft.com/office/drawing/2014/main" id="{3FF8FE92-214A-B54B-B3B8-C76C85BDB3BA}"/>
              </a:ext>
            </a:extLst>
          </p:cNvPr>
          <p:cNvGrpSpPr>
            <a:grpSpLocks/>
          </p:cNvGrpSpPr>
          <p:nvPr/>
        </p:nvGrpSpPr>
        <p:grpSpPr bwMode="auto">
          <a:xfrm>
            <a:off x="7111652" y="2100198"/>
            <a:ext cx="2139950" cy="4429125"/>
            <a:chOff x="2928" y="960"/>
            <a:chExt cx="1348" cy="2790"/>
          </a:xfrm>
        </p:grpSpPr>
        <p:pic>
          <p:nvPicPr>
            <p:cNvPr id="25628" name="Picture 1052">
              <a:extLst>
                <a:ext uri="{FF2B5EF4-FFF2-40B4-BE49-F238E27FC236}">
                  <a16:creationId xmlns:a16="http://schemas.microsoft.com/office/drawing/2014/main" id="{F09EA150-49D5-9340-8EF6-B3FA9B384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8"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5629" name="Picture 1053" descr="F:\USER\RICHARD\!Fuji\DSCF0061.JPG">
              <a:extLst>
                <a:ext uri="{FF2B5EF4-FFF2-40B4-BE49-F238E27FC236}">
                  <a16:creationId xmlns:a16="http://schemas.microsoft.com/office/drawing/2014/main" id="{4FAABAEB-3003-E947-A131-302AABC426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0417" t="6944" r="19792"/>
            <a:stretch>
              <a:fillRect/>
            </a:stretch>
          </p:blipFill>
          <p:spPr bwMode="auto">
            <a:xfrm>
              <a:off x="3024" y="1200"/>
              <a:ext cx="1248" cy="21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635" name="Group 1059">
            <a:extLst>
              <a:ext uri="{FF2B5EF4-FFF2-40B4-BE49-F238E27FC236}">
                <a16:creationId xmlns:a16="http://schemas.microsoft.com/office/drawing/2014/main" id="{CFFD18C1-6B2A-B648-B2E4-F5D1EBC9226C}"/>
              </a:ext>
            </a:extLst>
          </p:cNvPr>
          <p:cNvGrpSpPr>
            <a:grpSpLocks/>
          </p:cNvGrpSpPr>
          <p:nvPr/>
        </p:nvGrpSpPr>
        <p:grpSpPr bwMode="auto">
          <a:xfrm>
            <a:off x="8407052" y="2100198"/>
            <a:ext cx="2139950" cy="4429125"/>
            <a:chOff x="3504" y="960"/>
            <a:chExt cx="1348" cy="2790"/>
          </a:xfrm>
        </p:grpSpPr>
        <p:pic>
          <p:nvPicPr>
            <p:cNvPr id="25630" name="Picture 1054">
              <a:extLst>
                <a:ext uri="{FF2B5EF4-FFF2-40B4-BE49-F238E27FC236}">
                  <a16:creationId xmlns:a16="http://schemas.microsoft.com/office/drawing/2014/main" id="{F567A619-38AD-9143-BA95-13551146B7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5631" name="Picture 1055" descr="F:\USER\RICHARD\!Fuji\DSCF0065.JPG">
              <a:extLst>
                <a:ext uri="{FF2B5EF4-FFF2-40B4-BE49-F238E27FC236}">
                  <a16:creationId xmlns:a16="http://schemas.microsoft.com/office/drawing/2014/main" id="{CE9294F9-DF2B-0B48-B676-372706CEB54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13542" r="16667" b="8333"/>
            <a:stretch>
              <a:fillRect/>
            </a:stretch>
          </p:blipFill>
          <p:spPr bwMode="auto">
            <a:xfrm>
              <a:off x="3600" y="1200"/>
              <a:ext cx="1248" cy="2112"/>
            </a:xfrm>
            <a:prstGeom prst="rect">
              <a:avLst/>
            </a:prstGeom>
            <a:noFill/>
            <a:extLst>
              <a:ext uri="{909E8E84-426E-40DD-AFC4-6F175D3DCCD1}">
                <a14:hiddenFill xmlns:a14="http://schemas.microsoft.com/office/drawing/2010/main">
                  <a:solidFill>
                    <a:srgbClr val="FFFFFF"/>
                  </a:solidFill>
                </a14:hiddenFill>
              </a:ext>
            </a:extLst>
          </p:spPr>
        </p:pic>
      </p:grpSp>
      <p:sp>
        <p:nvSpPr>
          <p:cNvPr id="25639" name="AutoShape 1063">
            <a:extLst>
              <a:ext uri="{FF2B5EF4-FFF2-40B4-BE49-F238E27FC236}">
                <a16:creationId xmlns:a16="http://schemas.microsoft.com/office/drawing/2014/main" id="{D516C829-CABF-B943-B8DD-D08289C3B41A}"/>
              </a:ext>
            </a:extLst>
          </p:cNvPr>
          <p:cNvSpPr>
            <a:spLocks noChangeArrowheads="1"/>
          </p:cNvSpPr>
          <p:nvPr/>
        </p:nvSpPr>
        <p:spPr bwMode="auto">
          <a:xfrm>
            <a:off x="1701452" y="1947797"/>
            <a:ext cx="27432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The pattern on the screen varies with distance</a:t>
            </a:r>
          </a:p>
        </p:txBody>
      </p:sp>
      <p:sp>
        <p:nvSpPr>
          <p:cNvPr id="25640" name="AutoShape 1064">
            <a:extLst>
              <a:ext uri="{FF2B5EF4-FFF2-40B4-BE49-F238E27FC236}">
                <a16:creationId xmlns:a16="http://schemas.microsoft.com/office/drawing/2014/main" id="{2301CD1B-109D-284F-BCDC-9EB9FBE4FACB}"/>
              </a:ext>
            </a:extLst>
          </p:cNvPr>
          <p:cNvSpPr>
            <a:spLocks noChangeArrowheads="1"/>
          </p:cNvSpPr>
          <p:nvPr/>
        </p:nvSpPr>
        <p:spPr bwMode="auto">
          <a:xfrm>
            <a:off x="2006252" y="4995797"/>
            <a:ext cx="5867400" cy="16764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Although it is not focussed, we can clearly see the cup/die structure on the screen.</a:t>
            </a:r>
          </a:p>
        </p:txBody>
      </p:sp>
      <p:sp>
        <p:nvSpPr>
          <p:cNvPr id="25641" name="AutoShape 1065">
            <a:extLst>
              <a:ext uri="{FF2B5EF4-FFF2-40B4-BE49-F238E27FC236}">
                <a16:creationId xmlns:a16="http://schemas.microsoft.com/office/drawing/2014/main" id="{F0E6FC74-0A8C-554A-979E-9117011644B6}"/>
              </a:ext>
            </a:extLst>
          </p:cNvPr>
          <p:cNvSpPr>
            <a:spLocks noChangeArrowheads="1"/>
          </p:cNvSpPr>
          <p:nvPr/>
        </p:nvSpPr>
        <p:spPr bwMode="auto">
          <a:xfrm>
            <a:off x="6883052" y="3700397"/>
            <a:ext cx="1143000" cy="533400"/>
          </a:xfrm>
          <a:prstGeom prst="wedgeRectCallout">
            <a:avLst>
              <a:gd name="adj1" fmla="val 151111"/>
              <a:gd name="adj2" fmla="val 20059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cup</a:t>
            </a:r>
          </a:p>
        </p:txBody>
      </p:sp>
      <p:sp>
        <p:nvSpPr>
          <p:cNvPr id="25642" name="AutoShape 1066">
            <a:extLst>
              <a:ext uri="{FF2B5EF4-FFF2-40B4-BE49-F238E27FC236}">
                <a16:creationId xmlns:a16="http://schemas.microsoft.com/office/drawing/2014/main" id="{1E0599D3-59DB-4C47-A539-EBF5C4BCB1D8}"/>
              </a:ext>
            </a:extLst>
          </p:cNvPr>
          <p:cNvSpPr>
            <a:spLocks noChangeArrowheads="1"/>
          </p:cNvSpPr>
          <p:nvPr/>
        </p:nvSpPr>
        <p:spPr bwMode="auto">
          <a:xfrm>
            <a:off x="6959252" y="2633597"/>
            <a:ext cx="1143000" cy="533400"/>
          </a:xfrm>
          <a:prstGeom prst="wedgeRectCallout">
            <a:avLst>
              <a:gd name="adj1" fmla="val 177500"/>
              <a:gd name="adj2" fmla="val 268153"/>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die</a:t>
            </a:r>
          </a:p>
        </p:txBody>
      </p:sp>
      <p:sp>
        <p:nvSpPr>
          <p:cNvPr id="21" name="Title 1">
            <a:extLst>
              <a:ext uri="{FF2B5EF4-FFF2-40B4-BE49-F238E27FC236}">
                <a16:creationId xmlns:a16="http://schemas.microsoft.com/office/drawing/2014/main" id="{A7F3A803-3ED8-2F48-A884-50059302FB36}"/>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3376669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5632"/>
                                        </p:tgtEl>
                                        <p:attrNameLst>
                                          <p:attrName>style.visibility</p:attrName>
                                        </p:attrNameLst>
                                      </p:cBhvr>
                                      <p:to>
                                        <p:strVal val="visible"/>
                                      </p:to>
                                    </p:set>
                                  </p:childTnLst>
                                  <p:subTnLst>
                                    <p:set>
                                      <p:cBhvr override="childStyle">
                                        <p:cTn dur="1" fill="hold" display="0" masterRel="nextClick" afterEffect="1"/>
                                        <p:tgtEl>
                                          <p:spTgt spid="2563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5633"/>
                                        </p:tgtEl>
                                        <p:attrNameLst>
                                          <p:attrName>style.visibility</p:attrName>
                                        </p:attrNameLst>
                                      </p:cBhvr>
                                      <p:to>
                                        <p:strVal val="visible"/>
                                      </p:to>
                                    </p:set>
                                  </p:childTnLst>
                                  <p:subTnLst>
                                    <p:set>
                                      <p:cBhvr override="childStyle">
                                        <p:cTn dur="1" fill="hold" display="0" masterRel="nextClick" afterEffect="1"/>
                                        <p:tgtEl>
                                          <p:spTgt spid="25633"/>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5634"/>
                                        </p:tgtEl>
                                        <p:attrNameLst>
                                          <p:attrName>style.visibility</p:attrName>
                                        </p:attrNameLst>
                                      </p:cBhvr>
                                      <p:to>
                                        <p:strVal val="visible"/>
                                      </p:to>
                                    </p:set>
                                  </p:childTnLst>
                                  <p:subTnLst>
                                    <p:set>
                                      <p:cBhvr override="childStyle">
                                        <p:cTn dur="1" fill="hold" display="0" masterRel="nextClick" afterEffect="1"/>
                                        <p:tgtEl>
                                          <p:spTgt spid="25634"/>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256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5640"/>
                                        </p:tgtEl>
                                        <p:attrNameLst>
                                          <p:attrName>style.visibility</p:attrName>
                                        </p:attrNameLst>
                                      </p:cBhvr>
                                      <p:to>
                                        <p:strVal val="visible"/>
                                      </p:to>
                                    </p:set>
                                    <p:animEffect transition="in" filter="dissolve">
                                      <p:cBhvr>
                                        <p:cTn id="23" dur="500"/>
                                        <p:tgtEl>
                                          <p:spTgt spid="25640"/>
                                        </p:tgtEl>
                                      </p:cBhvr>
                                    </p:animEffec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25641"/>
                                        </p:tgtEl>
                                        <p:attrNameLst>
                                          <p:attrName>style.visibility</p:attrName>
                                        </p:attrNameLst>
                                      </p:cBhvr>
                                      <p:to>
                                        <p:strVal val="visible"/>
                                      </p:to>
                                    </p:set>
                                  </p:childTnLst>
                                </p:cTn>
                              </p:par>
                            </p:childTnLst>
                          </p:cTn>
                        </p:par>
                        <p:par>
                          <p:cTn id="27" fill="hold" nodeType="afterGroup">
                            <p:stCondLst>
                              <p:cond delay="1000"/>
                            </p:stCondLst>
                            <p:childTnLst>
                              <p:par>
                                <p:cTn id="28" presetID="1" presetClass="entr" presetSubtype="0" fill="hold" grpId="0" nodeType="afterEffect">
                                  <p:stCondLst>
                                    <p:cond delay="0"/>
                                  </p:stCondLst>
                                  <p:childTnLst>
                                    <p:set>
                                      <p:cBhvr>
                                        <p:cTn id="29" dur="1" fill="hold">
                                          <p:stCondLst>
                                            <p:cond delay="499"/>
                                          </p:stCondLst>
                                        </p:cTn>
                                        <p:tgtEl>
                                          <p:spTgt spid="256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40" grpId="0" animBg="1" autoUpdateAnimBg="0"/>
      <p:bldP spid="25641" grpId="0" animBg="1" autoUpdateAnimBg="0"/>
      <p:bldP spid="25642"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17418" name="Group 10">
            <a:extLst>
              <a:ext uri="{FF2B5EF4-FFF2-40B4-BE49-F238E27FC236}">
                <a16:creationId xmlns:a16="http://schemas.microsoft.com/office/drawing/2014/main" id="{4DEB1A25-3D54-C140-9BC1-F14A50709880}"/>
              </a:ext>
            </a:extLst>
          </p:cNvPr>
          <p:cNvGrpSpPr>
            <a:grpSpLocks/>
          </p:cNvGrpSpPr>
          <p:nvPr/>
        </p:nvGrpSpPr>
        <p:grpSpPr bwMode="auto">
          <a:xfrm>
            <a:off x="4533378" y="2237985"/>
            <a:ext cx="2139950" cy="4429125"/>
            <a:chOff x="1872" y="960"/>
            <a:chExt cx="1348" cy="2790"/>
          </a:xfrm>
        </p:grpSpPr>
        <p:pic>
          <p:nvPicPr>
            <p:cNvPr id="17419" name="Picture 11">
              <a:extLst>
                <a:ext uri="{FF2B5EF4-FFF2-40B4-BE49-F238E27FC236}">
                  <a16:creationId xmlns:a16="http://schemas.microsoft.com/office/drawing/2014/main" id="{2054E518-B5D9-6445-AC44-EA16E96ABF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2"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7420" name="Picture 12" descr="F:\USER\RICHARD\!Fuji\DSCF0066.JPG">
              <a:extLst>
                <a:ext uri="{FF2B5EF4-FFF2-40B4-BE49-F238E27FC236}">
                  <a16:creationId xmlns:a16="http://schemas.microsoft.com/office/drawing/2014/main" id="{10128D38-B9DD-9141-8514-2AA5BC92C8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8125" t="16667" r="25000" b="14999"/>
            <a:stretch>
              <a:fillRect/>
            </a:stretch>
          </p:blipFill>
          <p:spPr bwMode="auto">
            <a:xfrm>
              <a:off x="1967" y="1266"/>
              <a:ext cx="1234" cy="2024"/>
            </a:xfrm>
            <a:prstGeom prst="rect">
              <a:avLst/>
            </a:prstGeom>
            <a:noFill/>
            <a:extLst>
              <a:ext uri="{909E8E84-426E-40DD-AFC4-6F175D3DCCD1}">
                <a14:hiddenFill xmlns:a14="http://schemas.microsoft.com/office/drawing/2010/main">
                  <a:solidFill>
                    <a:srgbClr val="FFFFFF"/>
                  </a:solidFill>
                </a14:hiddenFill>
              </a:ext>
            </a:extLst>
          </p:spPr>
        </p:pic>
      </p:grpSp>
      <p:pic>
        <p:nvPicPr>
          <p:cNvPr id="17413" name="Picture 5">
            <a:extLst>
              <a:ext uri="{FF2B5EF4-FFF2-40B4-BE49-F238E27FC236}">
                <a16:creationId xmlns:a16="http://schemas.microsoft.com/office/drawing/2014/main" id="{2EC8D2C6-7FDB-3844-97B7-F0794629EE5C}"/>
              </a:ext>
            </a:extLst>
          </p:cNvPr>
          <p:cNvPicPr>
            <a:picLocks noGrp="1" noChangeAspect="1" noChangeArrowheads="1"/>
          </p:cNvPicPr>
          <p:nvPr>
            <p:ph type="chart" idx="1"/>
          </p:nvPr>
        </p:nvPicPr>
        <p:blipFill>
          <a:blip r:embed="rId5">
            <a:extLst>
              <a:ext uri="{28A0092B-C50C-407E-A947-70E740481C1C}">
                <a14:useLocalDpi xmlns:a14="http://schemas.microsoft.com/office/drawing/2010/main" val="0"/>
              </a:ext>
            </a:extLst>
          </a:blip>
          <a:srcRect/>
          <a:stretch>
            <a:fillRect/>
          </a:stretch>
        </p:blipFill>
        <p:spPr>
          <a:xfrm>
            <a:off x="1926704" y="4095360"/>
            <a:ext cx="1763713" cy="722313"/>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17414" name="Oval 6">
            <a:extLst>
              <a:ext uri="{FF2B5EF4-FFF2-40B4-BE49-F238E27FC236}">
                <a16:creationId xmlns:a16="http://schemas.microsoft.com/office/drawing/2014/main" id="{95E69218-7989-7346-B2DF-F83E87A7A0AD}"/>
              </a:ext>
            </a:extLst>
          </p:cNvPr>
          <p:cNvSpPr>
            <a:spLocks noChangeArrowheads="1"/>
          </p:cNvSpPr>
          <p:nvPr/>
        </p:nvSpPr>
        <p:spPr bwMode="auto">
          <a:xfrm>
            <a:off x="4838178" y="2999984"/>
            <a:ext cx="1676400" cy="2590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sp>
        <p:nvSpPr>
          <p:cNvPr id="17421" name="Oval 13">
            <a:extLst>
              <a:ext uri="{FF2B5EF4-FFF2-40B4-BE49-F238E27FC236}">
                <a16:creationId xmlns:a16="http://schemas.microsoft.com/office/drawing/2014/main" id="{25603F56-8BFF-1944-A798-80302EA77F38}"/>
              </a:ext>
            </a:extLst>
          </p:cNvPr>
          <p:cNvSpPr>
            <a:spLocks noChangeArrowheads="1"/>
          </p:cNvSpPr>
          <p:nvPr/>
        </p:nvSpPr>
        <p:spPr bwMode="auto">
          <a:xfrm>
            <a:off x="5219178" y="3609584"/>
            <a:ext cx="914400" cy="1447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sp>
        <p:nvSpPr>
          <p:cNvPr id="17422" name="Oval 14">
            <a:extLst>
              <a:ext uri="{FF2B5EF4-FFF2-40B4-BE49-F238E27FC236}">
                <a16:creationId xmlns:a16="http://schemas.microsoft.com/office/drawing/2014/main" id="{AFBA41B1-8797-F349-9E10-8F84811A1343}"/>
              </a:ext>
            </a:extLst>
          </p:cNvPr>
          <p:cNvSpPr>
            <a:spLocks noChangeArrowheads="1"/>
          </p:cNvSpPr>
          <p:nvPr/>
        </p:nvSpPr>
        <p:spPr bwMode="auto">
          <a:xfrm>
            <a:off x="5486400" y="3505200"/>
            <a:ext cx="228600" cy="3048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sp>
        <p:nvSpPr>
          <p:cNvPr id="17423" name="Oval 15">
            <a:extLst>
              <a:ext uri="{FF2B5EF4-FFF2-40B4-BE49-F238E27FC236}">
                <a16:creationId xmlns:a16="http://schemas.microsoft.com/office/drawing/2014/main" id="{D8A0B922-8687-D043-A3DD-32541BACBC7E}"/>
              </a:ext>
            </a:extLst>
          </p:cNvPr>
          <p:cNvSpPr>
            <a:spLocks noChangeArrowheads="1"/>
          </p:cNvSpPr>
          <p:nvPr/>
        </p:nvSpPr>
        <p:spPr bwMode="auto">
          <a:xfrm>
            <a:off x="5553075" y="3581400"/>
            <a:ext cx="95250" cy="152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sp>
        <p:nvSpPr>
          <p:cNvPr id="17424" name="AutoShape 16">
            <a:extLst>
              <a:ext uri="{FF2B5EF4-FFF2-40B4-BE49-F238E27FC236}">
                <a16:creationId xmlns:a16="http://schemas.microsoft.com/office/drawing/2014/main" id="{96A89014-7C8F-8947-B0C0-B4B53B02BA4F}"/>
              </a:ext>
            </a:extLst>
          </p:cNvPr>
          <p:cNvSpPr>
            <a:spLocks noChangeArrowheads="1"/>
          </p:cNvSpPr>
          <p:nvPr/>
        </p:nvSpPr>
        <p:spPr bwMode="auto">
          <a:xfrm>
            <a:off x="6819378" y="2237984"/>
            <a:ext cx="3505200" cy="3810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When measuring the LED, the result depends critically on the measurement cone angle, </a:t>
            </a:r>
            <a:r>
              <a:rPr lang="en-US" altLang="en-US" dirty="0">
                <a:solidFill>
                  <a:schemeClr val="bg1"/>
                </a:solidFill>
                <a:sym typeface="Symbol" pitchFamily="2" charset="2"/>
              </a:rPr>
              <a:t>d</a:t>
            </a:r>
            <a:r>
              <a:rPr lang="en-US" altLang="en-US" dirty="0">
                <a:solidFill>
                  <a:schemeClr val="bg1"/>
                </a:solidFill>
              </a:rPr>
              <a:t>…</a:t>
            </a:r>
          </a:p>
        </p:txBody>
      </p:sp>
      <p:sp>
        <p:nvSpPr>
          <p:cNvPr id="13" name="Title 1">
            <a:extLst>
              <a:ext uri="{FF2B5EF4-FFF2-40B4-BE49-F238E27FC236}">
                <a16:creationId xmlns:a16="http://schemas.microsoft.com/office/drawing/2014/main" id="{BA0F71E5-35B3-DD4C-97F6-6D2DCB5C0978}"/>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36431864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7414"/>
                                        </p:tgtEl>
                                        <p:attrNameLst>
                                          <p:attrName>style.visibility</p:attrName>
                                        </p:attrNameLst>
                                      </p:cBhvr>
                                      <p:to>
                                        <p:strVal val="visible"/>
                                      </p:to>
                                    </p:set>
                                  </p:childTnLst>
                                  <p:subTnLst>
                                    <p:set>
                                      <p:cBhvr override="childStyle">
                                        <p:cTn dur="1" fill="hold" display="0" masterRel="nextClick" afterEffect="1"/>
                                        <p:tgtEl>
                                          <p:spTgt spid="17414"/>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7421"/>
                                        </p:tgtEl>
                                        <p:attrNameLst>
                                          <p:attrName>style.visibility</p:attrName>
                                        </p:attrNameLst>
                                      </p:cBhvr>
                                      <p:to>
                                        <p:strVal val="visible"/>
                                      </p:to>
                                    </p:set>
                                  </p:childTnLst>
                                  <p:subTnLst>
                                    <p:set>
                                      <p:cBhvr override="childStyle">
                                        <p:cTn dur="1" fill="hold" display="0" masterRel="nextClick" afterEffect="1"/>
                                        <p:tgtEl>
                                          <p:spTgt spid="17421"/>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7422"/>
                                        </p:tgtEl>
                                        <p:attrNameLst>
                                          <p:attrName>style.visibility</p:attrName>
                                        </p:attrNameLst>
                                      </p:cBhvr>
                                      <p:to>
                                        <p:strVal val="visible"/>
                                      </p:to>
                                    </p:set>
                                  </p:childTnLst>
                                  <p:subTnLst>
                                    <p:set>
                                      <p:cBhvr override="childStyle">
                                        <p:cTn dur="1" fill="hold" display="0" masterRel="nextClick" afterEffect="1"/>
                                        <p:tgtEl>
                                          <p:spTgt spid="17422"/>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74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6627" name="Picture 1027">
            <a:extLst>
              <a:ext uri="{FF2B5EF4-FFF2-40B4-BE49-F238E27FC236}">
                <a16:creationId xmlns:a16="http://schemas.microsoft.com/office/drawing/2014/main" id="{09CF1271-E512-0849-A5E9-0F488BF00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346803"/>
            <a:ext cx="21399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6630" name="Picture 1030">
            <a:extLst>
              <a:ext uri="{FF2B5EF4-FFF2-40B4-BE49-F238E27FC236}">
                <a16:creationId xmlns:a16="http://schemas.microsoft.com/office/drawing/2014/main" id="{32C250FF-F6D0-B648-89FA-151844F08F61}"/>
              </a:ext>
            </a:extLst>
          </p:cNvPr>
          <p:cNvPicPr>
            <a:picLocks noGrp="1" noChangeAspect="1" noChangeArrowheads="1"/>
          </p:cNvPicPr>
          <p:nvPr>
            <p:ph type="chart" idx="1"/>
          </p:nvPr>
        </p:nvPicPr>
        <p:blipFill>
          <a:blip r:embed="rId4">
            <a:extLst>
              <a:ext uri="{28A0092B-C50C-407E-A947-70E740481C1C}">
                <a14:useLocalDpi xmlns:a14="http://schemas.microsoft.com/office/drawing/2010/main" val="0"/>
              </a:ext>
            </a:extLst>
          </a:blip>
          <a:srcRect/>
          <a:stretch>
            <a:fillRect/>
          </a:stretch>
        </p:blipFill>
        <p:spPr>
          <a:xfrm>
            <a:off x="1889126" y="4204178"/>
            <a:ext cx="1763713" cy="722313"/>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6635" name="Picture 1035" descr="F:\USER\RICHARD\!Fuji\DSCF0066.JPG">
            <a:extLst>
              <a:ext uri="{FF2B5EF4-FFF2-40B4-BE49-F238E27FC236}">
                <a16:creationId xmlns:a16="http://schemas.microsoft.com/office/drawing/2014/main" id="{C55F8BF3-430E-B844-BBB1-973AC776CC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4516" t="16667" r="28076" b="17497"/>
          <a:stretch>
            <a:fillRect/>
          </a:stretch>
        </p:blipFill>
        <p:spPr bwMode="auto">
          <a:xfrm>
            <a:off x="4648200" y="2984978"/>
            <a:ext cx="1981200" cy="3095625"/>
          </a:xfrm>
          <a:prstGeom prst="rect">
            <a:avLst/>
          </a:prstGeom>
          <a:noFill/>
          <a:extLst>
            <a:ext uri="{909E8E84-426E-40DD-AFC4-6F175D3DCCD1}">
              <a14:hiddenFill xmlns:a14="http://schemas.microsoft.com/office/drawing/2010/main">
                <a:solidFill>
                  <a:srgbClr val="FFFFFF"/>
                </a:solidFill>
              </a14:hiddenFill>
            </a:ext>
          </a:extLst>
        </p:spPr>
      </p:pic>
      <p:sp>
        <p:nvSpPr>
          <p:cNvPr id="26634" name="Oval 1034">
            <a:extLst>
              <a:ext uri="{FF2B5EF4-FFF2-40B4-BE49-F238E27FC236}">
                <a16:creationId xmlns:a16="http://schemas.microsoft.com/office/drawing/2014/main" id="{D7852441-0799-9146-B8DF-4077790D5C96}"/>
              </a:ext>
            </a:extLst>
          </p:cNvPr>
          <p:cNvSpPr>
            <a:spLocks noChangeArrowheads="1"/>
          </p:cNvSpPr>
          <p:nvPr/>
        </p:nvSpPr>
        <p:spPr bwMode="auto">
          <a:xfrm>
            <a:off x="5553075" y="3581400"/>
            <a:ext cx="95250" cy="152400"/>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sp>
        <p:nvSpPr>
          <p:cNvPr id="26637" name="AutoShape 1037">
            <a:extLst>
              <a:ext uri="{FF2B5EF4-FFF2-40B4-BE49-F238E27FC236}">
                <a16:creationId xmlns:a16="http://schemas.microsoft.com/office/drawing/2014/main" id="{78AC7D33-6446-F548-9F98-BE01135DAC2E}"/>
              </a:ext>
            </a:extLst>
          </p:cNvPr>
          <p:cNvSpPr>
            <a:spLocks noChangeArrowheads="1"/>
          </p:cNvSpPr>
          <p:nvPr/>
        </p:nvSpPr>
        <p:spPr bwMode="auto">
          <a:xfrm>
            <a:off x="6781800" y="2346802"/>
            <a:ext cx="3505200" cy="3810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lvl1pPr algn="l" eaLnBrk="0" hangingPunct="0">
              <a:defRPr sz="2400">
                <a:solidFill>
                  <a:schemeClr val="tx1"/>
                </a:solidFill>
                <a:latin typeface="Times New Roman" panose="02020603050405020304" pitchFamily="18" charset="0"/>
              </a:defRPr>
            </a:lvl1pPr>
            <a:lvl2pPr marL="973138" indent="-457200" algn="l" eaLnBrk="0" hangingPunct="0">
              <a:defRPr sz="2400">
                <a:solidFill>
                  <a:schemeClr val="tx1"/>
                </a:solidFill>
                <a:latin typeface="Times New Roman" panose="02020603050405020304" pitchFamily="18" charset="0"/>
              </a:defRPr>
            </a:lvl2pPr>
            <a:lvl3pPr marL="1544638" indent="-457200" algn="l" eaLnBrk="0" hangingPunct="0">
              <a:defRPr sz="2400">
                <a:solidFill>
                  <a:schemeClr val="tx1"/>
                </a:solidFill>
                <a:latin typeface="Times New Roman" panose="02020603050405020304" pitchFamily="18" charset="0"/>
              </a:defRPr>
            </a:lvl3pPr>
            <a:lvl4pPr marL="2116138" indent="-457200" algn="l" eaLnBrk="0" hangingPunct="0">
              <a:defRPr sz="2400">
                <a:solidFill>
                  <a:schemeClr val="tx1"/>
                </a:solidFill>
                <a:latin typeface="Times New Roman" panose="02020603050405020304" pitchFamily="18" charset="0"/>
              </a:defRPr>
            </a:lvl4pPr>
            <a:lvl5pPr marL="2687638" indent="-457200" algn="l" eaLnBrk="0" hangingPunct="0">
              <a:defRPr sz="2400">
                <a:solidFill>
                  <a:schemeClr val="tx1"/>
                </a:solidFill>
                <a:latin typeface="Times New Roman" panose="02020603050405020304" pitchFamily="18" charset="0"/>
              </a:defRPr>
            </a:lvl5pPr>
            <a:lvl6pPr marL="3144838" indent="-457200" eaLnBrk="0" fontAlgn="base" hangingPunct="0">
              <a:spcBef>
                <a:spcPct val="0"/>
              </a:spcBef>
              <a:spcAft>
                <a:spcPct val="0"/>
              </a:spcAft>
              <a:defRPr sz="2400">
                <a:solidFill>
                  <a:schemeClr val="tx1"/>
                </a:solidFill>
                <a:latin typeface="Times New Roman" panose="02020603050405020304" pitchFamily="18" charset="0"/>
              </a:defRPr>
            </a:lvl6pPr>
            <a:lvl7pPr marL="3602038" indent="-457200" eaLnBrk="0" fontAlgn="base" hangingPunct="0">
              <a:spcBef>
                <a:spcPct val="0"/>
              </a:spcBef>
              <a:spcAft>
                <a:spcPct val="0"/>
              </a:spcAft>
              <a:defRPr sz="2400">
                <a:solidFill>
                  <a:schemeClr val="tx1"/>
                </a:solidFill>
                <a:latin typeface="Times New Roman" panose="02020603050405020304" pitchFamily="18" charset="0"/>
              </a:defRPr>
            </a:lvl7pPr>
            <a:lvl8pPr marL="4059238" indent="-457200" eaLnBrk="0" fontAlgn="base" hangingPunct="0">
              <a:spcBef>
                <a:spcPct val="0"/>
              </a:spcBef>
              <a:spcAft>
                <a:spcPct val="0"/>
              </a:spcAft>
              <a:defRPr sz="2400">
                <a:solidFill>
                  <a:schemeClr val="tx1"/>
                </a:solidFill>
                <a:latin typeface="Times New Roman" panose="02020603050405020304" pitchFamily="18" charset="0"/>
              </a:defRPr>
            </a:lvl8pPr>
            <a:lvl9pPr marL="4516438"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en-US" dirty="0">
                <a:solidFill>
                  <a:schemeClr val="bg1"/>
                </a:solidFill>
                <a:latin typeface="Arial" panose="020B0604020202020204" pitchFamily="34" charset="0"/>
              </a:rPr>
              <a:t>This is why Conditions A and B define:</a:t>
            </a:r>
          </a:p>
          <a:p>
            <a:pPr algn="ctr" eaLnBrk="1" hangingPunct="1"/>
            <a:endParaRPr lang="en-US" altLang="en-US" dirty="0">
              <a:solidFill>
                <a:schemeClr val="bg1"/>
              </a:solidFill>
              <a:latin typeface="Arial" panose="020B0604020202020204" pitchFamily="34" charset="0"/>
            </a:endParaRPr>
          </a:p>
          <a:p>
            <a:pPr eaLnBrk="1" hangingPunct="1">
              <a:buFontTx/>
              <a:buAutoNum type="arabicPeriod"/>
            </a:pPr>
            <a:r>
              <a:rPr lang="en-US" altLang="en-US" dirty="0">
                <a:solidFill>
                  <a:schemeClr val="bg1"/>
                </a:solidFill>
                <a:latin typeface="Arial" panose="020B0604020202020204" pitchFamily="34" charset="0"/>
              </a:rPr>
              <a:t>The cone angle</a:t>
            </a:r>
          </a:p>
          <a:p>
            <a:pPr eaLnBrk="1" hangingPunct="1">
              <a:buFontTx/>
              <a:buAutoNum type="arabicPeriod"/>
            </a:pPr>
            <a:r>
              <a:rPr lang="en-US" altLang="en-US" dirty="0">
                <a:solidFill>
                  <a:schemeClr val="bg1"/>
                </a:solidFill>
                <a:latin typeface="Arial" panose="020B0604020202020204" pitchFamily="34" charset="0"/>
              </a:rPr>
              <a:t>The distance</a:t>
            </a:r>
          </a:p>
          <a:p>
            <a:pPr eaLnBrk="1" hangingPunct="1">
              <a:buFontTx/>
              <a:buAutoNum type="arabicPeriod"/>
            </a:pPr>
            <a:r>
              <a:rPr lang="en-US" altLang="en-US" dirty="0">
                <a:solidFill>
                  <a:schemeClr val="bg1"/>
                </a:solidFill>
                <a:latin typeface="Arial" panose="020B0604020202020204" pitchFamily="34" charset="0"/>
              </a:rPr>
              <a:t>The orientation</a:t>
            </a:r>
          </a:p>
        </p:txBody>
      </p:sp>
      <p:sp>
        <p:nvSpPr>
          <p:cNvPr id="11" name="Title 1">
            <a:extLst>
              <a:ext uri="{FF2B5EF4-FFF2-40B4-BE49-F238E27FC236}">
                <a16:creationId xmlns:a16="http://schemas.microsoft.com/office/drawing/2014/main" id="{D8B06ECB-BCE6-B44D-8DC3-217DB9E413F2}"/>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LED OPTICAL PROPERTIES</a:t>
            </a:r>
          </a:p>
        </p:txBody>
      </p:sp>
    </p:spTree>
    <p:extLst>
      <p:ext uri="{BB962C8B-B14F-4D97-AF65-F5344CB8AC3E}">
        <p14:creationId xmlns:p14="http://schemas.microsoft.com/office/powerpoint/2010/main" val="2127572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6637"/>
                                        </p:tgtEl>
                                        <p:attrNameLst>
                                          <p:attrName>style.visibility</p:attrName>
                                        </p:attrNameLst>
                                      </p:cBhvr>
                                      <p:to>
                                        <p:strVal val="visible"/>
                                      </p:to>
                                    </p:set>
                                    <p:animEffect transition="in" filter="dissolve">
                                      <p:cBhvr>
                                        <p:cTn id="11" dur="500"/>
                                        <p:tgtEl>
                                          <p:spTgt spid="26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7"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20509" name="Picture 29">
            <a:extLst>
              <a:ext uri="{FF2B5EF4-FFF2-40B4-BE49-F238E27FC236}">
                <a16:creationId xmlns:a16="http://schemas.microsoft.com/office/drawing/2014/main" id="{53221A46-B3D0-3C47-BBB8-C5ED74488596}"/>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5257801" y="2086627"/>
            <a:ext cx="4657725"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0505" name="AutoShape 25">
            <a:extLst>
              <a:ext uri="{FF2B5EF4-FFF2-40B4-BE49-F238E27FC236}">
                <a16:creationId xmlns:a16="http://schemas.microsoft.com/office/drawing/2014/main" id="{188646D5-219D-A045-96B5-81A4B1A61E12}"/>
              </a:ext>
            </a:extLst>
          </p:cNvPr>
          <p:cNvSpPr>
            <a:spLocks noChangeArrowheads="1"/>
          </p:cNvSpPr>
          <p:nvPr/>
        </p:nvSpPr>
        <p:spPr bwMode="auto">
          <a:xfrm>
            <a:off x="9796463" y="2239027"/>
            <a:ext cx="609600" cy="533400"/>
          </a:xfrm>
          <a:prstGeom prst="wedgeRectCallout">
            <a:avLst>
              <a:gd name="adj1" fmla="val -451824"/>
              <a:gd name="adj2" fmla="val 214880"/>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sz="3600">
                <a:solidFill>
                  <a:schemeClr val="bg1"/>
                </a:solidFill>
                <a:sym typeface="Symbol" pitchFamily="2" charset="2"/>
              </a:rPr>
              <a:t></a:t>
            </a:r>
            <a:endParaRPr lang="en-US" altLang="en-US" sz="3600">
              <a:solidFill>
                <a:schemeClr val="bg1"/>
              </a:solidFill>
            </a:endParaRPr>
          </a:p>
        </p:txBody>
      </p:sp>
      <p:sp>
        <p:nvSpPr>
          <p:cNvPr id="20506" name="AutoShape 26">
            <a:extLst>
              <a:ext uri="{FF2B5EF4-FFF2-40B4-BE49-F238E27FC236}">
                <a16:creationId xmlns:a16="http://schemas.microsoft.com/office/drawing/2014/main" id="{B37BFE3E-F3F3-B94D-8BE5-0BF6B6A5AA9C}"/>
              </a:ext>
            </a:extLst>
          </p:cNvPr>
          <p:cNvSpPr>
            <a:spLocks noChangeArrowheads="1"/>
          </p:cNvSpPr>
          <p:nvPr/>
        </p:nvSpPr>
        <p:spPr bwMode="auto">
          <a:xfrm>
            <a:off x="9796463" y="5668027"/>
            <a:ext cx="685800" cy="533400"/>
          </a:xfrm>
          <a:prstGeom prst="wedgeRectCallout">
            <a:avLst>
              <a:gd name="adj1" fmla="val -348843"/>
              <a:gd name="adj2" fmla="val -270537"/>
            </a:avLst>
          </a:prstGeom>
          <a:solidFill>
            <a:srgbClr val="233667"/>
          </a:solidFill>
          <a:ln>
            <a:noFill/>
          </a:ln>
          <a:effectLst>
            <a:outerShdw dist="17961" dir="2700000" algn="ctr" rotWithShape="0">
              <a:srgbClr val="6699FF">
                <a:gamma/>
                <a:shade val="60000"/>
                <a:invGamma/>
              </a:srgbClr>
            </a:outerShdw>
          </a:effectLst>
        </p:spPr>
        <p:txBody>
          <a:bodyPr bIns="228600" anchor="ctr"/>
          <a:lstStyle/>
          <a:p>
            <a:r>
              <a:rPr lang="en-US" altLang="en-US" sz="3600">
                <a:solidFill>
                  <a:schemeClr val="bg1"/>
                </a:solidFill>
                <a:sym typeface="Symbol" pitchFamily="2" charset="2"/>
              </a:rPr>
              <a:t></a:t>
            </a:r>
            <a:endParaRPr lang="en-US" altLang="en-US" sz="3600">
              <a:solidFill>
                <a:schemeClr val="bg1"/>
              </a:solidFill>
            </a:endParaRPr>
          </a:p>
        </p:txBody>
      </p:sp>
      <p:sp>
        <p:nvSpPr>
          <p:cNvPr id="20507" name="AutoShape 27">
            <a:extLst>
              <a:ext uri="{FF2B5EF4-FFF2-40B4-BE49-F238E27FC236}">
                <a16:creationId xmlns:a16="http://schemas.microsoft.com/office/drawing/2014/main" id="{654BACD1-A9B0-6246-A9D4-23207B788513}"/>
              </a:ext>
            </a:extLst>
          </p:cNvPr>
          <p:cNvSpPr>
            <a:spLocks noChangeArrowheads="1"/>
          </p:cNvSpPr>
          <p:nvPr/>
        </p:nvSpPr>
        <p:spPr bwMode="auto">
          <a:xfrm>
            <a:off x="4843463" y="2239027"/>
            <a:ext cx="838200" cy="609600"/>
          </a:xfrm>
          <a:prstGeom prst="wedgeRectCallout">
            <a:avLst>
              <a:gd name="adj1" fmla="val 138824"/>
              <a:gd name="adj2" fmla="val 110157"/>
            </a:avLst>
          </a:prstGeom>
          <a:solidFill>
            <a:srgbClr val="233667"/>
          </a:solidFill>
          <a:ln>
            <a:noFill/>
          </a:ln>
          <a:effectLst>
            <a:outerShdw dist="17961" dir="2700000" algn="ctr" rotWithShape="0">
              <a:srgbClr val="6699FF">
                <a:gamma/>
                <a:shade val="60000"/>
                <a:invGamma/>
              </a:srgbClr>
            </a:outerShdw>
          </a:effectLst>
        </p:spPr>
        <p:txBody>
          <a:bodyPr bIns="137160" anchor="ctr"/>
          <a:lstStyle/>
          <a:p>
            <a:r>
              <a:rPr lang="en-US" altLang="en-US" sz="3600" dirty="0">
                <a:solidFill>
                  <a:schemeClr val="bg1"/>
                </a:solidFill>
                <a:sym typeface="Symbol" pitchFamily="2" charset="2"/>
              </a:rPr>
              <a:t>d</a:t>
            </a:r>
            <a:endParaRPr lang="en-US" altLang="en-US" sz="3600" dirty="0">
              <a:solidFill>
                <a:schemeClr val="bg1"/>
              </a:solidFill>
            </a:endParaRPr>
          </a:p>
        </p:txBody>
      </p:sp>
      <p:sp>
        <p:nvSpPr>
          <p:cNvPr id="20510" name="AutoShape 30">
            <a:extLst>
              <a:ext uri="{FF2B5EF4-FFF2-40B4-BE49-F238E27FC236}">
                <a16:creationId xmlns:a16="http://schemas.microsoft.com/office/drawing/2014/main" id="{D7BE908B-F53A-6D4A-B4F9-E1B84C633916}"/>
              </a:ext>
            </a:extLst>
          </p:cNvPr>
          <p:cNvSpPr>
            <a:spLocks noChangeArrowheads="1"/>
          </p:cNvSpPr>
          <p:nvPr/>
        </p:nvSpPr>
        <p:spPr bwMode="auto">
          <a:xfrm>
            <a:off x="1273970" y="2424830"/>
            <a:ext cx="3429000" cy="3657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We can map the angular properties of a source by measuring at all values of </a:t>
            </a:r>
            <a:r>
              <a:rPr lang="en-US" altLang="en-US">
                <a:solidFill>
                  <a:schemeClr val="bg1"/>
                </a:solidFill>
                <a:sym typeface="Symbol" pitchFamily="2" charset="2"/>
              </a:rPr>
              <a:t> and .</a:t>
            </a:r>
          </a:p>
        </p:txBody>
      </p:sp>
      <p:sp>
        <p:nvSpPr>
          <p:cNvPr id="20511" name="AutoShape 31">
            <a:extLst>
              <a:ext uri="{FF2B5EF4-FFF2-40B4-BE49-F238E27FC236}">
                <a16:creationId xmlns:a16="http://schemas.microsoft.com/office/drawing/2014/main" id="{79C7C892-6203-6542-8100-5A694C3E7EB0}"/>
              </a:ext>
            </a:extLst>
          </p:cNvPr>
          <p:cNvSpPr>
            <a:spLocks noChangeArrowheads="1"/>
          </p:cNvSpPr>
          <p:nvPr/>
        </p:nvSpPr>
        <p:spPr bwMode="auto">
          <a:xfrm>
            <a:off x="1273970" y="2772427"/>
            <a:ext cx="3429000" cy="3861148"/>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pPr algn="ctr"/>
            <a:r>
              <a:rPr lang="en-US" altLang="en-US" sz="2800" dirty="0">
                <a:solidFill>
                  <a:schemeClr val="bg1"/>
                </a:solidFill>
              </a:rPr>
              <a:t>However, this assumes the source is a point object which is at the center of rotation.</a:t>
            </a:r>
            <a:endParaRPr lang="en-US" altLang="en-US" sz="2800" dirty="0">
              <a:solidFill>
                <a:schemeClr val="bg1"/>
              </a:solidFill>
              <a:sym typeface="Symbol" pitchFamily="2" charset="2"/>
            </a:endParaRPr>
          </a:p>
        </p:txBody>
      </p:sp>
      <p:sp>
        <p:nvSpPr>
          <p:cNvPr id="10" name="Title 1">
            <a:extLst>
              <a:ext uri="{FF2B5EF4-FFF2-40B4-BE49-F238E27FC236}">
                <a16:creationId xmlns:a16="http://schemas.microsoft.com/office/drawing/2014/main" id="{8A188EE5-0F46-E74F-ABD4-4386D3D731CD}"/>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Tree>
    <p:extLst>
      <p:ext uri="{BB962C8B-B14F-4D97-AF65-F5344CB8AC3E}">
        <p14:creationId xmlns:p14="http://schemas.microsoft.com/office/powerpoint/2010/main" val="1300483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05"/>
                                        </p:tgtEl>
                                        <p:attrNameLst>
                                          <p:attrName>style.visibility</p:attrName>
                                        </p:attrNameLst>
                                      </p:cBhvr>
                                      <p:to>
                                        <p:strVal val="visible"/>
                                      </p:to>
                                    </p:set>
                                    <p:animEffect transition="in" filter="dissolve">
                                      <p:cBhvr>
                                        <p:cTn id="7" dur="500"/>
                                        <p:tgtEl>
                                          <p:spTgt spid="205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06"/>
                                        </p:tgtEl>
                                        <p:attrNameLst>
                                          <p:attrName>style.visibility</p:attrName>
                                        </p:attrNameLst>
                                      </p:cBhvr>
                                      <p:to>
                                        <p:strVal val="visible"/>
                                      </p:to>
                                    </p:set>
                                    <p:animEffect transition="in" filter="dissolve">
                                      <p:cBhvr>
                                        <p:cTn id="12" dur="500"/>
                                        <p:tgtEl>
                                          <p:spTgt spid="2050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07"/>
                                        </p:tgtEl>
                                        <p:attrNameLst>
                                          <p:attrName>style.visibility</p:attrName>
                                        </p:attrNameLst>
                                      </p:cBhvr>
                                      <p:to>
                                        <p:strVal val="visible"/>
                                      </p:to>
                                    </p:set>
                                    <p:animEffect transition="in" filter="dissolve">
                                      <p:cBhvr>
                                        <p:cTn id="17" dur="500"/>
                                        <p:tgtEl>
                                          <p:spTgt spid="205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511"/>
                                        </p:tgtEl>
                                        <p:attrNameLst>
                                          <p:attrName>style.visibility</p:attrName>
                                        </p:attrNameLst>
                                      </p:cBhvr>
                                      <p:to>
                                        <p:strVal val="visible"/>
                                      </p:to>
                                    </p:set>
                                    <p:animEffect transition="in" filter="dissolve">
                                      <p:cBhvr>
                                        <p:cTn id="22" dur="500"/>
                                        <p:tgtEl>
                                          <p:spTgt spid="20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5" grpId="0" animBg="1" autoUpdateAnimBg="0"/>
      <p:bldP spid="20506" grpId="0" animBg="1" autoUpdateAnimBg="0"/>
      <p:bldP spid="20507" grpId="0" animBg="1" autoUpdateAnimBg="0"/>
      <p:bldP spid="20511"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60262" y="6766309"/>
            <a:ext cx="10782187" cy="1128604"/>
          </a:xfrm>
          <a:noFill/>
        </p:spPr>
        <p:txBody>
          <a:bodyPr>
            <a:normAutofit fontScale="90000"/>
          </a:bodyPr>
          <a:lstStyle/>
          <a:p>
            <a:pPr lvl="1">
              <a:lnSpc>
                <a:spcPct val="90000"/>
              </a:lnSpc>
            </a:pPr>
            <a: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SAME, OR SIMILAR, INPUT ACCESSORIES ARE USED TO MAKE PHOTOPIC, RADIOMETRIC AND SPECTRORADIOMETRIC MEASUREMENTS.</a:t>
            </a:r>
            <a:b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THE INPUT ACCESSORY DEFINES THE TYPE AND CONDITIONS OF MEASUREMENT OF:</a:t>
            </a:r>
            <a:br>
              <a:rPr lang="en-US" altLang="en-US" sz="36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bg-BG" sz="3100" dirty="0">
                <a:solidFill>
                  <a:srgbClr val="88B1BB"/>
                </a:solidFill>
                <a:latin typeface="Helvetica Neue" charset="0"/>
                <a:ea typeface="Helvetica Neue" charset="0"/>
                <a:cs typeface="Helvetica Neue" charset="0"/>
              </a:rPr>
              <a:t>•</a:t>
            </a:r>
            <a:r>
              <a:rPr lang="bg-BG" sz="3100" dirty="0">
                <a:solidFill>
                  <a:schemeClr val="accent1">
                    <a:lumMod val="40000"/>
                    <a:lumOff val="60000"/>
                  </a:schemeClr>
                </a:solidFill>
                <a:latin typeface="Helvetica Neue" charset="0"/>
                <a:ea typeface="Helvetica Neue" charset="0"/>
                <a:cs typeface="Helvetica Neue" charset="0"/>
              </a:rPr>
              <a:t> </a:t>
            </a:r>
            <a:r>
              <a:rPr lang="en-US" altLang="en-US" sz="3100" dirty="0"/>
              <a:t>Luminous, radiometric and </a:t>
            </a:r>
            <a:r>
              <a:rPr lang="en-US" altLang="en-US" sz="3100" dirty="0" err="1"/>
              <a:t>spectroradiometric</a:t>
            </a:r>
            <a:r>
              <a:rPr lang="en-US" altLang="en-US" sz="3100" dirty="0"/>
              <a:t> intensity</a:t>
            </a:r>
            <a:br>
              <a:rPr lang="en-US" altLang="en-US" sz="3100" dirty="0"/>
            </a:br>
            <a:r>
              <a:rPr lang="bg-BG" sz="3100" dirty="0">
                <a:solidFill>
                  <a:srgbClr val="88B1BB"/>
                </a:solidFill>
                <a:latin typeface="Helvetica Neue" charset="0"/>
                <a:ea typeface="Helvetica Neue" charset="0"/>
                <a:cs typeface="Helvetica Neue" charset="0"/>
              </a:rPr>
              <a:t>•</a:t>
            </a:r>
            <a:r>
              <a:rPr lang="bg-BG" sz="3100" dirty="0">
                <a:solidFill>
                  <a:schemeClr val="accent1">
                    <a:lumMod val="40000"/>
                    <a:lumOff val="60000"/>
                  </a:schemeClr>
                </a:solidFill>
                <a:latin typeface="Helvetica Neue" charset="0"/>
                <a:ea typeface="Helvetica Neue" charset="0"/>
                <a:cs typeface="Helvetica Neue" charset="0"/>
              </a:rPr>
              <a:t> </a:t>
            </a:r>
            <a:r>
              <a:rPr lang="en-US" altLang="en-US" sz="3100" dirty="0"/>
              <a:t>Luminance, radiance and spectral radiance</a:t>
            </a:r>
            <a:br>
              <a:rPr lang="en-US" altLang="en-US" sz="3100" dirty="0"/>
            </a:br>
            <a:r>
              <a:rPr lang="bg-BG" sz="3100" dirty="0">
                <a:solidFill>
                  <a:srgbClr val="88B1BB"/>
                </a:solidFill>
                <a:latin typeface="Helvetica Neue" charset="0"/>
                <a:ea typeface="Helvetica Neue" charset="0"/>
                <a:cs typeface="Helvetica Neue" charset="0"/>
              </a:rPr>
              <a:t>•</a:t>
            </a:r>
            <a:r>
              <a:rPr lang="bg-BG" sz="3100" dirty="0">
                <a:solidFill>
                  <a:schemeClr val="accent1">
                    <a:lumMod val="40000"/>
                    <a:lumOff val="60000"/>
                  </a:schemeClr>
                </a:solidFill>
                <a:latin typeface="Helvetica Neue" charset="0"/>
                <a:ea typeface="Helvetica Neue" charset="0"/>
                <a:cs typeface="Helvetica Neue" charset="0"/>
              </a:rPr>
              <a:t> </a:t>
            </a:r>
            <a:r>
              <a:rPr lang="en-US" altLang="en-US" sz="3100" dirty="0"/>
              <a:t>Luminous, radiometric and </a:t>
            </a:r>
            <a:r>
              <a:rPr lang="en-US" altLang="en-US" sz="3100" dirty="0" err="1"/>
              <a:t>spectroradiometric</a:t>
            </a:r>
            <a:r>
              <a:rPr lang="en-US" altLang="en-US" sz="3100" dirty="0"/>
              <a:t> flux</a:t>
            </a:r>
            <a:br>
              <a:rPr lang="en-US" altLang="en-US" sz="3100" dirty="0"/>
            </a:br>
            <a:r>
              <a:rPr lang="bg-BG" sz="3100" dirty="0">
                <a:solidFill>
                  <a:srgbClr val="88B1BB"/>
                </a:solidFill>
                <a:latin typeface="Helvetica Neue" charset="0"/>
                <a:ea typeface="Helvetica Neue" charset="0"/>
                <a:cs typeface="Helvetica Neue" charset="0"/>
              </a:rPr>
              <a:t>•</a:t>
            </a:r>
            <a:r>
              <a:rPr lang="bg-BG" sz="3100" dirty="0">
                <a:solidFill>
                  <a:schemeClr val="accent1">
                    <a:lumMod val="40000"/>
                    <a:lumOff val="60000"/>
                  </a:schemeClr>
                </a:solidFill>
                <a:latin typeface="Helvetica Neue" charset="0"/>
                <a:ea typeface="Helvetica Neue" charset="0"/>
                <a:cs typeface="Helvetica Neue" charset="0"/>
              </a:rPr>
              <a:t> </a:t>
            </a:r>
            <a:r>
              <a:rPr lang="en-US" altLang="en-US" sz="3100" dirty="0"/>
              <a:t>Illuminance, irradiance and spectral irradiance</a:t>
            </a:r>
            <a:br>
              <a:rPr lang="en-US" altLang="en-US" sz="2700" dirty="0"/>
            </a:br>
            <a:br>
              <a:rPr lang="en-US" altLang="en-US" dirty="0"/>
            </a:br>
            <a:br>
              <a:rPr 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2438400" y="241088"/>
            <a:ext cx="9144000" cy="98423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Tree>
    <p:extLst>
      <p:ext uri="{BB962C8B-B14F-4D97-AF65-F5344CB8AC3E}">
        <p14:creationId xmlns:p14="http://schemas.microsoft.com/office/powerpoint/2010/main" val="1033145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7660" name="Oval 12">
            <a:extLst>
              <a:ext uri="{FF2B5EF4-FFF2-40B4-BE49-F238E27FC236}">
                <a16:creationId xmlns:a16="http://schemas.microsoft.com/office/drawing/2014/main" id="{404D7D5D-EE74-EB4E-9D59-BA1F1D3B90FF}"/>
              </a:ext>
            </a:extLst>
          </p:cNvPr>
          <p:cNvSpPr>
            <a:spLocks noChangeArrowheads="1"/>
          </p:cNvSpPr>
          <p:nvPr/>
        </p:nvSpPr>
        <p:spPr bwMode="auto">
          <a:xfrm>
            <a:off x="2009273" y="4355432"/>
            <a:ext cx="304800" cy="533400"/>
          </a:xfrm>
          <a:prstGeom prst="ellipse">
            <a:avLst/>
          </a:prstGeom>
          <a:solidFill>
            <a:schemeClr val="folHlink"/>
          </a:solidFill>
          <a:ln w="9525">
            <a:solidFill>
              <a:srgbClr val="FF0000"/>
            </a:solidFill>
            <a:round/>
            <a:headEnd/>
            <a:tailEnd/>
          </a:ln>
          <a:effectLst/>
          <a:extLs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lstStyle/>
          <a:p>
            <a:endParaRPr lang="en-US"/>
          </a:p>
        </p:txBody>
      </p:sp>
      <p:pic>
        <p:nvPicPr>
          <p:cNvPr id="27650" name="Picture 2">
            <a:extLst>
              <a:ext uri="{FF2B5EF4-FFF2-40B4-BE49-F238E27FC236}">
                <a16:creationId xmlns:a16="http://schemas.microsoft.com/office/drawing/2014/main" id="{1F3A5B7B-7CF3-2B4F-9664-2782690B4FF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97" r="3619" b="14569"/>
          <a:stretch>
            <a:fillRect/>
          </a:stretch>
        </p:blipFill>
        <p:spPr bwMode="auto">
          <a:xfrm>
            <a:off x="5015998" y="2374232"/>
            <a:ext cx="51704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2" name="Line 4">
            <a:extLst>
              <a:ext uri="{FF2B5EF4-FFF2-40B4-BE49-F238E27FC236}">
                <a16:creationId xmlns:a16="http://schemas.microsoft.com/office/drawing/2014/main" id="{0F96158A-A4D8-7B48-A559-74F9D9D20E3C}"/>
              </a:ext>
            </a:extLst>
          </p:cNvPr>
          <p:cNvSpPr>
            <a:spLocks noChangeShapeType="1"/>
          </p:cNvSpPr>
          <p:nvPr/>
        </p:nvSpPr>
        <p:spPr bwMode="auto">
          <a:xfrm flipH="1">
            <a:off x="2133098" y="2779046"/>
            <a:ext cx="8288338" cy="20097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3" name="Line 5">
            <a:extLst>
              <a:ext uri="{FF2B5EF4-FFF2-40B4-BE49-F238E27FC236}">
                <a16:creationId xmlns:a16="http://schemas.microsoft.com/office/drawing/2014/main" id="{16B19B46-A79D-8A4A-86C8-0C55E00405CF}"/>
              </a:ext>
            </a:extLst>
          </p:cNvPr>
          <p:cNvSpPr>
            <a:spLocks noChangeShapeType="1"/>
          </p:cNvSpPr>
          <p:nvPr/>
        </p:nvSpPr>
        <p:spPr bwMode="auto">
          <a:xfrm flipH="1">
            <a:off x="2012448" y="3009233"/>
            <a:ext cx="8650288" cy="158591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4" name="Line 6">
            <a:extLst>
              <a:ext uri="{FF2B5EF4-FFF2-40B4-BE49-F238E27FC236}">
                <a16:creationId xmlns:a16="http://schemas.microsoft.com/office/drawing/2014/main" id="{2D93EC30-9D98-654B-9D0F-7BEEED4C8E8E}"/>
              </a:ext>
            </a:extLst>
          </p:cNvPr>
          <p:cNvSpPr>
            <a:spLocks noChangeShapeType="1"/>
          </p:cNvSpPr>
          <p:nvPr/>
        </p:nvSpPr>
        <p:spPr bwMode="auto">
          <a:xfrm flipH="1">
            <a:off x="2002923" y="3290220"/>
            <a:ext cx="8529638" cy="1270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5" name="Line 7">
            <a:extLst>
              <a:ext uri="{FF2B5EF4-FFF2-40B4-BE49-F238E27FC236}">
                <a16:creationId xmlns:a16="http://schemas.microsoft.com/office/drawing/2014/main" id="{A2EEC18C-ABBF-3145-8F2D-1B1E231D6EDC}"/>
              </a:ext>
            </a:extLst>
          </p:cNvPr>
          <p:cNvSpPr>
            <a:spLocks noChangeShapeType="1"/>
          </p:cNvSpPr>
          <p:nvPr/>
        </p:nvSpPr>
        <p:spPr bwMode="auto">
          <a:xfrm flipH="1">
            <a:off x="2253748" y="3537871"/>
            <a:ext cx="8408988" cy="8461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6" name="Line 8">
            <a:extLst>
              <a:ext uri="{FF2B5EF4-FFF2-40B4-BE49-F238E27FC236}">
                <a16:creationId xmlns:a16="http://schemas.microsoft.com/office/drawing/2014/main" id="{37E464B1-71BC-084E-A70C-663B215FBC28}"/>
              </a:ext>
            </a:extLst>
          </p:cNvPr>
          <p:cNvSpPr>
            <a:spLocks noChangeShapeType="1"/>
          </p:cNvSpPr>
          <p:nvPr/>
        </p:nvSpPr>
        <p:spPr bwMode="auto">
          <a:xfrm flipH="1">
            <a:off x="2242637" y="3783932"/>
            <a:ext cx="8529637" cy="635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7" name="Line 9">
            <a:extLst>
              <a:ext uri="{FF2B5EF4-FFF2-40B4-BE49-F238E27FC236}">
                <a16:creationId xmlns:a16="http://schemas.microsoft.com/office/drawing/2014/main" id="{67F6A014-6055-4C44-8DDE-07CA294DDFD3}"/>
              </a:ext>
            </a:extLst>
          </p:cNvPr>
          <p:cNvSpPr>
            <a:spLocks noChangeShapeType="1"/>
          </p:cNvSpPr>
          <p:nvPr/>
        </p:nvSpPr>
        <p:spPr bwMode="auto">
          <a:xfrm flipH="1">
            <a:off x="2133098" y="4066507"/>
            <a:ext cx="8408988" cy="3175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8" name="Line 10">
            <a:extLst>
              <a:ext uri="{FF2B5EF4-FFF2-40B4-BE49-F238E27FC236}">
                <a16:creationId xmlns:a16="http://schemas.microsoft.com/office/drawing/2014/main" id="{8AA7EEF9-F99E-524D-A4DF-142FC0EFA1C5}"/>
              </a:ext>
            </a:extLst>
          </p:cNvPr>
          <p:cNvSpPr>
            <a:spLocks noChangeShapeType="1"/>
          </p:cNvSpPr>
          <p:nvPr/>
        </p:nvSpPr>
        <p:spPr bwMode="auto">
          <a:xfrm flipH="1">
            <a:off x="2133098" y="4304632"/>
            <a:ext cx="8408988" cy="3175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59" name="Line 11">
            <a:extLst>
              <a:ext uri="{FF2B5EF4-FFF2-40B4-BE49-F238E27FC236}">
                <a16:creationId xmlns:a16="http://schemas.microsoft.com/office/drawing/2014/main" id="{3822A659-5446-E949-B044-8F8B4FCAA1BB}"/>
              </a:ext>
            </a:extLst>
          </p:cNvPr>
          <p:cNvSpPr>
            <a:spLocks noChangeShapeType="1"/>
          </p:cNvSpPr>
          <p:nvPr/>
        </p:nvSpPr>
        <p:spPr bwMode="auto">
          <a:xfrm flipH="1">
            <a:off x="2133098" y="4560220"/>
            <a:ext cx="828833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anchor="ctr"/>
          <a:lstStyle/>
          <a:p>
            <a:endParaRPr lang="en-US"/>
          </a:p>
        </p:txBody>
      </p:sp>
      <p:sp>
        <p:nvSpPr>
          <p:cNvPr id="27662" name="AutoShape 14">
            <a:extLst>
              <a:ext uri="{FF2B5EF4-FFF2-40B4-BE49-F238E27FC236}">
                <a16:creationId xmlns:a16="http://schemas.microsoft.com/office/drawing/2014/main" id="{A5403FF6-2FF4-484D-99C5-5765E62AFC68}"/>
              </a:ext>
            </a:extLst>
          </p:cNvPr>
          <p:cNvSpPr>
            <a:spLocks noChangeArrowheads="1"/>
          </p:cNvSpPr>
          <p:nvPr/>
        </p:nvSpPr>
        <p:spPr bwMode="auto">
          <a:xfrm>
            <a:off x="2009273" y="2145632"/>
            <a:ext cx="2895600" cy="1752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Recall the ray trace. If we follow these rays backward…</a:t>
            </a:r>
          </a:p>
        </p:txBody>
      </p:sp>
      <p:sp>
        <p:nvSpPr>
          <p:cNvPr id="27663" name="AutoShape 15">
            <a:extLst>
              <a:ext uri="{FF2B5EF4-FFF2-40B4-BE49-F238E27FC236}">
                <a16:creationId xmlns:a16="http://schemas.microsoft.com/office/drawing/2014/main" id="{2FE69A19-395D-7F4D-8087-D215034BBAF3}"/>
              </a:ext>
            </a:extLst>
          </p:cNvPr>
          <p:cNvSpPr>
            <a:spLocks noChangeArrowheads="1"/>
          </p:cNvSpPr>
          <p:nvPr/>
        </p:nvSpPr>
        <p:spPr bwMode="auto">
          <a:xfrm>
            <a:off x="1933073" y="5193632"/>
            <a:ext cx="28956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…they seem to come from an area behind the LED</a:t>
            </a:r>
          </a:p>
        </p:txBody>
      </p:sp>
      <p:sp>
        <p:nvSpPr>
          <p:cNvPr id="16" name="Title 1">
            <a:extLst>
              <a:ext uri="{FF2B5EF4-FFF2-40B4-BE49-F238E27FC236}">
                <a16:creationId xmlns:a16="http://schemas.microsoft.com/office/drawing/2014/main" id="{E37D7B00-CB78-B24B-9CA7-366501405AAC}"/>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Tree>
    <p:extLst>
      <p:ext uri="{BB962C8B-B14F-4D97-AF65-F5344CB8AC3E}">
        <p14:creationId xmlns:p14="http://schemas.microsoft.com/office/powerpoint/2010/main" val="21819545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wipe(right)">
                                      <p:cBhvr>
                                        <p:cTn id="7" dur="500"/>
                                        <p:tgtEl>
                                          <p:spTgt spid="27659"/>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7652"/>
                                        </p:tgtEl>
                                        <p:attrNameLst>
                                          <p:attrName>style.visibility</p:attrName>
                                        </p:attrNameLst>
                                      </p:cBhvr>
                                      <p:to>
                                        <p:strVal val="visible"/>
                                      </p:to>
                                    </p:set>
                                    <p:animEffect transition="in" filter="wipe(right)">
                                      <p:cBhvr>
                                        <p:cTn id="11" dur="500"/>
                                        <p:tgtEl>
                                          <p:spTgt spid="27652"/>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27653"/>
                                        </p:tgtEl>
                                        <p:attrNameLst>
                                          <p:attrName>style.visibility</p:attrName>
                                        </p:attrNameLst>
                                      </p:cBhvr>
                                      <p:to>
                                        <p:strVal val="visible"/>
                                      </p:to>
                                    </p:set>
                                    <p:animEffect transition="in" filter="wipe(right)">
                                      <p:cBhvr>
                                        <p:cTn id="15" dur="500"/>
                                        <p:tgtEl>
                                          <p:spTgt spid="27653"/>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wipe(right)">
                                      <p:cBhvr>
                                        <p:cTn id="19" dur="500"/>
                                        <p:tgtEl>
                                          <p:spTgt spid="27654"/>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27655"/>
                                        </p:tgtEl>
                                        <p:attrNameLst>
                                          <p:attrName>style.visibility</p:attrName>
                                        </p:attrNameLst>
                                      </p:cBhvr>
                                      <p:to>
                                        <p:strVal val="visible"/>
                                      </p:to>
                                    </p:set>
                                    <p:animEffect transition="in" filter="wipe(right)">
                                      <p:cBhvr>
                                        <p:cTn id="23" dur="500"/>
                                        <p:tgtEl>
                                          <p:spTgt spid="27655"/>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27656"/>
                                        </p:tgtEl>
                                        <p:attrNameLst>
                                          <p:attrName>style.visibility</p:attrName>
                                        </p:attrNameLst>
                                      </p:cBhvr>
                                      <p:to>
                                        <p:strVal val="visible"/>
                                      </p:to>
                                    </p:set>
                                    <p:animEffect transition="in" filter="wipe(right)">
                                      <p:cBhvr>
                                        <p:cTn id="27" dur="500"/>
                                        <p:tgtEl>
                                          <p:spTgt spid="27656"/>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27657"/>
                                        </p:tgtEl>
                                        <p:attrNameLst>
                                          <p:attrName>style.visibility</p:attrName>
                                        </p:attrNameLst>
                                      </p:cBhvr>
                                      <p:to>
                                        <p:strVal val="visible"/>
                                      </p:to>
                                    </p:set>
                                    <p:animEffect transition="in" filter="wipe(right)">
                                      <p:cBhvr>
                                        <p:cTn id="31" dur="500"/>
                                        <p:tgtEl>
                                          <p:spTgt spid="27657"/>
                                        </p:tgtEl>
                                      </p:cBhvr>
                                    </p:animEffect>
                                  </p:childTnLst>
                                </p:cTn>
                              </p:par>
                            </p:childTnLst>
                          </p:cTn>
                        </p:par>
                        <p:par>
                          <p:cTn id="32" fill="hold" nodeType="afterGroup">
                            <p:stCondLst>
                              <p:cond delay="3500"/>
                            </p:stCondLst>
                            <p:childTnLst>
                              <p:par>
                                <p:cTn id="33" presetID="22" presetClass="entr" presetSubtype="2" fill="hold" nodeType="afterEffect">
                                  <p:stCondLst>
                                    <p:cond delay="0"/>
                                  </p:stCondLst>
                                  <p:childTnLst>
                                    <p:set>
                                      <p:cBhvr>
                                        <p:cTn id="34" dur="1" fill="hold">
                                          <p:stCondLst>
                                            <p:cond delay="0"/>
                                          </p:stCondLst>
                                        </p:cTn>
                                        <p:tgtEl>
                                          <p:spTgt spid="27658"/>
                                        </p:tgtEl>
                                        <p:attrNameLst>
                                          <p:attrName>style.visibility</p:attrName>
                                        </p:attrNameLst>
                                      </p:cBhvr>
                                      <p:to>
                                        <p:strVal val="visible"/>
                                      </p:to>
                                    </p:set>
                                    <p:animEffect transition="in" filter="wipe(right)">
                                      <p:cBhvr>
                                        <p:cTn id="35" dur="500"/>
                                        <p:tgtEl>
                                          <p:spTgt spid="2765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7663"/>
                                        </p:tgtEl>
                                        <p:attrNameLst>
                                          <p:attrName>style.visibility</p:attrName>
                                        </p:attrNameLst>
                                      </p:cBhvr>
                                      <p:to>
                                        <p:strVal val="visible"/>
                                      </p:to>
                                    </p:set>
                                    <p:animEffect transition="in" filter="dissolve">
                                      <p:cBhvr>
                                        <p:cTn id="40" dur="500"/>
                                        <p:tgtEl>
                                          <p:spTgt spid="2766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9" presetClass="entr" presetSubtype="0" fill="hold" nodeType="clickEffect">
                                  <p:stCondLst>
                                    <p:cond delay="0"/>
                                  </p:stCondLst>
                                  <p:childTnLst>
                                    <p:set>
                                      <p:cBhvr>
                                        <p:cTn id="44" dur="1" fill="hold">
                                          <p:stCondLst>
                                            <p:cond delay="0"/>
                                          </p:stCondLst>
                                        </p:cTn>
                                        <p:tgtEl>
                                          <p:spTgt spid="27660"/>
                                        </p:tgtEl>
                                        <p:attrNameLst>
                                          <p:attrName>style.visibility</p:attrName>
                                        </p:attrNameLst>
                                      </p:cBhvr>
                                      <p:to>
                                        <p:strVal val="visible"/>
                                      </p:to>
                                    </p:set>
                                    <p:animEffect transition="in" filter="dissolve">
                                      <p:cBhvr>
                                        <p:cTn id="45" dur="500"/>
                                        <p:tgtEl>
                                          <p:spTgt spid="27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3"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8699" name="AutoShape 27">
            <a:extLst>
              <a:ext uri="{FF2B5EF4-FFF2-40B4-BE49-F238E27FC236}">
                <a16:creationId xmlns:a16="http://schemas.microsoft.com/office/drawing/2014/main" id="{7F52C12F-52B5-874E-B605-2E8D3CA77246}"/>
              </a:ext>
            </a:extLst>
          </p:cNvPr>
          <p:cNvSpPr>
            <a:spLocks noChangeArrowheads="1"/>
          </p:cNvSpPr>
          <p:nvPr/>
        </p:nvSpPr>
        <p:spPr bwMode="auto">
          <a:xfrm rot="19443016">
            <a:off x="5679245" y="3557347"/>
            <a:ext cx="1758950" cy="492125"/>
          </a:xfrm>
          <a:custGeom>
            <a:avLst/>
            <a:gdLst>
              <a:gd name="G0" fmla="+- 8557 0 0"/>
              <a:gd name="G1" fmla="+- -11357129 0 0"/>
              <a:gd name="G2" fmla="+- 0 0 -11357129"/>
              <a:gd name="T0" fmla="*/ 0 256 1"/>
              <a:gd name="T1" fmla="*/ 180 256 1"/>
              <a:gd name="G3" fmla="+- -11357129 T0 T1"/>
              <a:gd name="T2" fmla="*/ 0 256 1"/>
              <a:gd name="T3" fmla="*/ 90 256 1"/>
              <a:gd name="G4" fmla="+- -11357129 T2 T3"/>
              <a:gd name="G5" fmla="*/ G4 2 1"/>
              <a:gd name="T4" fmla="*/ 90 256 1"/>
              <a:gd name="T5" fmla="*/ 0 256 1"/>
              <a:gd name="G6" fmla="+- -11357129 T4 T5"/>
              <a:gd name="G7" fmla="*/ G6 2 1"/>
              <a:gd name="G8" fmla="abs -1135712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557"/>
              <a:gd name="G18" fmla="*/ 8557 1 2"/>
              <a:gd name="G19" fmla="+- G18 5400 0"/>
              <a:gd name="G20" fmla="cos G19 -11357129"/>
              <a:gd name="G21" fmla="sin G19 -11357129"/>
              <a:gd name="G22" fmla="+- G20 10800 0"/>
              <a:gd name="G23" fmla="+- G21 10800 0"/>
              <a:gd name="G24" fmla="+- 10800 0 G20"/>
              <a:gd name="G25" fmla="+- 8557 10800 0"/>
              <a:gd name="G26" fmla="?: G9 G17 G25"/>
              <a:gd name="G27" fmla="?: G9 0 21600"/>
              <a:gd name="G28" fmla="cos 10800 -11357129"/>
              <a:gd name="G29" fmla="sin 10800 -11357129"/>
              <a:gd name="G30" fmla="sin 8557 -11357129"/>
              <a:gd name="G31" fmla="+- G28 10800 0"/>
              <a:gd name="G32" fmla="+- G29 10800 0"/>
              <a:gd name="G33" fmla="+- G30 10800 0"/>
              <a:gd name="G34" fmla="?: G4 0 G31"/>
              <a:gd name="G35" fmla="?: -11357129 G34 0"/>
              <a:gd name="G36" fmla="?: G6 G35 G31"/>
              <a:gd name="G37" fmla="+- 21600 0 G36"/>
              <a:gd name="G38" fmla="?: G4 0 G33"/>
              <a:gd name="G39" fmla="?: -11357129 G38 G32"/>
              <a:gd name="G40" fmla="?: G6 G39 0"/>
              <a:gd name="G41" fmla="?: G4 G32 21600"/>
              <a:gd name="G42" fmla="?: G6 G41 G33"/>
              <a:gd name="T12" fmla="*/ 10800 w 21600"/>
              <a:gd name="T13" fmla="*/ 0 h 21600"/>
              <a:gd name="T14" fmla="*/ 1187 w 21600"/>
              <a:gd name="T15" fmla="*/ 9670 h 21600"/>
              <a:gd name="T16" fmla="*/ 10800 w 21600"/>
              <a:gd name="T17" fmla="*/ 2243 h 21600"/>
              <a:gd name="T18" fmla="*/ 20413 w 21600"/>
              <a:gd name="T19" fmla="*/ 96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301" y="9801"/>
                </a:moveTo>
                <a:cubicBezTo>
                  <a:pt x="2808" y="5491"/>
                  <a:pt x="6460" y="2243"/>
                  <a:pt x="10800" y="2243"/>
                </a:cubicBezTo>
                <a:cubicBezTo>
                  <a:pt x="15139" y="2243"/>
                  <a:pt x="18791" y="5491"/>
                  <a:pt x="19298" y="9801"/>
                </a:cubicBezTo>
                <a:lnTo>
                  <a:pt x="21526" y="9539"/>
                </a:lnTo>
                <a:cubicBezTo>
                  <a:pt x="20886" y="4099"/>
                  <a:pt x="16276" y="0"/>
                  <a:pt x="10799" y="0"/>
                </a:cubicBezTo>
                <a:cubicBezTo>
                  <a:pt x="5323" y="0"/>
                  <a:pt x="713" y="4099"/>
                  <a:pt x="73" y="9539"/>
                </a:cubicBezTo>
                <a:close/>
              </a:path>
            </a:pathLst>
          </a:custGeom>
          <a:solidFill>
            <a:schemeClr val="folHlink"/>
          </a:solidFill>
          <a:ln w="9525">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a:p>
        </p:txBody>
      </p:sp>
      <p:pic>
        <p:nvPicPr>
          <p:cNvPr id="28676" name="Picture 4">
            <a:extLst>
              <a:ext uri="{FF2B5EF4-FFF2-40B4-BE49-F238E27FC236}">
                <a16:creationId xmlns:a16="http://schemas.microsoft.com/office/drawing/2014/main" id="{EDE32C69-6359-764D-9B61-122F539758C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97" r="3619" b="14569"/>
          <a:stretch>
            <a:fillRect/>
          </a:stretch>
        </p:blipFill>
        <p:spPr bwMode="auto">
          <a:xfrm>
            <a:off x="5051425" y="2584899"/>
            <a:ext cx="51704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Oval 3">
            <a:extLst>
              <a:ext uri="{FF2B5EF4-FFF2-40B4-BE49-F238E27FC236}">
                <a16:creationId xmlns:a16="http://schemas.microsoft.com/office/drawing/2014/main" id="{E0549D9D-813D-9C4E-A68B-8B4267A76191}"/>
              </a:ext>
            </a:extLst>
          </p:cNvPr>
          <p:cNvSpPr>
            <a:spLocks noChangeArrowheads="1"/>
          </p:cNvSpPr>
          <p:nvPr/>
        </p:nvSpPr>
        <p:spPr bwMode="auto">
          <a:xfrm>
            <a:off x="2044700" y="4566099"/>
            <a:ext cx="304800" cy="533400"/>
          </a:xfrm>
          <a:prstGeom prst="ellipse">
            <a:avLst/>
          </a:prstGeom>
          <a:solidFill>
            <a:schemeClr val="folHlink"/>
          </a:solidFill>
          <a:ln w="9525">
            <a:solidFill>
              <a:srgbClr val="FF0000"/>
            </a:solidFill>
            <a:round/>
            <a:headEnd/>
            <a:tailEnd/>
          </a:ln>
          <a:effectLst/>
          <a:extLs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lstStyle/>
          <a:p>
            <a:endParaRPr lang="en-US"/>
          </a:p>
        </p:txBody>
      </p:sp>
      <p:sp>
        <p:nvSpPr>
          <p:cNvPr id="28686" name="Line 14">
            <a:extLst>
              <a:ext uri="{FF2B5EF4-FFF2-40B4-BE49-F238E27FC236}">
                <a16:creationId xmlns:a16="http://schemas.microsoft.com/office/drawing/2014/main" id="{CA543102-EE24-7646-B104-735B124CA90F}"/>
              </a:ext>
            </a:extLst>
          </p:cNvPr>
          <p:cNvSpPr>
            <a:spLocks noChangeShapeType="1"/>
          </p:cNvSpPr>
          <p:nvPr/>
        </p:nvSpPr>
        <p:spPr bwMode="auto">
          <a:xfrm flipH="1">
            <a:off x="4559300" y="3023049"/>
            <a:ext cx="5651500" cy="4000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87" name="Line 15">
            <a:extLst>
              <a:ext uri="{FF2B5EF4-FFF2-40B4-BE49-F238E27FC236}">
                <a16:creationId xmlns:a16="http://schemas.microsoft.com/office/drawing/2014/main" id="{25CD79AF-C8F4-B24D-B3A2-CD2630184861}"/>
              </a:ext>
            </a:extLst>
          </p:cNvPr>
          <p:cNvSpPr>
            <a:spLocks noChangeShapeType="1"/>
          </p:cNvSpPr>
          <p:nvPr/>
        </p:nvSpPr>
        <p:spPr bwMode="auto">
          <a:xfrm flipH="1">
            <a:off x="5016500" y="2508699"/>
            <a:ext cx="4648200" cy="14478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88" name="Line 16">
            <a:extLst>
              <a:ext uri="{FF2B5EF4-FFF2-40B4-BE49-F238E27FC236}">
                <a16:creationId xmlns:a16="http://schemas.microsoft.com/office/drawing/2014/main" id="{0DBD7B45-E32F-6441-A701-14CBE9C15E6D}"/>
              </a:ext>
            </a:extLst>
          </p:cNvPr>
          <p:cNvSpPr>
            <a:spLocks noChangeShapeType="1"/>
          </p:cNvSpPr>
          <p:nvPr/>
        </p:nvSpPr>
        <p:spPr bwMode="auto">
          <a:xfrm flipH="1">
            <a:off x="5086350" y="2356299"/>
            <a:ext cx="3968750" cy="18605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89" name="Line 17">
            <a:extLst>
              <a:ext uri="{FF2B5EF4-FFF2-40B4-BE49-F238E27FC236}">
                <a16:creationId xmlns:a16="http://schemas.microsoft.com/office/drawing/2014/main" id="{12FE15CD-5677-EC4C-BD48-30E9D2D07889}"/>
              </a:ext>
            </a:extLst>
          </p:cNvPr>
          <p:cNvSpPr>
            <a:spLocks noChangeShapeType="1"/>
          </p:cNvSpPr>
          <p:nvPr/>
        </p:nvSpPr>
        <p:spPr bwMode="auto">
          <a:xfrm flipH="1">
            <a:off x="5568950" y="2400749"/>
            <a:ext cx="2787650" cy="18161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0" name="Line 18">
            <a:extLst>
              <a:ext uri="{FF2B5EF4-FFF2-40B4-BE49-F238E27FC236}">
                <a16:creationId xmlns:a16="http://schemas.microsoft.com/office/drawing/2014/main" id="{2B2C2A09-6B8D-2A43-B841-D11BF41EEE1C}"/>
              </a:ext>
            </a:extLst>
          </p:cNvPr>
          <p:cNvSpPr>
            <a:spLocks noChangeShapeType="1"/>
          </p:cNvSpPr>
          <p:nvPr/>
        </p:nvSpPr>
        <p:spPr bwMode="auto">
          <a:xfrm flipH="1">
            <a:off x="5702300" y="2356299"/>
            <a:ext cx="2286000" cy="1905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1" name="Line 19">
            <a:extLst>
              <a:ext uri="{FF2B5EF4-FFF2-40B4-BE49-F238E27FC236}">
                <a16:creationId xmlns:a16="http://schemas.microsoft.com/office/drawing/2014/main" id="{2DDD373D-095F-2649-A04E-DE978F9B9098}"/>
              </a:ext>
            </a:extLst>
          </p:cNvPr>
          <p:cNvSpPr>
            <a:spLocks noChangeShapeType="1"/>
          </p:cNvSpPr>
          <p:nvPr/>
        </p:nvSpPr>
        <p:spPr bwMode="auto">
          <a:xfrm flipH="1">
            <a:off x="5854700" y="2356299"/>
            <a:ext cx="1752600" cy="19050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2" name="Line 20">
            <a:extLst>
              <a:ext uri="{FF2B5EF4-FFF2-40B4-BE49-F238E27FC236}">
                <a16:creationId xmlns:a16="http://schemas.microsoft.com/office/drawing/2014/main" id="{4195763B-A5F5-7F4C-AD15-106E83743181}"/>
              </a:ext>
            </a:extLst>
          </p:cNvPr>
          <p:cNvSpPr>
            <a:spLocks noChangeShapeType="1"/>
          </p:cNvSpPr>
          <p:nvPr/>
        </p:nvSpPr>
        <p:spPr bwMode="auto">
          <a:xfrm flipH="1">
            <a:off x="5930900" y="2337249"/>
            <a:ext cx="1358900" cy="19240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3" name="Line 21">
            <a:extLst>
              <a:ext uri="{FF2B5EF4-FFF2-40B4-BE49-F238E27FC236}">
                <a16:creationId xmlns:a16="http://schemas.microsoft.com/office/drawing/2014/main" id="{2100EBA0-BB83-5948-AEE9-3F205D5167A0}"/>
              </a:ext>
            </a:extLst>
          </p:cNvPr>
          <p:cNvSpPr>
            <a:spLocks noChangeShapeType="1"/>
          </p:cNvSpPr>
          <p:nvPr/>
        </p:nvSpPr>
        <p:spPr bwMode="auto">
          <a:xfrm flipH="1">
            <a:off x="5918200" y="2305499"/>
            <a:ext cx="1098550" cy="199390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4" name="Line 22">
            <a:extLst>
              <a:ext uri="{FF2B5EF4-FFF2-40B4-BE49-F238E27FC236}">
                <a16:creationId xmlns:a16="http://schemas.microsoft.com/office/drawing/2014/main" id="{8426CBFE-0846-BD4B-9098-92143FED9671}"/>
              </a:ext>
            </a:extLst>
          </p:cNvPr>
          <p:cNvSpPr>
            <a:spLocks noChangeShapeType="1"/>
          </p:cNvSpPr>
          <p:nvPr/>
        </p:nvSpPr>
        <p:spPr bwMode="auto">
          <a:xfrm flipH="1">
            <a:off x="5924550" y="2305499"/>
            <a:ext cx="787400" cy="20764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5" name="Line 23">
            <a:extLst>
              <a:ext uri="{FF2B5EF4-FFF2-40B4-BE49-F238E27FC236}">
                <a16:creationId xmlns:a16="http://schemas.microsoft.com/office/drawing/2014/main" id="{2E1A87B4-8C08-1A4D-A49C-0DA66E3F2F53}"/>
              </a:ext>
            </a:extLst>
          </p:cNvPr>
          <p:cNvSpPr>
            <a:spLocks noChangeShapeType="1"/>
          </p:cNvSpPr>
          <p:nvPr/>
        </p:nvSpPr>
        <p:spPr bwMode="auto">
          <a:xfrm flipH="1">
            <a:off x="5930900" y="2273749"/>
            <a:ext cx="508000" cy="21399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696" name="Line 24">
            <a:extLst>
              <a:ext uri="{FF2B5EF4-FFF2-40B4-BE49-F238E27FC236}">
                <a16:creationId xmlns:a16="http://schemas.microsoft.com/office/drawing/2014/main" id="{D513FA82-1CDF-6543-8A07-AB80A21CF0CE}"/>
              </a:ext>
            </a:extLst>
          </p:cNvPr>
          <p:cNvSpPr>
            <a:spLocks noChangeShapeType="1"/>
          </p:cNvSpPr>
          <p:nvPr/>
        </p:nvSpPr>
        <p:spPr bwMode="auto">
          <a:xfrm flipH="1">
            <a:off x="6007100" y="2286449"/>
            <a:ext cx="127000" cy="212725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anchor="ctr"/>
          <a:lstStyle/>
          <a:p>
            <a:endParaRPr lang="en-US"/>
          </a:p>
        </p:txBody>
      </p:sp>
      <p:sp>
        <p:nvSpPr>
          <p:cNvPr id="28700" name="AutoShape 28">
            <a:extLst>
              <a:ext uri="{FF2B5EF4-FFF2-40B4-BE49-F238E27FC236}">
                <a16:creationId xmlns:a16="http://schemas.microsoft.com/office/drawing/2014/main" id="{A9820FDD-4F24-644A-81F2-41E8D1CACAB4}"/>
              </a:ext>
            </a:extLst>
          </p:cNvPr>
          <p:cNvSpPr>
            <a:spLocks noChangeArrowheads="1"/>
          </p:cNvSpPr>
          <p:nvPr/>
        </p:nvSpPr>
        <p:spPr bwMode="auto">
          <a:xfrm>
            <a:off x="2044700" y="2356299"/>
            <a:ext cx="2895600" cy="1752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Now if we do the same for the side wall rays…</a:t>
            </a:r>
          </a:p>
        </p:txBody>
      </p:sp>
      <p:sp>
        <p:nvSpPr>
          <p:cNvPr id="28701" name="AutoShape 29">
            <a:extLst>
              <a:ext uri="{FF2B5EF4-FFF2-40B4-BE49-F238E27FC236}">
                <a16:creationId xmlns:a16="http://schemas.microsoft.com/office/drawing/2014/main" id="{06C89FA0-58D4-D340-94E4-1B56344D2882}"/>
              </a:ext>
            </a:extLst>
          </p:cNvPr>
          <p:cNvSpPr>
            <a:spLocks noChangeArrowheads="1"/>
          </p:cNvSpPr>
          <p:nvPr/>
        </p:nvSpPr>
        <p:spPr bwMode="auto">
          <a:xfrm>
            <a:off x="1968500" y="5404299"/>
            <a:ext cx="28956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…they seem to come from a different area</a:t>
            </a:r>
          </a:p>
        </p:txBody>
      </p:sp>
      <p:sp>
        <p:nvSpPr>
          <p:cNvPr id="20" name="Title 1">
            <a:extLst>
              <a:ext uri="{FF2B5EF4-FFF2-40B4-BE49-F238E27FC236}">
                <a16:creationId xmlns:a16="http://schemas.microsoft.com/office/drawing/2014/main" id="{BA568B26-87C0-1245-BBD4-7B2A26BEDEE2}"/>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Tree>
    <p:extLst>
      <p:ext uri="{BB962C8B-B14F-4D97-AF65-F5344CB8AC3E}">
        <p14:creationId xmlns:p14="http://schemas.microsoft.com/office/powerpoint/2010/main" val="16011060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8686"/>
                                        </p:tgtEl>
                                        <p:attrNameLst>
                                          <p:attrName>style.visibility</p:attrName>
                                        </p:attrNameLst>
                                      </p:cBhvr>
                                      <p:to>
                                        <p:strVal val="visible"/>
                                      </p:to>
                                    </p:set>
                                    <p:animEffect transition="in" filter="wipe(right)">
                                      <p:cBhvr>
                                        <p:cTn id="7" dur="500"/>
                                        <p:tgtEl>
                                          <p:spTgt spid="28686"/>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8687"/>
                                        </p:tgtEl>
                                        <p:attrNameLst>
                                          <p:attrName>style.visibility</p:attrName>
                                        </p:attrNameLst>
                                      </p:cBhvr>
                                      <p:to>
                                        <p:strVal val="visible"/>
                                      </p:to>
                                    </p:set>
                                    <p:animEffect transition="in" filter="wipe(right)">
                                      <p:cBhvr>
                                        <p:cTn id="11" dur="500"/>
                                        <p:tgtEl>
                                          <p:spTgt spid="28687"/>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28688"/>
                                        </p:tgtEl>
                                        <p:attrNameLst>
                                          <p:attrName>style.visibility</p:attrName>
                                        </p:attrNameLst>
                                      </p:cBhvr>
                                      <p:to>
                                        <p:strVal val="visible"/>
                                      </p:to>
                                    </p:set>
                                    <p:animEffect transition="in" filter="wipe(right)">
                                      <p:cBhvr>
                                        <p:cTn id="15" dur="500"/>
                                        <p:tgtEl>
                                          <p:spTgt spid="28688"/>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689"/>
                                        </p:tgtEl>
                                        <p:attrNameLst>
                                          <p:attrName>style.visibility</p:attrName>
                                        </p:attrNameLst>
                                      </p:cBhvr>
                                      <p:to>
                                        <p:strVal val="visible"/>
                                      </p:to>
                                    </p:set>
                                    <p:animEffect transition="in" filter="wipe(right)">
                                      <p:cBhvr>
                                        <p:cTn id="19" dur="500"/>
                                        <p:tgtEl>
                                          <p:spTgt spid="28689"/>
                                        </p:tgtEl>
                                      </p:cBhvr>
                                    </p:animEffect>
                                  </p:childTnLst>
                                </p:cTn>
                              </p:par>
                            </p:childTnLst>
                          </p:cTn>
                        </p:par>
                        <p:par>
                          <p:cTn id="20" fill="hold" nodeType="afterGroup">
                            <p:stCondLst>
                              <p:cond delay="2000"/>
                            </p:stCondLst>
                            <p:childTnLst>
                              <p:par>
                                <p:cTn id="21" presetID="22" presetClass="entr" presetSubtype="2" fill="hold" nodeType="afterEffect">
                                  <p:stCondLst>
                                    <p:cond delay="0"/>
                                  </p:stCondLst>
                                  <p:childTnLst>
                                    <p:set>
                                      <p:cBhvr>
                                        <p:cTn id="22" dur="1" fill="hold">
                                          <p:stCondLst>
                                            <p:cond delay="0"/>
                                          </p:stCondLst>
                                        </p:cTn>
                                        <p:tgtEl>
                                          <p:spTgt spid="28690"/>
                                        </p:tgtEl>
                                        <p:attrNameLst>
                                          <p:attrName>style.visibility</p:attrName>
                                        </p:attrNameLst>
                                      </p:cBhvr>
                                      <p:to>
                                        <p:strVal val="visible"/>
                                      </p:to>
                                    </p:set>
                                    <p:animEffect transition="in" filter="wipe(right)">
                                      <p:cBhvr>
                                        <p:cTn id="23" dur="500"/>
                                        <p:tgtEl>
                                          <p:spTgt spid="28690"/>
                                        </p:tgtEl>
                                      </p:cBhvr>
                                    </p:animEffect>
                                  </p:childTnLst>
                                </p:cTn>
                              </p:par>
                            </p:childTnLst>
                          </p:cTn>
                        </p:par>
                        <p:par>
                          <p:cTn id="24" fill="hold" nodeType="afterGroup">
                            <p:stCondLst>
                              <p:cond delay="2500"/>
                            </p:stCondLst>
                            <p:childTnLst>
                              <p:par>
                                <p:cTn id="25" presetID="22" presetClass="entr" presetSubtype="2" fill="hold" nodeType="afterEffect">
                                  <p:stCondLst>
                                    <p:cond delay="0"/>
                                  </p:stCondLst>
                                  <p:childTnLst>
                                    <p:set>
                                      <p:cBhvr>
                                        <p:cTn id="26" dur="1" fill="hold">
                                          <p:stCondLst>
                                            <p:cond delay="0"/>
                                          </p:stCondLst>
                                        </p:cTn>
                                        <p:tgtEl>
                                          <p:spTgt spid="28691"/>
                                        </p:tgtEl>
                                        <p:attrNameLst>
                                          <p:attrName>style.visibility</p:attrName>
                                        </p:attrNameLst>
                                      </p:cBhvr>
                                      <p:to>
                                        <p:strVal val="visible"/>
                                      </p:to>
                                    </p:set>
                                    <p:animEffect transition="in" filter="wipe(right)">
                                      <p:cBhvr>
                                        <p:cTn id="27" dur="500"/>
                                        <p:tgtEl>
                                          <p:spTgt spid="28691"/>
                                        </p:tgtEl>
                                      </p:cBhvr>
                                    </p:animEffect>
                                  </p:childTnLst>
                                </p:cTn>
                              </p:par>
                            </p:childTnLst>
                          </p:cTn>
                        </p:par>
                        <p:par>
                          <p:cTn id="28" fill="hold" nodeType="afterGroup">
                            <p:stCondLst>
                              <p:cond delay="3000"/>
                            </p:stCondLst>
                            <p:childTnLst>
                              <p:par>
                                <p:cTn id="29" presetID="22" presetClass="entr" presetSubtype="2" fill="hold" nodeType="afterEffect">
                                  <p:stCondLst>
                                    <p:cond delay="0"/>
                                  </p:stCondLst>
                                  <p:childTnLst>
                                    <p:set>
                                      <p:cBhvr>
                                        <p:cTn id="30" dur="1" fill="hold">
                                          <p:stCondLst>
                                            <p:cond delay="0"/>
                                          </p:stCondLst>
                                        </p:cTn>
                                        <p:tgtEl>
                                          <p:spTgt spid="28692"/>
                                        </p:tgtEl>
                                        <p:attrNameLst>
                                          <p:attrName>style.visibility</p:attrName>
                                        </p:attrNameLst>
                                      </p:cBhvr>
                                      <p:to>
                                        <p:strVal val="visible"/>
                                      </p:to>
                                    </p:set>
                                    <p:animEffect transition="in" filter="wipe(right)">
                                      <p:cBhvr>
                                        <p:cTn id="31" dur="500"/>
                                        <p:tgtEl>
                                          <p:spTgt spid="28692"/>
                                        </p:tgtEl>
                                      </p:cBhvr>
                                    </p:animEffect>
                                  </p:childTnLst>
                                </p:cTn>
                              </p:par>
                            </p:childTnLst>
                          </p:cTn>
                        </p:par>
                        <p:par>
                          <p:cTn id="32" fill="hold" nodeType="afterGroup">
                            <p:stCondLst>
                              <p:cond delay="3500"/>
                            </p:stCondLst>
                            <p:childTnLst>
                              <p:par>
                                <p:cTn id="33" presetID="22" presetClass="entr" presetSubtype="1" fill="hold" nodeType="afterEffect">
                                  <p:stCondLst>
                                    <p:cond delay="0"/>
                                  </p:stCondLst>
                                  <p:childTnLst>
                                    <p:set>
                                      <p:cBhvr>
                                        <p:cTn id="34" dur="1" fill="hold">
                                          <p:stCondLst>
                                            <p:cond delay="0"/>
                                          </p:stCondLst>
                                        </p:cTn>
                                        <p:tgtEl>
                                          <p:spTgt spid="28693"/>
                                        </p:tgtEl>
                                        <p:attrNameLst>
                                          <p:attrName>style.visibility</p:attrName>
                                        </p:attrNameLst>
                                      </p:cBhvr>
                                      <p:to>
                                        <p:strVal val="visible"/>
                                      </p:to>
                                    </p:set>
                                    <p:animEffect transition="in" filter="wipe(up)">
                                      <p:cBhvr>
                                        <p:cTn id="35" dur="500"/>
                                        <p:tgtEl>
                                          <p:spTgt spid="28693"/>
                                        </p:tgtEl>
                                      </p:cBhvr>
                                    </p:animEffect>
                                  </p:childTnLst>
                                </p:cTn>
                              </p:par>
                            </p:childTnLst>
                          </p:cTn>
                        </p:par>
                        <p:par>
                          <p:cTn id="36" fill="hold" nodeType="afterGroup">
                            <p:stCondLst>
                              <p:cond delay="4000"/>
                            </p:stCondLst>
                            <p:childTnLst>
                              <p:par>
                                <p:cTn id="37" presetID="22" presetClass="entr" presetSubtype="1" fill="hold" nodeType="afterEffect">
                                  <p:stCondLst>
                                    <p:cond delay="0"/>
                                  </p:stCondLst>
                                  <p:childTnLst>
                                    <p:set>
                                      <p:cBhvr>
                                        <p:cTn id="38" dur="1" fill="hold">
                                          <p:stCondLst>
                                            <p:cond delay="0"/>
                                          </p:stCondLst>
                                        </p:cTn>
                                        <p:tgtEl>
                                          <p:spTgt spid="28694"/>
                                        </p:tgtEl>
                                        <p:attrNameLst>
                                          <p:attrName>style.visibility</p:attrName>
                                        </p:attrNameLst>
                                      </p:cBhvr>
                                      <p:to>
                                        <p:strVal val="visible"/>
                                      </p:to>
                                    </p:set>
                                    <p:animEffect transition="in" filter="wipe(up)">
                                      <p:cBhvr>
                                        <p:cTn id="39" dur="500"/>
                                        <p:tgtEl>
                                          <p:spTgt spid="28694"/>
                                        </p:tgtEl>
                                      </p:cBhvr>
                                    </p:animEffect>
                                  </p:childTnLst>
                                </p:cTn>
                              </p:par>
                            </p:childTnLst>
                          </p:cTn>
                        </p:par>
                        <p:par>
                          <p:cTn id="40" fill="hold" nodeType="afterGroup">
                            <p:stCondLst>
                              <p:cond delay="4500"/>
                            </p:stCondLst>
                            <p:childTnLst>
                              <p:par>
                                <p:cTn id="41" presetID="22" presetClass="entr" presetSubtype="1" fill="hold" nodeType="afterEffect">
                                  <p:stCondLst>
                                    <p:cond delay="0"/>
                                  </p:stCondLst>
                                  <p:childTnLst>
                                    <p:set>
                                      <p:cBhvr>
                                        <p:cTn id="42" dur="1" fill="hold">
                                          <p:stCondLst>
                                            <p:cond delay="0"/>
                                          </p:stCondLst>
                                        </p:cTn>
                                        <p:tgtEl>
                                          <p:spTgt spid="28695"/>
                                        </p:tgtEl>
                                        <p:attrNameLst>
                                          <p:attrName>style.visibility</p:attrName>
                                        </p:attrNameLst>
                                      </p:cBhvr>
                                      <p:to>
                                        <p:strVal val="visible"/>
                                      </p:to>
                                    </p:set>
                                    <p:animEffect transition="in" filter="wipe(up)">
                                      <p:cBhvr>
                                        <p:cTn id="43" dur="500"/>
                                        <p:tgtEl>
                                          <p:spTgt spid="28695"/>
                                        </p:tgtEl>
                                      </p:cBhvr>
                                    </p:animEffect>
                                  </p:childTnLst>
                                </p:cTn>
                              </p:par>
                            </p:childTnLst>
                          </p:cTn>
                        </p:par>
                        <p:par>
                          <p:cTn id="44" fill="hold" nodeType="afterGroup">
                            <p:stCondLst>
                              <p:cond delay="5000"/>
                            </p:stCondLst>
                            <p:childTnLst>
                              <p:par>
                                <p:cTn id="45" presetID="22" presetClass="entr" presetSubtype="1" fill="hold" nodeType="afterEffect">
                                  <p:stCondLst>
                                    <p:cond delay="0"/>
                                  </p:stCondLst>
                                  <p:childTnLst>
                                    <p:set>
                                      <p:cBhvr>
                                        <p:cTn id="46" dur="1" fill="hold">
                                          <p:stCondLst>
                                            <p:cond delay="0"/>
                                          </p:stCondLst>
                                        </p:cTn>
                                        <p:tgtEl>
                                          <p:spTgt spid="28696"/>
                                        </p:tgtEl>
                                        <p:attrNameLst>
                                          <p:attrName>style.visibility</p:attrName>
                                        </p:attrNameLst>
                                      </p:cBhvr>
                                      <p:to>
                                        <p:strVal val="visible"/>
                                      </p:to>
                                    </p:set>
                                    <p:animEffect transition="in" filter="wipe(up)">
                                      <p:cBhvr>
                                        <p:cTn id="47" dur="500"/>
                                        <p:tgtEl>
                                          <p:spTgt spid="28696"/>
                                        </p:tgtEl>
                                      </p:cBhvr>
                                    </p:animEffect>
                                  </p:childTnLst>
                                </p:cTn>
                              </p:par>
                            </p:childTnLst>
                          </p:cTn>
                        </p:par>
                        <p:par>
                          <p:cTn id="48" fill="hold" nodeType="afterGroup">
                            <p:stCondLst>
                              <p:cond delay="5500"/>
                            </p:stCondLst>
                            <p:childTnLst>
                              <p:par>
                                <p:cTn id="49" presetID="1" presetClass="entr" presetSubtype="0" fill="hold" nodeType="afterEffect">
                                  <p:stCondLst>
                                    <p:cond delay="0"/>
                                  </p:stCondLst>
                                  <p:childTnLst>
                                    <p:set>
                                      <p:cBhvr>
                                        <p:cTn id="50" dur="1" fill="hold">
                                          <p:stCondLst>
                                            <p:cond delay="499"/>
                                          </p:stCondLst>
                                        </p:cTn>
                                        <p:tgtEl>
                                          <p:spTgt spid="28699"/>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8701"/>
                                        </p:tgtEl>
                                        <p:attrNameLst>
                                          <p:attrName>style.visibility</p:attrName>
                                        </p:attrNameLst>
                                      </p:cBhvr>
                                      <p:to>
                                        <p:strVal val="visible"/>
                                      </p:to>
                                    </p:set>
                                    <p:animEffect transition="in" filter="dissolve">
                                      <p:cBhvr>
                                        <p:cTn id="55" dur="500"/>
                                        <p:tgtEl>
                                          <p:spTgt spid="28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1"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9698" name="AutoShape 2">
            <a:extLst>
              <a:ext uri="{FF2B5EF4-FFF2-40B4-BE49-F238E27FC236}">
                <a16:creationId xmlns:a16="http://schemas.microsoft.com/office/drawing/2014/main" id="{E2EFB3BA-4062-9D4F-BC24-0CC7C07F9ED9}"/>
              </a:ext>
            </a:extLst>
          </p:cNvPr>
          <p:cNvSpPr>
            <a:spLocks noChangeArrowheads="1"/>
          </p:cNvSpPr>
          <p:nvPr/>
        </p:nvSpPr>
        <p:spPr bwMode="auto">
          <a:xfrm rot="19443016">
            <a:off x="5561842" y="3217756"/>
            <a:ext cx="1758950" cy="492125"/>
          </a:xfrm>
          <a:custGeom>
            <a:avLst/>
            <a:gdLst>
              <a:gd name="G0" fmla="+- 8557 0 0"/>
              <a:gd name="G1" fmla="+- -11357129 0 0"/>
              <a:gd name="G2" fmla="+- 0 0 -11357129"/>
              <a:gd name="T0" fmla="*/ 0 256 1"/>
              <a:gd name="T1" fmla="*/ 180 256 1"/>
              <a:gd name="G3" fmla="+- -11357129 T0 T1"/>
              <a:gd name="T2" fmla="*/ 0 256 1"/>
              <a:gd name="T3" fmla="*/ 90 256 1"/>
              <a:gd name="G4" fmla="+- -11357129 T2 T3"/>
              <a:gd name="G5" fmla="*/ G4 2 1"/>
              <a:gd name="T4" fmla="*/ 90 256 1"/>
              <a:gd name="T5" fmla="*/ 0 256 1"/>
              <a:gd name="G6" fmla="+- -11357129 T4 T5"/>
              <a:gd name="G7" fmla="*/ G6 2 1"/>
              <a:gd name="G8" fmla="abs -1135712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557"/>
              <a:gd name="G18" fmla="*/ 8557 1 2"/>
              <a:gd name="G19" fmla="+- G18 5400 0"/>
              <a:gd name="G20" fmla="cos G19 -11357129"/>
              <a:gd name="G21" fmla="sin G19 -11357129"/>
              <a:gd name="G22" fmla="+- G20 10800 0"/>
              <a:gd name="G23" fmla="+- G21 10800 0"/>
              <a:gd name="G24" fmla="+- 10800 0 G20"/>
              <a:gd name="G25" fmla="+- 8557 10800 0"/>
              <a:gd name="G26" fmla="?: G9 G17 G25"/>
              <a:gd name="G27" fmla="?: G9 0 21600"/>
              <a:gd name="G28" fmla="cos 10800 -11357129"/>
              <a:gd name="G29" fmla="sin 10800 -11357129"/>
              <a:gd name="G30" fmla="sin 8557 -11357129"/>
              <a:gd name="G31" fmla="+- G28 10800 0"/>
              <a:gd name="G32" fmla="+- G29 10800 0"/>
              <a:gd name="G33" fmla="+- G30 10800 0"/>
              <a:gd name="G34" fmla="?: G4 0 G31"/>
              <a:gd name="G35" fmla="?: -11357129 G34 0"/>
              <a:gd name="G36" fmla="?: G6 G35 G31"/>
              <a:gd name="G37" fmla="+- 21600 0 G36"/>
              <a:gd name="G38" fmla="?: G4 0 G33"/>
              <a:gd name="G39" fmla="?: -11357129 G38 G32"/>
              <a:gd name="G40" fmla="?: G6 G39 0"/>
              <a:gd name="G41" fmla="?: G4 G32 21600"/>
              <a:gd name="G42" fmla="?: G6 G41 G33"/>
              <a:gd name="T12" fmla="*/ 10800 w 21600"/>
              <a:gd name="T13" fmla="*/ 0 h 21600"/>
              <a:gd name="T14" fmla="*/ 1187 w 21600"/>
              <a:gd name="T15" fmla="*/ 9670 h 21600"/>
              <a:gd name="T16" fmla="*/ 10800 w 21600"/>
              <a:gd name="T17" fmla="*/ 2243 h 21600"/>
              <a:gd name="T18" fmla="*/ 20413 w 21600"/>
              <a:gd name="T19" fmla="*/ 967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301" y="9801"/>
                </a:moveTo>
                <a:cubicBezTo>
                  <a:pt x="2808" y="5491"/>
                  <a:pt x="6460" y="2243"/>
                  <a:pt x="10800" y="2243"/>
                </a:cubicBezTo>
                <a:cubicBezTo>
                  <a:pt x="15139" y="2243"/>
                  <a:pt x="18791" y="5491"/>
                  <a:pt x="19298" y="9801"/>
                </a:cubicBezTo>
                <a:lnTo>
                  <a:pt x="21526" y="9539"/>
                </a:lnTo>
                <a:cubicBezTo>
                  <a:pt x="20886" y="4099"/>
                  <a:pt x="16276" y="0"/>
                  <a:pt x="10799" y="0"/>
                </a:cubicBezTo>
                <a:cubicBezTo>
                  <a:pt x="5323" y="0"/>
                  <a:pt x="713" y="4099"/>
                  <a:pt x="73" y="9539"/>
                </a:cubicBezTo>
                <a:close/>
              </a:path>
            </a:pathLst>
          </a:custGeom>
          <a:solidFill>
            <a:schemeClr val="folHlink"/>
          </a:solidFill>
          <a:ln w="9525">
            <a:solidFill>
              <a:schemeClr val="accent2"/>
            </a:solidFill>
            <a:miter lim="800000"/>
            <a:headEnd/>
            <a:tailEnd/>
          </a:ln>
          <a:effectLst/>
          <a:extLst>
            <a:ext uri="{AF507438-7753-43E0-B8FC-AC1667EBCBE1}">
              <a14:hiddenEffects xmlns:a14="http://schemas.microsoft.com/office/drawing/2010/main">
                <a:effectLst>
                  <a:outerShdw dist="17961" dir="2700000" algn="ctr" rotWithShape="0">
                    <a:schemeClr val="accent2">
                      <a:gamma/>
                      <a:shade val="60000"/>
                      <a:invGamma/>
                    </a:schemeClr>
                  </a:outerShdw>
                </a:effectLst>
              </a14:hiddenEffects>
            </a:ext>
          </a:extLst>
        </p:spPr>
        <p:txBody>
          <a:bodyPr wrap="none" anchor="ctr"/>
          <a:lstStyle/>
          <a:p>
            <a:endParaRPr lang="en-US" dirty="0"/>
          </a:p>
        </p:txBody>
      </p:sp>
      <p:pic>
        <p:nvPicPr>
          <p:cNvPr id="29699" name="Picture 3">
            <a:extLst>
              <a:ext uri="{FF2B5EF4-FFF2-40B4-BE49-F238E27FC236}">
                <a16:creationId xmlns:a16="http://schemas.microsoft.com/office/drawing/2014/main" id="{C5F95A08-4D3A-F540-B47B-A8BC5C44B58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097" r="3619" b="14569"/>
          <a:stretch>
            <a:fillRect/>
          </a:stretch>
        </p:blipFill>
        <p:spPr bwMode="auto">
          <a:xfrm>
            <a:off x="4773612" y="2273749"/>
            <a:ext cx="5170488"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15" name="Oval 19">
            <a:extLst>
              <a:ext uri="{FF2B5EF4-FFF2-40B4-BE49-F238E27FC236}">
                <a16:creationId xmlns:a16="http://schemas.microsoft.com/office/drawing/2014/main" id="{77EFA1F3-9A70-B84F-BEB4-19B87F8D10D0}"/>
              </a:ext>
            </a:extLst>
          </p:cNvPr>
          <p:cNvSpPr>
            <a:spLocks noChangeArrowheads="1"/>
          </p:cNvSpPr>
          <p:nvPr/>
        </p:nvSpPr>
        <p:spPr bwMode="auto">
          <a:xfrm>
            <a:off x="8991600" y="3886200"/>
            <a:ext cx="457200" cy="228600"/>
          </a:xfrm>
          <a:prstGeom prst="ellipse">
            <a:avLst/>
          </a:prstGeom>
          <a:solidFill>
            <a:schemeClr val="folHlink"/>
          </a:solidFill>
          <a:ln w="9525">
            <a:solidFill>
              <a:srgbClr val="00FF00"/>
            </a:solidFill>
            <a:round/>
            <a:headEnd/>
            <a:tailEnd/>
          </a:ln>
          <a:effectLst/>
          <a:extLst>
            <a:ext uri="{AF507438-7753-43E0-B8FC-AC1667EBCBE1}">
              <a14:hiddenEffects xmlns:a14="http://schemas.microsoft.com/office/drawing/2010/main">
                <a:effectLst>
                  <a:outerShdw dist="17961" dir="2700000" algn="ctr" rotWithShape="0">
                    <a:srgbClr val="00FF00">
                      <a:gamma/>
                      <a:shade val="60000"/>
                      <a:invGamma/>
                    </a:srgbClr>
                  </a:outerShdw>
                </a:effectLst>
              </a14:hiddenEffects>
            </a:ext>
          </a:extLst>
        </p:spPr>
        <p:txBody>
          <a:bodyPr wrap="none" anchor="ctr"/>
          <a:lstStyle/>
          <a:p>
            <a:endParaRPr lang="en-US"/>
          </a:p>
        </p:txBody>
      </p:sp>
      <p:sp>
        <p:nvSpPr>
          <p:cNvPr id="29701" name="Oval 5">
            <a:extLst>
              <a:ext uri="{FF2B5EF4-FFF2-40B4-BE49-F238E27FC236}">
                <a16:creationId xmlns:a16="http://schemas.microsoft.com/office/drawing/2014/main" id="{42AC11BC-CDC2-1945-9783-6BE2300B1B1E}"/>
              </a:ext>
            </a:extLst>
          </p:cNvPr>
          <p:cNvSpPr>
            <a:spLocks noChangeArrowheads="1"/>
          </p:cNvSpPr>
          <p:nvPr/>
        </p:nvSpPr>
        <p:spPr bwMode="auto">
          <a:xfrm>
            <a:off x="1766887" y="4254949"/>
            <a:ext cx="304800" cy="533400"/>
          </a:xfrm>
          <a:prstGeom prst="ellipse">
            <a:avLst/>
          </a:prstGeom>
          <a:solidFill>
            <a:schemeClr val="folHlink"/>
          </a:solidFill>
          <a:ln w="9525">
            <a:solidFill>
              <a:srgbClr val="FF0000"/>
            </a:solidFill>
            <a:round/>
            <a:headEnd/>
            <a:tailEnd/>
          </a:ln>
          <a:effectLst/>
          <a:extLst>
            <a:ext uri="{AF507438-7753-43E0-B8FC-AC1667EBCBE1}">
              <a14:hiddenEffects xmlns:a14="http://schemas.microsoft.com/office/drawing/2010/main">
                <a:effectLst>
                  <a:outerShdw dist="17961" dir="2700000" algn="ctr" rotWithShape="0">
                    <a:srgbClr val="FF0000">
                      <a:gamma/>
                      <a:shade val="60000"/>
                      <a:invGamma/>
                    </a:srgbClr>
                  </a:outerShdw>
                </a:effectLst>
              </a14:hiddenEffects>
            </a:ext>
          </a:extLst>
        </p:spPr>
        <p:txBody>
          <a:bodyPr wrap="none" anchor="ctr"/>
          <a:lstStyle/>
          <a:p>
            <a:endParaRPr lang="en-US"/>
          </a:p>
        </p:txBody>
      </p:sp>
      <p:sp>
        <p:nvSpPr>
          <p:cNvPr id="29713" name="Line 17">
            <a:extLst>
              <a:ext uri="{FF2B5EF4-FFF2-40B4-BE49-F238E27FC236}">
                <a16:creationId xmlns:a16="http://schemas.microsoft.com/office/drawing/2014/main" id="{DD8D768B-BC54-5640-9F6C-E001F20D2EF7}"/>
              </a:ext>
            </a:extLst>
          </p:cNvPr>
          <p:cNvSpPr>
            <a:spLocks noChangeShapeType="1"/>
          </p:cNvSpPr>
          <p:nvPr/>
        </p:nvSpPr>
        <p:spPr bwMode="auto">
          <a:xfrm flipH="1" flipV="1">
            <a:off x="8839200" y="3581400"/>
            <a:ext cx="990600" cy="228600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FF00">
                      <a:gamma/>
                      <a:shade val="60000"/>
                      <a:invGamma/>
                    </a:srgbClr>
                  </a:outerShdw>
                </a:effectLst>
              </a14:hiddenEffects>
            </a:ext>
          </a:extLst>
        </p:spPr>
        <p:txBody>
          <a:bodyPr anchor="ctr"/>
          <a:lstStyle/>
          <a:p>
            <a:endParaRPr lang="en-US"/>
          </a:p>
        </p:txBody>
      </p:sp>
      <p:sp>
        <p:nvSpPr>
          <p:cNvPr id="29714" name="Line 18">
            <a:extLst>
              <a:ext uri="{FF2B5EF4-FFF2-40B4-BE49-F238E27FC236}">
                <a16:creationId xmlns:a16="http://schemas.microsoft.com/office/drawing/2014/main" id="{CEE5BA8A-250A-5944-9E58-8CBC823D24EB}"/>
              </a:ext>
            </a:extLst>
          </p:cNvPr>
          <p:cNvSpPr>
            <a:spLocks noChangeShapeType="1"/>
          </p:cNvSpPr>
          <p:nvPr/>
        </p:nvSpPr>
        <p:spPr bwMode="auto">
          <a:xfrm flipH="1" flipV="1">
            <a:off x="9144000" y="3657600"/>
            <a:ext cx="800100" cy="2368550"/>
          </a:xfrm>
          <a:prstGeom prst="line">
            <a:avLst/>
          </a:prstGeom>
          <a:noFill/>
          <a:ln w="9525">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7961" dir="2700000" algn="ctr" rotWithShape="0">
                    <a:srgbClr val="00FF00">
                      <a:gamma/>
                      <a:shade val="60000"/>
                      <a:invGamma/>
                    </a:srgbClr>
                  </a:outerShdw>
                </a:effectLst>
              </a14:hiddenEffects>
            </a:ext>
          </a:extLst>
        </p:spPr>
        <p:txBody>
          <a:bodyPr anchor="ctr"/>
          <a:lstStyle/>
          <a:p>
            <a:endParaRPr lang="en-US"/>
          </a:p>
        </p:txBody>
      </p:sp>
      <p:sp>
        <p:nvSpPr>
          <p:cNvPr id="29716" name="Text Box 20">
            <a:extLst>
              <a:ext uri="{FF2B5EF4-FFF2-40B4-BE49-F238E27FC236}">
                <a16:creationId xmlns:a16="http://schemas.microsoft.com/office/drawing/2014/main" id="{BCAE4037-1C9E-0E4B-838A-4805D68926FF}"/>
              </a:ext>
            </a:extLst>
          </p:cNvPr>
          <p:cNvSpPr txBox="1">
            <a:spLocks noChangeArrowheads="1"/>
          </p:cNvSpPr>
          <p:nvPr/>
        </p:nvSpPr>
        <p:spPr bwMode="auto">
          <a:xfrm>
            <a:off x="1690687" y="3797749"/>
            <a:ext cx="457200" cy="36933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1</a:t>
            </a:r>
          </a:p>
        </p:txBody>
      </p:sp>
      <p:sp>
        <p:nvSpPr>
          <p:cNvPr id="29717" name="Text Box 21">
            <a:extLst>
              <a:ext uri="{FF2B5EF4-FFF2-40B4-BE49-F238E27FC236}">
                <a16:creationId xmlns:a16="http://schemas.microsoft.com/office/drawing/2014/main" id="{937B1B0D-2280-8843-8852-B27634D43B5F}"/>
              </a:ext>
            </a:extLst>
          </p:cNvPr>
          <p:cNvSpPr txBox="1">
            <a:spLocks noChangeArrowheads="1"/>
          </p:cNvSpPr>
          <p:nvPr/>
        </p:nvSpPr>
        <p:spPr bwMode="auto">
          <a:xfrm>
            <a:off x="6110287" y="3188149"/>
            <a:ext cx="457200" cy="36933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2</a:t>
            </a:r>
          </a:p>
        </p:txBody>
      </p:sp>
      <p:sp>
        <p:nvSpPr>
          <p:cNvPr id="29718" name="Text Box 22">
            <a:extLst>
              <a:ext uri="{FF2B5EF4-FFF2-40B4-BE49-F238E27FC236}">
                <a16:creationId xmlns:a16="http://schemas.microsoft.com/office/drawing/2014/main" id="{7BF8352C-3E22-DE4F-92BA-2E6598BDD623}"/>
              </a:ext>
            </a:extLst>
          </p:cNvPr>
          <p:cNvSpPr txBox="1">
            <a:spLocks noChangeArrowheads="1"/>
          </p:cNvSpPr>
          <p:nvPr/>
        </p:nvSpPr>
        <p:spPr bwMode="auto">
          <a:xfrm>
            <a:off x="8610600" y="3810000"/>
            <a:ext cx="533400" cy="369332"/>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3</a:t>
            </a:r>
          </a:p>
        </p:txBody>
      </p:sp>
      <p:sp>
        <p:nvSpPr>
          <p:cNvPr id="29719" name="AutoShape 23">
            <a:extLst>
              <a:ext uri="{FF2B5EF4-FFF2-40B4-BE49-F238E27FC236}">
                <a16:creationId xmlns:a16="http://schemas.microsoft.com/office/drawing/2014/main" id="{584E3671-DC46-CF40-8D88-0DD9C947AC02}"/>
              </a:ext>
            </a:extLst>
          </p:cNvPr>
          <p:cNvSpPr>
            <a:spLocks noChangeArrowheads="1"/>
          </p:cNvSpPr>
          <p:nvPr/>
        </p:nvSpPr>
        <p:spPr bwMode="auto">
          <a:xfrm>
            <a:off x="1766887" y="2045149"/>
            <a:ext cx="2895600" cy="1752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Now the high angle rays…</a:t>
            </a:r>
          </a:p>
        </p:txBody>
      </p:sp>
      <p:sp>
        <p:nvSpPr>
          <p:cNvPr id="29720" name="AutoShape 24">
            <a:extLst>
              <a:ext uri="{FF2B5EF4-FFF2-40B4-BE49-F238E27FC236}">
                <a16:creationId xmlns:a16="http://schemas.microsoft.com/office/drawing/2014/main" id="{8B387743-E6CA-BC48-B549-163DE3635783}"/>
              </a:ext>
            </a:extLst>
          </p:cNvPr>
          <p:cNvSpPr>
            <a:spLocks noChangeArrowheads="1"/>
          </p:cNvSpPr>
          <p:nvPr/>
        </p:nvSpPr>
        <p:spPr bwMode="auto">
          <a:xfrm>
            <a:off x="1690687" y="5093149"/>
            <a:ext cx="28956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So we can define at least 3 areas of “apparent” emission</a:t>
            </a:r>
          </a:p>
        </p:txBody>
      </p:sp>
      <p:sp>
        <p:nvSpPr>
          <p:cNvPr id="15" name="Title 1">
            <a:extLst>
              <a:ext uri="{FF2B5EF4-FFF2-40B4-BE49-F238E27FC236}">
                <a16:creationId xmlns:a16="http://schemas.microsoft.com/office/drawing/2014/main" id="{FE2DC93B-DF16-414A-A836-F3A5274B3AA7}"/>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Tree>
    <p:extLst>
      <p:ext uri="{BB962C8B-B14F-4D97-AF65-F5344CB8AC3E}">
        <p14:creationId xmlns:p14="http://schemas.microsoft.com/office/powerpoint/2010/main" val="2305158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9713"/>
                                        </p:tgtEl>
                                        <p:attrNameLst>
                                          <p:attrName>style.visibility</p:attrName>
                                        </p:attrNameLst>
                                      </p:cBhvr>
                                      <p:to>
                                        <p:strVal val="visible"/>
                                      </p:to>
                                    </p:set>
                                    <p:animEffect transition="in" filter="wipe(down)">
                                      <p:cBhvr>
                                        <p:cTn id="7" dur="500"/>
                                        <p:tgtEl>
                                          <p:spTgt spid="29713"/>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29714"/>
                                        </p:tgtEl>
                                        <p:attrNameLst>
                                          <p:attrName>style.visibility</p:attrName>
                                        </p:attrNameLst>
                                      </p:cBhvr>
                                      <p:to>
                                        <p:strVal val="visible"/>
                                      </p:to>
                                    </p:set>
                                    <p:animEffect transition="in" filter="wipe(down)">
                                      <p:cBhvr>
                                        <p:cTn id="11" dur="500"/>
                                        <p:tgtEl>
                                          <p:spTgt spid="29714"/>
                                        </p:tgtEl>
                                      </p:cBhvr>
                                    </p:animEffec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971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9720"/>
                                        </p:tgtEl>
                                        <p:attrNameLst>
                                          <p:attrName>style.visibility</p:attrName>
                                        </p:attrNameLst>
                                      </p:cBhvr>
                                      <p:to>
                                        <p:strVal val="visible"/>
                                      </p:to>
                                    </p:set>
                                    <p:animEffect transition="in" filter="dissolve">
                                      <p:cBhvr>
                                        <p:cTn id="19" dur="500"/>
                                        <p:tgtEl>
                                          <p:spTgt spid="297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9716"/>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2971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297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6" grpId="0" autoUpdateAnimBg="0"/>
      <p:bldP spid="29717" grpId="0" autoUpdateAnimBg="0"/>
      <p:bldP spid="29718" grpId="0" autoUpdateAnimBg="0"/>
      <p:bldP spid="29720"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EE9DD650-24E1-E647-8AC5-E37CD4B20FFB}"/>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4283076" y="2209800"/>
            <a:ext cx="3624263"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31762" name="Group 18">
            <a:extLst>
              <a:ext uri="{FF2B5EF4-FFF2-40B4-BE49-F238E27FC236}">
                <a16:creationId xmlns:a16="http://schemas.microsoft.com/office/drawing/2014/main" id="{6B381C70-E4C2-9042-8FE5-FA8071FD2576}"/>
              </a:ext>
            </a:extLst>
          </p:cNvPr>
          <p:cNvGrpSpPr>
            <a:grpSpLocks/>
          </p:cNvGrpSpPr>
          <p:nvPr/>
        </p:nvGrpSpPr>
        <p:grpSpPr bwMode="auto">
          <a:xfrm>
            <a:off x="7505701" y="2743200"/>
            <a:ext cx="3027363" cy="3708400"/>
            <a:chOff x="3792" y="1344"/>
            <a:chExt cx="1907" cy="2336"/>
          </a:xfrm>
        </p:grpSpPr>
        <p:sp>
          <p:nvSpPr>
            <p:cNvPr id="31754" name="AutoShape 10">
              <a:extLst>
                <a:ext uri="{FF2B5EF4-FFF2-40B4-BE49-F238E27FC236}">
                  <a16:creationId xmlns:a16="http://schemas.microsoft.com/office/drawing/2014/main" id="{1A5D1849-874E-D64A-94C0-5DA1CFC992FA}"/>
                </a:ext>
              </a:extLst>
            </p:cNvPr>
            <p:cNvSpPr>
              <a:spLocks noChangeArrowheads="1"/>
            </p:cNvSpPr>
            <p:nvPr/>
          </p:nvSpPr>
          <p:spPr bwMode="auto">
            <a:xfrm rot="-1771849">
              <a:off x="3792" y="1344"/>
              <a:ext cx="240" cy="288"/>
            </a:xfrm>
            <a:prstGeom prst="leftArrow">
              <a:avLst>
                <a:gd name="adj1" fmla="val 50000"/>
                <a:gd name="adj2" fmla="val 25000"/>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5" name="AutoShape 11">
              <a:extLst>
                <a:ext uri="{FF2B5EF4-FFF2-40B4-BE49-F238E27FC236}">
                  <a16:creationId xmlns:a16="http://schemas.microsoft.com/office/drawing/2014/main" id="{40B4F82A-CBC4-524E-A39B-A08C5C6F1A55}"/>
                </a:ext>
              </a:extLst>
            </p:cNvPr>
            <p:cNvSpPr>
              <a:spLocks noChangeArrowheads="1"/>
            </p:cNvSpPr>
            <p:nvPr/>
          </p:nvSpPr>
          <p:spPr bwMode="auto">
            <a:xfrm>
              <a:off x="4403" y="1520"/>
              <a:ext cx="1296" cy="2160"/>
            </a:xfrm>
            <a:prstGeom prst="roundRect">
              <a:avLst>
                <a:gd name="adj" fmla="val 16667"/>
              </a:avLst>
            </a:prstGeom>
            <a:solidFill>
              <a:srgbClr val="6699FF"/>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a:effectLst>
                    <a:outerShdw blurRad="38100" dist="38100" dir="2700000" algn="tl">
                      <a:srgbClr val="FFFFFF"/>
                    </a:outerShdw>
                  </a:effectLst>
                </a:rPr>
                <a:t>At even larger angles,</a:t>
              </a:r>
            </a:p>
            <a:p>
              <a:r>
                <a:rPr lang="en-US" altLang="en-US">
                  <a:effectLst>
                    <a:outerShdw blurRad="38100" dist="38100" dir="2700000" algn="tl">
                      <a:srgbClr val="FFFFFF"/>
                    </a:outerShdw>
                  </a:effectLst>
                </a:rPr>
                <a:t>region 2 dominates</a:t>
              </a:r>
            </a:p>
          </p:txBody>
        </p:sp>
      </p:grpSp>
      <p:grpSp>
        <p:nvGrpSpPr>
          <p:cNvPr id="31763" name="Group 19">
            <a:extLst>
              <a:ext uri="{FF2B5EF4-FFF2-40B4-BE49-F238E27FC236}">
                <a16:creationId xmlns:a16="http://schemas.microsoft.com/office/drawing/2014/main" id="{7265C52C-7BC3-1046-B25F-3DCD0D50C1E4}"/>
              </a:ext>
            </a:extLst>
          </p:cNvPr>
          <p:cNvGrpSpPr>
            <a:grpSpLocks/>
          </p:cNvGrpSpPr>
          <p:nvPr/>
        </p:nvGrpSpPr>
        <p:grpSpPr bwMode="auto">
          <a:xfrm>
            <a:off x="7924800" y="3048000"/>
            <a:ext cx="2590800" cy="3429000"/>
            <a:chOff x="4032" y="1440"/>
            <a:chExt cx="1632" cy="2160"/>
          </a:xfrm>
        </p:grpSpPr>
        <p:sp>
          <p:nvSpPr>
            <p:cNvPr id="31752" name="AutoShape 8">
              <a:extLst>
                <a:ext uri="{FF2B5EF4-FFF2-40B4-BE49-F238E27FC236}">
                  <a16:creationId xmlns:a16="http://schemas.microsoft.com/office/drawing/2014/main" id="{C45237C8-19F6-C849-9E03-14A2744C3032}"/>
                </a:ext>
              </a:extLst>
            </p:cNvPr>
            <p:cNvSpPr>
              <a:spLocks noChangeArrowheads="1"/>
            </p:cNvSpPr>
            <p:nvPr/>
          </p:nvSpPr>
          <p:spPr bwMode="auto">
            <a:xfrm>
              <a:off x="4368" y="1440"/>
              <a:ext cx="1296" cy="2160"/>
            </a:xfrm>
            <a:prstGeom prst="roundRect">
              <a:avLst>
                <a:gd name="adj" fmla="val 16667"/>
              </a:avLst>
            </a:prstGeom>
            <a:solidFill>
              <a:srgbClr val="6699FF"/>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a:effectLst>
                    <a:outerShdw blurRad="38100" dist="38100" dir="2700000" algn="tl">
                      <a:srgbClr val="FFFFFF"/>
                    </a:outerShdw>
                  </a:effectLst>
                </a:rPr>
                <a:t>As the angle increases, region 2 contributes</a:t>
              </a:r>
            </a:p>
          </p:txBody>
        </p:sp>
        <p:sp>
          <p:nvSpPr>
            <p:cNvPr id="31753" name="AutoShape 9">
              <a:extLst>
                <a:ext uri="{FF2B5EF4-FFF2-40B4-BE49-F238E27FC236}">
                  <a16:creationId xmlns:a16="http://schemas.microsoft.com/office/drawing/2014/main" id="{92746568-51A9-F94E-B82D-0D7D60DE667B}"/>
                </a:ext>
              </a:extLst>
            </p:cNvPr>
            <p:cNvSpPr>
              <a:spLocks noChangeArrowheads="1"/>
            </p:cNvSpPr>
            <p:nvPr/>
          </p:nvSpPr>
          <p:spPr bwMode="auto">
            <a:xfrm rot="-655867">
              <a:off x="4032" y="1920"/>
              <a:ext cx="240" cy="288"/>
            </a:xfrm>
            <a:prstGeom prst="leftArrow">
              <a:avLst>
                <a:gd name="adj1" fmla="val 50000"/>
                <a:gd name="adj2" fmla="val 25000"/>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grpSp>
      <p:sp>
        <p:nvSpPr>
          <p:cNvPr id="31756" name="AutoShape 12">
            <a:extLst>
              <a:ext uri="{FF2B5EF4-FFF2-40B4-BE49-F238E27FC236}">
                <a16:creationId xmlns:a16="http://schemas.microsoft.com/office/drawing/2014/main" id="{0EB6DD06-7578-A74D-A339-44D055AE4432}"/>
              </a:ext>
            </a:extLst>
          </p:cNvPr>
          <p:cNvSpPr>
            <a:spLocks noChangeArrowheads="1"/>
          </p:cNvSpPr>
          <p:nvPr/>
        </p:nvSpPr>
        <p:spPr bwMode="auto">
          <a:xfrm rot="16919469">
            <a:off x="5981700" y="1828800"/>
            <a:ext cx="381000" cy="457200"/>
          </a:xfrm>
          <a:prstGeom prst="leftArrow">
            <a:avLst>
              <a:gd name="adj1" fmla="val 50000"/>
              <a:gd name="adj2" fmla="val 25000"/>
            </a:avLst>
          </a:prstGeom>
          <a:solidFill>
            <a:srgbClr val="233667"/>
          </a:solidFill>
          <a:ln>
            <a:noFill/>
          </a:ln>
          <a:effectLst>
            <a:outerShdw dist="17961" dir="2700000" algn="ctr" rotWithShape="0">
              <a:srgbClr val="6699FF">
                <a:gamma/>
                <a:shade val="60000"/>
                <a:invGamma/>
              </a:srgbClr>
            </a:outerShdw>
          </a:effectLst>
        </p:spPr>
        <p:txBody>
          <a:bodyPr wrap="none" anchor="ctr"/>
          <a:lstStyle/>
          <a:p>
            <a:endParaRPr lang="en-US"/>
          </a:p>
        </p:txBody>
      </p:sp>
      <p:grpSp>
        <p:nvGrpSpPr>
          <p:cNvPr id="31760" name="Group 16">
            <a:extLst>
              <a:ext uri="{FF2B5EF4-FFF2-40B4-BE49-F238E27FC236}">
                <a16:creationId xmlns:a16="http://schemas.microsoft.com/office/drawing/2014/main" id="{09BFEEF8-53DA-C84F-B28F-09E875E026D7}"/>
              </a:ext>
            </a:extLst>
          </p:cNvPr>
          <p:cNvGrpSpPr>
            <a:grpSpLocks/>
          </p:cNvGrpSpPr>
          <p:nvPr/>
        </p:nvGrpSpPr>
        <p:grpSpPr bwMode="auto">
          <a:xfrm>
            <a:off x="4267200" y="2057400"/>
            <a:ext cx="6248400" cy="4419600"/>
            <a:chOff x="1728" y="816"/>
            <a:chExt cx="3936" cy="2784"/>
          </a:xfrm>
          <a:solidFill>
            <a:srgbClr val="233667"/>
          </a:solidFill>
        </p:grpSpPr>
        <p:sp>
          <p:nvSpPr>
            <p:cNvPr id="31758" name="AutoShape 14">
              <a:extLst>
                <a:ext uri="{FF2B5EF4-FFF2-40B4-BE49-F238E27FC236}">
                  <a16:creationId xmlns:a16="http://schemas.microsoft.com/office/drawing/2014/main" id="{9CF0BD38-DC06-B047-A960-7D8974F088EC}"/>
                </a:ext>
              </a:extLst>
            </p:cNvPr>
            <p:cNvSpPr>
              <a:spLocks noChangeArrowheads="1"/>
            </p:cNvSpPr>
            <p:nvPr/>
          </p:nvSpPr>
          <p:spPr bwMode="auto">
            <a:xfrm rot="-6966167">
              <a:off x="1752" y="792"/>
              <a:ext cx="240" cy="288"/>
            </a:xfrm>
            <a:prstGeom prst="leftArrow">
              <a:avLst>
                <a:gd name="adj1" fmla="val 50000"/>
                <a:gd name="adj2" fmla="val 25000"/>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9" name="AutoShape 15">
              <a:extLst>
                <a:ext uri="{FF2B5EF4-FFF2-40B4-BE49-F238E27FC236}">
                  <a16:creationId xmlns:a16="http://schemas.microsoft.com/office/drawing/2014/main" id="{BF2E0B4F-9330-CC45-ADE9-2EE513E554C2}"/>
                </a:ext>
              </a:extLst>
            </p:cNvPr>
            <p:cNvSpPr>
              <a:spLocks noChangeArrowheads="1"/>
            </p:cNvSpPr>
            <p:nvPr/>
          </p:nvSpPr>
          <p:spPr bwMode="auto">
            <a:xfrm>
              <a:off x="4368" y="1440"/>
              <a:ext cx="1296" cy="2160"/>
            </a:xfrm>
            <a:prstGeom prst="roundRect">
              <a:avLst>
                <a:gd name="adj" fmla="val 16667"/>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a:effectLst>
                    <a:outerShdw blurRad="38100" dist="38100" dir="2700000" algn="tl">
                      <a:srgbClr val="FFFFFF"/>
                    </a:outerShdw>
                  </a:effectLst>
                </a:rPr>
                <a:t>At extreme angles,</a:t>
              </a:r>
            </a:p>
            <a:p>
              <a:r>
                <a:rPr lang="en-US" altLang="en-US">
                  <a:effectLst>
                    <a:outerShdw blurRad="38100" dist="38100" dir="2700000" algn="tl">
                      <a:srgbClr val="FFFFFF"/>
                    </a:outerShdw>
                  </a:effectLst>
                </a:rPr>
                <a:t>region 3 now dominates</a:t>
              </a:r>
            </a:p>
          </p:txBody>
        </p:sp>
      </p:grpSp>
      <p:grpSp>
        <p:nvGrpSpPr>
          <p:cNvPr id="31764" name="Group 20">
            <a:extLst>
              <a:ext uri="{FF2B5EF4-FFF2-40B4-BE49-F238E27FC236}">
                <a16:creationId xmlns:a16="http://schemas.microsoft.com/office/drawing/2014/main" id="{F32B0ACB-7DD2-D047-8099-BA41CE077A7A}"/>
              </a:ext>
            </a:extLst>
          </p:cNvPr>
          <p:cNvGrpSpPr>
            <a:grpSpLocks/>
          </p:cNvGrpSpPr>
          <p:nvPr/>
        </p:nvGrpSpPr>
        <p:grpSpPr bwMode="auto">
          <a:xfrm>
            <a:off x="8018464" y="3048000"/>
            <a:ext cx="2514600" cy="3429000"/>
            <a:chOff x="4080" y="1440"/>
            <a:chExt cx="1584" cy="2160"/>
          </a:xfrm>
          <a:solidFill>
            <a:srgbClr val="233667"/>
          </a:solidFill>
        </p:grpSpPr>
        <p:sp>
          <p:nvSpPr>
            <p:cNvPr id="31750" name="AutoShape 6">
              <a:extLst>
                <a:ext uri="{FF2B5EF4-FFF2-40B4-BE49-F238E27FC236}">
                  <a16:creationId xmlns:a16="http://schemas.microsoft.com/office/drawing/2014/main" id="{CB83C1A5-C0B6-2E41-99FF-76D3807D2E83}"/>
                </a:ext>
              </a:extLst>
            </p:cNvPr>
            <p:cNvSpPr>
              <a:spLocks noChangeArrowheads="1"/>
            </p:cNvSpPr>
            <p:nvPr/>
          </p:nvSpPr>
          <p:spPr bwMode="auto">
            <a:xfrm>
              <a:off x="4080" y="2256"/>
              <a:ext cx="240" cy="288"/>
            </a:xfrm>
            <a:prstGeom prst="leftArrow">
              <a:avLst>
                <a:gd name="adj1" fmla="val 50000"/>
                <a:gd name="adj2" fmla="val 25000"/>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31751" name="AutoShape 7">
              <a:extLst>
                <a:ext uri="{FF2B5EF4-FFF2-40B4-BE49-F238E27FC236}">
                  <a16:creationId xmlns:a16="http://schemas.microsoft.com/office/drawing/2014/main" id="{53EB84B5-AA3A-A946-A80E-04852627E15E}"/>
                </a:ext>
              </a:extLst>
            </p:cNvPr>
            <p:cNvSpPr>
              <a:spLocks noChangeArrowheads="1"/>
            </p:cNvSpPr>
            <p:nvPr/>
          </p:nvSpPr>
          <p:spPr bwMode="auto">
            <a:xfrm>
              <a:off x="4368" y="1440"/>
              <a:ext cx="1296" cy="2160"/>
            </a:xfrm>
            <a:prstGeom prst="roundRect">
              <a:avLst>
                <a:gd name="adj" fmla="val 16667"/>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dirty="0">
                  <a:solidFill>
                    <a:schemeClr val="bg1"/>
                  </a:solidFill>
                </a:rPr>
                <a:t>At small angles, most of the intensity is from region 1.</a:t>
              </a:r>
            </a:p>
          </p:txBody>
        </p:sp>
      </p:grpSp>
      <p:sp>
        <p:nvSpPr>
          <p:cNvPr id="31765" name="AutoShape 21">
            <a:extLst>
              <a:ext uri="{FF2B5EF4-FFF2-40B4-BE49-F238E27FC236}">
                <a16:creationId xmlns:a16="http://schemas.microsoft.com/office/drawing/2014/main" id="{8ADB1B2B-15FB-7048-A361-D930D3E0DED1}"/>
              </a:ext>
            </a:extLst>
          </p:cNvPr>
          <p:cNvSpPr>
            <a:spLocks noChangeArrowheads="1"/>
          </p:cNvSpPr>
          <p:nvPr/>
        </p:nvSpPr>
        <p:spPr bwMode="auto">
          <a:xfrm>
            <a:off x="1828800" y="2819400"/>
            <a:ext cx="2590800" cy="3429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Suppose we map the LED using the tip as the rotation center…</a:t>
            </a:r>
          </a:p>
        </p:txBody>
      </p:sp>
      <p:sp>
        <p:nvSpPr>
          <p:cNvPr id="21" name="Title 1">
            <a:extLst>
              <a:ext uri="{FF2B5EF4-FFF2-40B4-BE49-F238E27FC236}">
                <a16:creationId xmlns:a16="http://schemas.microsoft.com/office/drawing/2014/main" id="{81D3AE37-5B30-0147-B5AF-949530616107}"/>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
        <p:nvSpPr>
          <p:cNvPr id="3" name="TextBox 2">
            <a:extLst>
              <a:ext uri="{FF2B5EF4-FFF2-40B4-BE49-F238E27FC236}">
                <a16:creationId xmlns:a16="http://schemas.microsoft.com/office/drawing/2014/main" id="{87CD0230-538D-2A44-9F9E-95A6842E10A8}"/>
              </a:ext>
            </a:extLst>
          </p:cNvPr>
          <p:cNvSpPr txBox="1"/>
          <p:nvPr/>
        </p:nvSpPr>
        <p:spPr>
          <a:xfrm>
            <a:off x="11290300" y="4978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483082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64"/>
                                        </p:tgtEl>
                                        <p:attrNameLst>
                                          <p:attrName>style.visibility</p:attrName>
                                        </p:attrNameLst>
                                      </p:cBhvr>
                                      <p:to>
                                        <p:strVal val="visible"/>
                                      </p:to>
                                    </p:set>
                                    <p:animEffect transition="in" filter="dissolve">
                                      <p:cBhvr>
                                        <p:cTn id="7" dur="500"/>
                                        <p:tgtEl>
                                          <p:spTgt spid="31764"/>
                                        </p:tgtEl>
                                      </p:cBhvr>
                                    </p:animEffect>
                                  </p:childTnLst>
                                  <p:subTnLst>
                                    <p:set>
                                      <p:cBhvr override="childStyle">
                                        <p:cTn dur="1" fill="hold" display="0" masterRel="nextClick" afterEffect="1"/>
                                        <p:tgtEl>
                                          <p:spTgt spid="31764"/>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763"/>
                                        </p:tgtEl>
                                        <p:attrNameLst>
                                          <p:attrName>style.visibility</p:attrName>
                                        </p:attrNameLst>
                                      </p:cBhvr>
                                      <p:to>
                                        <p:strVal val="visible"/>
                                      </p:to>
                                    </p:set>
                                    <p:animEffect transition="in" filter="dissolve">
                                      <p:cBhvr>
                                        <p:cTn id="12" dur="500"/>
                                        <p:tgtEl>
                                          <p:spTgt spid="31763"/>
                                        </p:tgtEl>
                                      </p:cBhvr>
                                    </p:animEffect>
                                  </p:childTnLst>
                                  <p:subTnLst>
                                    <p:set>
                                      <p:cBhvr override="childStyle">
                                        <p:cTn dur="1" fill="hold" display="0" masterRel="nextClick" afterEffect="1"/>
                                        <p:tgtEl>
                                          <p:spTgt spid="3176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62"/>
                                        </p:tgtEl>
                                        <p:attrNameLst>
                                          <p:attrName>style.visibility</p:attrName>
                                        </p:attrNameLst>
                                      </p:cBhvr>
                                      <p:to>
                                        <p:strVal val="visible"/>
                                      </p:to>
                                    </p:set>
                                    <p:animEffect transition="in" filter="dissolve">
                                      <p:cBhvr>
                                        <p:cTn id="17" dur="500"/>
                                        <p:tgtEl>
                                          <p:spTgt spid="31762"/>
                                        </p:tgtEl>
                                      </p:cBhvr>
                                    </p:animEffect>
                                  </p:childTnLst>
                                  <p:subTnLst>
                                    <p:set>
                                      <p:cBhvr override="childStyle">
                                        <p:cTn dur="1" fill="hold" display="0" masterRel="nextClick" afterEffect="1"/>
                                        <p:tgtEl>
                                          <p:spTgt spid="31762"/>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1760"/>
                                        </p:tgtEl>
                                        <p:attrNameLst>
                                          <p:attrName>style.visibility</p:attrName>
                                        </p:attrNameLst>
                                      </p:cBhvr>
                                      <p:to>
                                        <p:strVal val="visible"/>
                                      </p:to>
                                    </p:set>
                                    <p:animEffect transition="in" filter="dissolve">
                                      <p:cBhvr>
                                        <p:cTn id="22" dur="500"/>
                                        <p:tgtEl>
                                          <p:spTgt spid="317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2771" name="Picture 3">
            <a:extLst>
              <a:ext uri="{FF2B5EF4-FFF2-40B4-BE49-F238E27FC236}">
                <a16:creationId xmlns:a16="http://schemas.microsoft.com/office/drawing/2014/main" id="{79264DFB-8E08-9441-BB5B-15F708F22E0F}"/>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4346576" y="1866900"/>
            <a:ext cx="3624263"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2772" name="Picture 4">
            <a:extLst>
              <a:ext uri="{FF2B5EF4-FFF2-40B4-BE49-F238E27FC236}">
                <a16:creationId xmlns:a16="http://schemas.microsoft.com/office/drawing/2014/main" id="{9587F175-5F1F-894A-BAB1-8892639AFC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1" y="3767138"/>
            <a:ext cx="32480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2773" name="Picture 5">
            <a:extLst>
              <a:ext uri="{FF2B5EF4-FFF2-40B4-BE49-F238E27FC236}">
                <a16:creationId xmlns:a16="http://schemas.microsoft.com/office/drawing/2014/main" id="{5D3C69CC-A1EC-3F4E-833E-DB3D9CFA41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0314" y="2147888"/>
            <a:ext cx="29241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32774" name="Picture 6">
            <a:extLst>
              <a:ext uri="{FF2B5EF4-FFF2-40B4-BE49-F238E27FC236}">
                <a16:creationId xmlns:a16="http://schemas.microsoft.com/office/drawing/2014/main" id="{C2AD381E-CF5F-A44A-8C74-B765F573CC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6889" y="1484314"/>
            <a:ext cx="2319337"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32775" name="AutoShape 7">
            <a:extLst>
              <a:ext uri="{FF2B5EF4-FFF2-40B4-BE49-F238E27FC236}">
                <a16:creationId xmlns:a16="http://schemas.microsoft.com/office/drawing/2014/main" id="{626CB5D1-1709-E44E-9746-8314BCFAAFBF}"/>
              </a:ext>
            </a:extLst>
          </p:cNvPr>
          <p:cNvSpPr>
            <a:spLocks noChangeArrowheads="1"/>
          </p:cNvSpPr>
          <p:nvPr/>
        </p:nvSpPr>
        <p:spPr bwMode="auto">
          <a:xfrm>
            <a:off x="1739900" y="2476500"/>
            <a:ext cx="2819400" cy="35052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Because regions 1and 2 are not at the center of rotation, the effective angle, </a:t>
            </a:r>
            <a:r>
              <a:rPr lang="en-US" altLang="en-US">
                <a:solidFill>
                  <a:schemeClr val="bg1"/>
                </a:solidFill>
                <a:sym typeface="Symbol" pitchFamily="2" charset="2"/>
              </a:rPr>
              <a:t></a:t>
            </a:r>
            <a:r>
              <a:rPr lang="en-US" altLang="en-US" baseline="-25000">
                <a:solidFill>
                  <a:schemeClr val="bg1"/>
                </a:solidFill>
                <a:sym typeface="Symbol" pitchFamily="2" charset="2"/>
              </a:rPr>
              <a:t>e</a:t>
            </a:r>
            <a:r>
              <a:rPr lang="en-US" altLang="en-US">
                <a:solidFill>
                  <a:schemeClr val="bg1"/>
                </a:solidFill>
                <a:sym typeface="Symbol" pitchFamily="2" charset="2"/>
              </a:rPr>
              <a:t>,</a:t>
            </a:r>
            <a:r>
              <a:rPr lang="en-US" altLang="en-US">
                <a:solidFill>
                  <a:schemeClr val="bg1"/>
                </a:solidFill>
              </a:rPr>
              <a:t> differs from the set angle, </a:t>
            </a:r>
            <a:r>
              <a:rPr lang="en-US" altLang="en-US">
                <a:solidFill>
                  <a:schemeClr val="bg1"/>
                </a:solidFill>
                <a:sym typeface="Symbol" pitchFamily="2" charset="2"/>
              </a:rPr>
              <a:t></a:t>
            </a:r>
            <a:r>
              <a:rPr lang="en-US" altLang="en-US" baseline="-25000">
                <a:solidFill>
                  <a:schemeClr val="bg1"/>
                </a:solidFill>
                <a:sym typeface="Symbol" pitchFamily="2" charset="2"/>
              </a:rPr>
              <a:t>s.</a:t>
            </a:r>
          </a:p>
        </p:txBody>
      </p:sp>
      <p:grpSp>
        <p:nvGrpSpPr>
          <p:cNvPr id="32781" name="Group 13">
            <a:extLst>
              <a:ext uri="{FF2B5EF4-FFF2-40B4-BE49-F238E27FC236}">
                <a16:creationId xmlns:a16="http://schemas.microsoft.com/office/drawing/2014/main" id="{E2A72111-58A9-A14C-A28A-08E9C8A18ABD}"/>
              </a:ext>
            </a:extLst>
          </p:cNvPr>
          <p:cNvGrpSpPr>
            <a:grpSpLocks/>
          </p:cNvGrpSpPr>
          <p:nvPr/>
        </p:nvGrpSpPr>
        <p:grpSpPr bwMode="auto">
          <a:xfrm>
            <a:off x="8382000" y="3733800"/>
            <a:ext cx="762000" cy="1676400"/>
            <a:chOff x="4320" y="2352"/>
            <a:chExt cx="480" cy="1056"/>
          </a:xfrm>
        </p:grpSpPr>
        <p:sp>
          <p:nvSpPr>
            <p:cNvPr id="32776" name="AutoShape 8">
              <a:extLst>
                <a:ext uri="{FF2B5EF4-FFF2-40B4-BE49-F238E27FC236}">
                  <a16:creationId xmlns:a16="http://schemas.microsoft.com/office/drawing/2014/main" id="{65A1D880-D60E-C64D-A6E7-B9F43C92B1F8}"/>
                </a:ext>
              </a:extLst>
            </p:cNvPr>
            <p:cNvSpPr>
              <a:spLocks noChangeArrowheads="1"/>
            </p:cNvSpPr>
            <p:nvPr/>
          </p:nvSpPr>
          <p:spPr bwMode="auto">
            <a:xfrm>
              <a:off x="4320" y="2352"/>
              <a:ext cx="480" cy="480"/>
            </a:xfrm>
            <a:prstGeom prst="wedgeRectCallout">
              <a:avLst>
                <a:gd name="adj1" fmla="val -381458"/>
                <a:gd name="adj2" fmla="val -38333"/>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3600">
                  <a:solidFill>
                    <a:srgbClr val="FF0000"/>
                  </a:solidFill>
                  <a:effectLst>
                    <a:outerShdw blurRad="38100" dist="38100" dir="2700000" algn="tl">
                      <a:srgbClr val="000000"/>
                    </a:outerShdw>
                  </a:effectLst>
                  <a:sym typeface="Symbol" pitchFamily="2" charset="2"/>
                </a:rPr>
                <a:t></a:t>
              </a:r>
              <a:r>
                <a:rPr lang="en-US" altLang="en-US" sz="3600" baseline="-25000">
                  <a:solidFill>
                    <a:srgbClr val="FF0000"/>
                  </a:solidFill>
                  <a:effectLst>
                    <a:outerShdw blurRad="38100" dist="38100" dir="2700000" algn="tl">
                      <a:srgbClr val="000000"/>
                    </a:outerShdw>
                  </a:effectLst>
                  <a:sym typeface="Symbol" pitchFamily="2" charset="2"/>
                </a:rPr>
                <a:t>s</a:t>
              </a:r>
            </a:p>
          </p:txBody>
        </p:sp>
        <p:sp>
          <p:nvSpPr>
            <p:cNvPr id="32777" name="AutoShape 9">
              <a:extLst>
                <a:ext uri="{FF2B5EF4-FFF2-40B4-BE49-F238E27FC236}">
                  <a16:creationId xmlns:a16="http://schemas.microsoft.com/office/drawing/2014/main" id="{75FD2924-6FA2-7E4A-AAE8-00C1F9DBFB3B}"/>
                </a:ext>
              </a:extLst>
            </p:cNvPr>
            <p:cNvSpPr>
              <a:spLocks noChangeArrowheads="1"/>
            </p:cNvSpPr>
            <p:nvPr/>
          </p:nvSpPr>
          <p:spPr bwMode="auto">
            <a:xfrm>
              <a:off x="4320" y="2928"/>
              <a:ext cx="480" cy="480"/>
            </a:xfrm>
            <a:prstGeom prst="wedgeRectCallout">
              <a:avLst>
                <a:gd name="adj1" fmla="val -463542"/>
                <a:gd name="adj2" fmla="val -157917"/>
              </a:avLst>
            </a:prstGeom>
            <a:solidFill>
              <a:srgbClr val="FF6F6F"/>
            </a:solidFill>
            <a:ln>
              <a:noFill/>
            </a:ln>
            <a:effectLst>
              <a:outerShdw dist="17961" dir="2700000" algn="ctr" rotWithShape="0">
                <a:srgbClr val="FF6F6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3600">
                  <a:solidFill>
                    <a:srgbClr val="FF0000"/>
                  </a:solidFill>
                  <a:effectLst>
                    <a:outerShdw blurRad="38100" dist="38100" dir="2700000" algn="tl">
                      <a:srgbClr val="000000"/>
                    </a:outerShdw>
                  </a:effectLst>
                  <a:sym typeface="Symbol" pitchFamily="2" charset="2"/>
                </a:rPr>
                <a:t></a:t>
              </a:r>
              <a:r>
                <a:rPr lang="en-US" altLang="en-US" sz="3600" baseline="-25000">
                  <a:solidFill>
                    <a:srgbClr val="FF0000"/>
                  </a:solidFill>
                  <a:effectLst>
                    <a:outerShdw blurRad="38100" dist="38100" dir="2700000" algn="tl">
                      <a:srgbClr val="000000"/>
                    </a:outerShdw>
                  </a:effectLst>
                  <a:sym typeface="Symbol" pitchFamily="2" charset="2"/>
                </a:rPr>
                <a:t>e</a:t>
              </a:r>
            </a:p>
          </p:txBody>
        </p:sp>
      </p:grpSp>
      <p:grpSp>
        <p:nvGrpSpPr>
          <p:cNvPr id="32782" name="Group 14">
            <a:extLst>
              <a:ext uri="{FF2B5EF4-FFF2-40B4-BE49-F238E27FC236}">
                <a16:creationId xmlns:a16="http://schemas.microsoft.com/office/drawing/2014/main" id="{DB64EC91-D730-654F-977E-B556F5DF5E37}"/>
              </a:ext>
            </a:extLst>
          </p:cNvPr>
          <p:cNvGrpSpPr>
            <a:grpSpLocks/>
          </p:cNvGrpSpPr>
          <p:nvPr/>
        </p:nvGrpSpPr>
        <p:grpSpPr bwMode="auto">
          <a:xfrm>
            <a:off x="8445500" y="2247900"/>
            <a:ext cx="762000" cy="1676400"/>
            <a:chOff x="4320" y="1152"/>
            <a:chExt cx="480" cy="1056"/>
          </a:xfrm>
          <a:solidFill>
            <a:srgbClr val="233667"/>
          </a:solidFill>
        </p:grpSpPr>
        <p:sp>
          <p:nvSpPr>
            <p:cNvPr id="32778" name="AutoShape 10">
              <a:extLst>
                <a:ext uri="{FF2B5EF4-FFF2-40B4-BE49-F238E27FC236}">
                  <a16:creationId xmlns:a16="http://schemas.microsoft.com/office/drawing/2014/main" id="{2909ED19-D4D2-E440-BE86-9E81183752EF}"/>
                </a:ext>
              </a:extLst>
            </p:cNvPr>
            <p:cNvSpPr>
              <a:spLocks noChangeArrowheads="1"/>
            </p:cNvSpPr>
            <p:nvPr/>
          </p:nvSpPr>
          <p:spPr bwMode="auto">
            <a:xfrm>
              <a:off x="4320" y="1728"/>
              <a:ext cx="480" cy="480"/>
            </a:xfrm>
            <a:prstGeom prst="wedgeRectCallout">
              <a:avLst>
                <a:gd name="adj1" fmla="val -400625"/>
                <a:gd name="adj2" fmla="val 79583"/>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3600">
                  <a:solidFill>
                    <a:schemeClr val="bg1"/>
                  </a:solidFill>
                  <a:sym typeface="Symbol" pitchFamily="2" charset="2"/>
                </a:rPr>
                <a:t></a:t>
              </a:r>
              <a:r>
                <a:rPr lang="en-US" altLang="en-US" sz="3600" baseline="-25000">
                  <a:solidFill>
                    <a:schemeClr val="bg1"/>
                  </a:solidFill>
                  <a:sym typeface="Symbol" pitchFamily="2" charset="2"/>
                </a:rPr>
                <a:t>s</a:t>
              </a:r>
            </a:p>
          </p:txBody>
        </p:sp>
        <p:sp>
          <p:nvSpPr>
            <p:cNvPr id="32779" name="AutoShape 11">
              <a:extLst>
                <a:ext uri="{FF2B5EF4-FFF2-40B4-BE49-F238E27FC236}">
                  <a16:creationId xmlns:a16="http://schemas.microsoft.com/office/drawing/2014/main" id="{474361A7-9060-CE4A-8176-3CEB537D59FF}"/>
                </a:ext>
              </a:extLst>
            </p:cNvPr>
            <p:cNvSpPr>
              <a:spLocks noChangeArrowheads="1"/>
            </p:cNvSpPr>
            <p:nvPr/>
          </p:nvSpPr>
          <p:spPr bwMode="auto">
            <a:xfrm>
              <a:off x="4320" y="1152"/>
              <a:ext cx="480" cy="480"/>
            </a:xfrm>
            <a:prstGeom prst="wedgeRectCallout">
              <a:avLst>
                <a:gd name="adj1" fmla="val -471875"/>
                <a:gd name="adj2" fmla="val 197500"/>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3600">
                  <a:solidFill>
                    <a:schemeClr val="bg1"/>
                  </a:solidFill>
                  <a:sym typeface="Symbol" pitchFamily="2" charset="2"/>
                </a:rPr>
                <a:t></a:t>
              </a:r>
              <a:r>
                <a:rPr lang="en-US" altLang="en-US" sz="3600" baseline="-25000">
                  <a:solidFill>
                    <a:schemeClr val="bg1"/>
                  </a:solidFill>
                  <a:sym typeface="Symbol" pitchFamily="2" charset="2"/>
                </a:rPr>
                <a:t>e</a:t>
              </a:r>
            </a:p>
          </p:txBody>
        </p:sp>
      </p:grpSp>
      <p:sp>
        <p:nvSpPr>
          <p:cNvPr id="32780" name="AutoShape 12">
            <a:extLst>
              <a:ext uri="{FF2B5EF4-FFF2-40B4-BE49-F238E27FC236}">
                <a16:creationId xmlns:a16="http://schemas.microsoft.com/office/drawing/2014/main" id="{F0F4187B-B2FA-4A48-8A53-9329AD83B59D}"/>
              </a:ext>
            </a:extLst>
          </p:cNvPr>
          <p:cNvSpPr>
            <a:spLocks noChangeArrowheads="1"/>
          </p:cNvSpPr>
          <p:nvPr/>
        </p:nvSpPr>
        <p:spPr bwMode="auto">
          <a:xfrm>
            <a:off x="6997700" y="2019300"/>
            <a:ext cx="1676400" cy="762000"/>
          </a:xfrm>
          <a:prstGeom prst="wedgeRectCallout">
            <a:avLst>
              <a:gd name="adj1" fmla="val -129356"/>
              <a:gd name="adj2" fmla="val 230625"/>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sz="3600" dirty="0">
                <a:solidFill>
                  <a:schemeClr val="bg1"/>
                </a:solidFill>
                <a:sym typeface="Symbol" pitchFamily="2" charset="2"/>
              </a:rPr>
              <a:t></a:t>
            </a:r>
            <a:r>
              <a:rPr lang="en-US" altLang="en-US" sz="3600" baseline="-25000" dirty="0">
                <a:solidFill>
                  <a:schemeClr val="bg1"/>
                </a:solidFill>
                <a:sym typeface="Symbol" pitchFamily="2" charset="2"/>
              </a:rPr>
              <a:t>e </a:t>
            </a:r>
            <a:r>
              <a:rPr lang="en-US" altLang="en-US" sz="3600" dirty="0">
                <a:solidFill>
                  <a:schemeClr val="bg1"/>
                </a:solidFill>
                <a:sym typeface="Symbol" pitchFamily="2" charset="2"/>
              </a:rPr>
              <a:t> </a:t>
            </a:r>
            <a:r>
              <a:rPr lang="en-US" altLang="en-US" sz="3600" baseline="-25000" dirty="0">
                <a:solidFill>
                  <a:schemeClr val="bg1"/>
                </a:solidFill>
                <a:sym typeface="Symbol" pitchFamily="2" charset="2"/>
              </a:rPr>
              <a:t>s</a:t>
            </a:r>
          </a:p>
        </p:txBody>
      </p:sp>
      <p:sp>
        <p:nvSpPr>
          <p:cNvPr id="32784" name="AutoShape 16">
            <a:extLst>
              <a:ext uri="{FF2B5EF4-FFF2-40B4-BE49-F238E27FC236}">
                <a16:creationId xmlns:a16="http://schemas.microsoft.com/office/drawing/2014/main" id="{E0F408D1-D0BD-8849-9A56-BBEC63B0F9D3}"/>
              </a:ext>
            </a:extLst>
          </p:cNvPr>
          <p:cNvSpPr>
            <a:spLocks noChangeArrowheads="1"/>
          </p:cNvSpPr>
          <p:nvPr/>
        </p:nvSpPr>
        <p:spPr bwMode="auto">
          <a:xfrm>
            <a:off x="7378700" y="2781300"/>
            <a:ext cx="3200400" cy="3733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If a circular 1 cm</a:t>
            </a:r>
            <a:r>
              <a:rPr lang="en-US" altLang="en-US" baseline="30000">
                <a:solidFill>
                  <a:schemeClr val="bg1"/>
                </a:solidFill>
              </a:rPr>
              <a:t>2</a:t>
            </a:r>
            <a:r>
              <a:rPr lang="en-US" altLang="en-US">
                <a:solidFill>
                  <a:schemeClr val="bg1"/>
                </a:solidFill>
              </a:rPr>
              <a:t> detector is used at a radius of 316mm, and rotation is about the tip, as shown, it ties in with Condition A averaged LED intensity at </a:t>
            </a:r>
            <a:r>
              <a:rPr lang="en-US" altLang="en-US">
                <a:solidFill>
                  <a:schemeClr val="bg1"/>
                </a:solidFill>
                <a:sym typeface="Symbol" pitchFamily="2" charset="2"/>
              </a:rPr>
              <a:t>=0.</a:t>
            </a:r>
          </a:p>
        </p:txBody>
      </p:sp>
      <p:sp>
        <p:nvSpPr>
          <p:cNvPr id="18" name="Title 1">
            <a:extLst>
              <a:ext uri="{FF2B5EF4-FFF2-40B4-BE49-F238E27FC236}">
                <a16:creationId xmlns:a16="http://schemas.microsoft.com/office/drawing/2014/main" id="{7B001670-7BA2-544C-A603-B4C907CDCA75}"/>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GONIOMETRY</a:t>
            </a:r>
          </a:p>
        </p:txBody>
      </p:sp>
    </p:spTree>
    <p:extLst>
      <p:ext uri="{BB962C8B-B14F-4D97-AF65-F5344CB8AC3E}">
        <p14:creationId xmlns:p14="http://schemas.microsoft.com/office/powerpoint/2010/main" val="26319518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dissolve">
                                      <p:cBhvr>
                                        <p:cTn id="7" dur="500"/>
                                        <p:tgtEl>
                                          <p:spTgt spid="327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2772"/>
                                        </p:tgtEl>
                                        <p:attrNameLst>
                                          <p:attrName>style.visibility</p:attrName>
                                        </p:attrNameLst>
                                      </p:cBhvr>
                                      <p:to>
                                        <p:strVal val="visible"/>
                                      </p:to>
                                    </p:set>
                                    <p:animEffect transition="in" filter="dissolve">
                                      <p:cBhvr>
                                        <p:cTn id="12" dur="500"/>
                                        <p:tgtEl>
                                          <p:spTgt spid="327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32781"/>
                                        </p:tgtEl>
                                        <p:attrNameLst>
                                          <p:attrName>style.visibility</p:attrName>
                                        </p:attrNameLst>
                                      </p:cBhvr>
                                      <p:to>
                                        <p:strVal val="visible"/>
                                      </p:to>
                                    </p:set>
                                    <p:anim calcmode="lin" valueType="num">
                                      <p:cBhvr additive="base">
                                        <p:cTn id="17" dur="500" fill="hold"/>
                                        <p:tgtEl>
                                          <p:spTgt spid="32781"/>
                                        </p:tgtEl>
                                        <p:attrNameLst>
                                          <p:attrName>ppt_x</p:attrName>
                                        </p:attrNameLst>
                                      </p:cBhvr>
                                      <p:tavLst>
                                        <p:tav tm="0">
                                          <p:val>
                                            <p:strVal val="1+#ppt_w/2"/>
                                          </p:val>
                                        </p:tav>
                                        <p:tav tm="100000">
                                          <p:val>
                                            <p:strVal val="#ppt_x"/>
                                          </p:val>
                                        </p:tav>
                                      </p:tavLst>
                                    </p:anim>
                                    <p:anim calcmode="lin" valueType="num">
                                      <p:cBhvr additive="base">
                                        <p:cTn id="18" dur="500" fill="hold"/>
                                        <p:tgtEl>
                                          <p:spTgt spid="3278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781"/>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animEffect transition="in" filter="dissolve">
                                      <p:cBhvr>
                                        <p:cTn id="23" dur="500"/>
                                        <p:tgtEl>
                                          <p:spTgt spid="3277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childTnLst>
                                    <p:set>
                                      <p:cBhvr>
                                        <p:cTn id="27" dur="1" fill="hold">
                                          <p:stCondLst>
                                            <p:cond delay="0"/>
                                          </p:stCondLst>
                                        </p:cTn>
                                        <p:tgtEl>
                                          <p:spTgt spid="32782"/>
                                        </p:tgtEl>
                                        <p:attrNameLst>
                                          <p:attrName>style.visibility</p:attrName>
                                        </p:attrNameLst>
                                      </p:cBhvr>
                                      <p:to>
                                        <p:strVal val="visible"/>
                                      </p:to>
                                    </p:set>
                                    <p:anim calcmode="lin" valueType="num">
                                      <p:cBhvr additive="base">
                                        <p:cTn id="28" dur="500" fill="hold"/>
                                        <p:tgtEl>
                                          <p:spTgt spid="32782"/>
                                        </p:tgtEl>
                                        <p:attrNameLst>
                                          <p:attrName>ppt_x</p:attrName>
                                        </p:attrNameLst>
                                      </p:cBhvr>
                                      <p:tavLst>
                                        <p:tav tm="0">
                                          <p:val>
                                            <p:strVal val="1+#ppt_w/2"/>
                                          </p:val>
                                        </p:tav>
                                        <p:tav tm="100000">
                                          <p:val>
                                            <p:strVal val="#ppt_x"/>
                                          </p:val>
                                        </p:tav>
                                      </p:tavLst>
                                    </p:anim>
                                    <p:anim calcmode="lin" valueType="num">
                                      <p:cBhvr additive="base">
                                        <p:cTn id="29" dur="500" fill="hold"/>
                                        <p:tgtEl>
                                          <p:spTgt spid="3278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2782"/>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32774"/>
                                        </p:tgtEl>
                                        <p:attrNameLst>
                                          <p:attrName>style.visibility</p:attrName>
                                        </p:attrNameLst>
                                      </p:cBhvr>
                                      <p:to>
                                        <p:strVal val="visible"/>
                                      </p:to>
                                    </p:set>
                                    <p:animEffect transition="in" filter="dissolve">
                                      <p:cBhvr>
                                        <p:cTn id="34" dur="500"/>
                                        <p:tgtEl>
                                          <p:spTgt spid="3277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32780"/>
                                        </p:tgtEl>
                                        <p:attrNameLst>
                                          <p:attrName>style.visibility</p:attrName>
                                        </p:attrNameLst>
                                      </p:cBhvr>
                                      <p:to>
                                        <p:strVal val="visible"/>
                                      </p:to>
                                    </p:set>
                                    <p:anim calcmode="lin" valueType="num">
                                      <p:cBhvr additive="base">
                                        <p:cTn id="39" dur="500" fill="hold"/>
                                        <p:tgtEl>
                                          <p:spTgt spid="32780"/>
                                        </p:tgtEl>
                                        <p:attrNameLst>
                                          <p:attrName>ppt_x</p:attrName>
                                        </p:attrNameLst>
                                      </p:cBhvr>
                                      <p:tavLst>
                                        <p:tav tm="0">
                                          <p:val>
                                            <p:strVal val="1+#ppt_w/2"/>
                                          </p:val>
                                        </p:tav>
                                        <p:tav tm="100000">
                                          <p:val>
                                            <p:strVal val="#ppt_x"/>
                                          </p:val>
                                        </p:tav>
                                      </p:tavLst>
                                    </p:anim>
                                    <p:anim calcmode="lin" valueType="num">
                                      <p:cBhvr additive="base">
                                        <p:cTn id="40" dur="500" fill="hold"/>
                                        <p:tgtEl>
                                          <p:spTgt spid="32780"/>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2784"/>
                                        </p:tgtEl>
                                        <p:attrNameLst>
                                          <p:attrName>style.visibility</p:attrName>
                                        </p:attrNameLst>
                                      </p:cBhvr>
                                      <p:to>
                                        <p:strVal val="visible"/>
                                      </p:to>
                                    </p:set>
                                    <p:animEffect transition="in" filter="wipe(up)">
                                      <p:cBhvr>
                                        <p:cTn id="45" dur="500"/>
                                        <p:tgtEl>
                                          <p:spTgt spid="32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autoUpdateAnimBg="0"/>
      <p:bldP spid="32780" grpId="0" animBg="1" autoUpdateAnimBg="0"/>
      <p:bldP spid="32784"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E922CBD7-0B99-2F46-BE01-B369E21C92A6}"/>
              </a:ext>
            </a:extLst>
          </p:cNvPr>
          <p:cNvSpPr>
            <a:spLocks noGrp="1" noChangeArrowheads="1"/>
          </p:cNvSpPr>
          <p:nvPr>
            <p:ph type="body" idx="1"/>
          </p:nvPr>
        </p:nvSpPr>
        <p:spPr>
          <a:xfrm>
            <a:off x="838200" y="2082799"/>
            <a:ext cx="10515600" cy="4094163"/>
          </a:xfrm>
        </p:spPr>
        <p:txBody>
          <a:bodyPr/>
          <a:lstStyle/>
          <a:p>
            <a:pPr marL="0" indent="0">
              <a:buNone/>
            </a:pPr>
            <a:r>
              <a:rPr lang="en-US" altLang="en-US"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LUMINANCE, RADIANCE AND SPECTRAL RADIANCE</a:t>
            </a:r>
          </a:p>
          <a:p>
            <a:pPr marL="457200" lvl="1"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Typically, a telescope is used to define the area and solid angle of measurement, though a baffle tube can be used in some circumstances.</a:t>
            </a:r>
          </a:p>
          <a:p>
            <a:pPr marL="0" indent="0">
              <a:buNone/>
            </a:pPr>
            <a:r>
              <a:rPr lang="en-US" altLang="en-US"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UNITS</a:t>
            </a:r>
          </a:p>
          <a:p>
            <a:pPr marL="457200" lvl="1"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Luminance</a:t>
            </a:r>
          </a:p>
          <a:p>
            <a:pPr marL="914400" lvl="2" indent="0">
              <a:buNone/>
            </a:pPr>
            <a:r>
              <a:rPr lang="en-US" altLang="en-US" dirty="0"/>
              <a:t>- cd m</a:t>
            </a:r>
            <a:r>
              <a:rPr lang="en-US" altLang="en-US" baseline="30000" dirty="0"/>
              <a:t>-2</a:t>
            </a:r>
          </a:p>
          <a:p>
            <a:pPr marL="457200" lvl="1"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Radiance</a:t>
            </a:r>
          </a:p>
          <a:p>
            <a:pPr marL="914400" lvl="2" indent="0">
              <a:buNone/>
            </a:pPr>
            <a:r>
              <a:rPr lang="en-US" altLang="en-US" dirty="0"/>
              <a:t>- W sr</a:t>
            </a:r>
            <a:r>
              <a:rPr lang="en-US" altLang="en-US" baseline="30000" dirty="0"/>
              <a:t>-1</a:t>
            </a:r>
            <a:r>
              <a:rPr lang="en-US" altLang="en-US" dirty="0"/>
              <a:t> m</a:t>
            </a:r>
            <a:r>
              <a:rPr lang="en-US" altLang="en-US" baseline="30000" dirty="0"/>
              <a:t>-2</a:t>
            </a:r>
          </a:p>
          <a:p>
            <a:pPr marL="457200" lvl="1"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Spectral Radiance</a:t>
            </a:r>
          </a:p>
          <a:p>
            <a:pPr marL="914400" lvl="2" indent="0">
              <a:buNone/>
            </a:pPr>
            <a:r>
              <a:rPr lang="en-US" altLang="en-US" dirty="0"/>
              <a:t>- W sr</a:t>
            </a:r>
            <a:r>
              <a:rPr lang="en-US" altLang="en-US" baseline="30000" dirty="0"/>
              <a:t>-1</a:t>
            </a:r>
            <a:r>
              <a:rPr lang="en-US" altLang="en-US" dirty="0"/>
              <a:t> m</a:t>
            </a:r>
            <a:r>
              <a:rPr lang="en-US" altLang="en-US" baseline="30000" dirty="0"/>
              <a:t>-2</a:t>
            </a:r>
            <a:r>
              <a:rPr lang="en-US" altLang="en-US" dirty="0"/>
              <a:t> nm</a:t>
            </a:r>
            <a:r>
              <a:rPr lang="en-US" altLang="en-US" baseline="30000" dirty="0"/>
              <a:t>-1</a:t>
            </a:r>
          </a:p>
          <a:p>
            <a:pPr lvl="1"/>
            <a:endParaRPr lang="en-US" altLang="en-US" dirty="0"/>
          </a:p>
        </p:txBody>
      </p:sp>
      <p:sp>
        <p:nvSpPr>
          <p:cNvPr id="5" name="Title 1">
            <a:extLst>
              <a:ext uri="{FF2B5EF4-FFF2-40B4-BE49-F238E27FC236}">
                <a16:creationId xmlns:a16="http://schemas.microsoft.com/office/drawing/2014/main" id="{73A2D275-5501-CE40-81D2-226B052F59CD}"/>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1293199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30726" name="Picture 6">
            <a:extLst>
              <a:ext uri="{FF2B5EF4-FFF2-40B4-BE49-F238E27FC236}">
                <a16:creationId xmlns:a16="http://schemas.microsoft.com/office/drawing/2014/main" id="{A0E5934D-6758-E54D-AAE8-2281BA260512}"/>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3249614" y="2006600"/>
            <a:ext cx="5692775"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30728" name="AutoShape 8">
            <a:extLst>
              <a:ext uri="{FF2B5EF4-FFF2-40B4-BE49-F238E27FC236}">
                <a16:creationId xmlns:a16="http://schemas.microsoft.com/office/drawing/2014/main" id="{44FBB072-2746-2649-B49C-D35F76F06B8F}"/>
              </a:ext>
            </a:extLst>
          </p:cNvPr>
          <p:cNvSpPr>
            <a:spLocks noChangeArrowheads="1"/>
          </p:cNvSpPr>
          <p:nvPr/>
        </p:nvSpPr>
        <p:spPr bwMode="auto">
          <a:xfrm>
            <a:off x="8229600" y="2082800"/>
            <a:ext cx="2209800" cy="1143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 LED emits light.</a:t>
            </a:r>
          </a:p>
        </p:txBody>
      </p:sp>
      <p:sp>
        <p:nvSpPr>
          <p:cNvPr id="30729" name="AutoShape 9">
            <a:extLst>
              <a:ext uri="{FF2B5EF4-FFF2-40B4-BE49-F238E27FC236}">
                <a16:creationId xmlns:a16="http://schemas.microsoft.com/office/drawing/2014/main" id="{B1FBA6DB-EB6A-0440-9C9F-776E639728AF}"/>
              </a:ext>
            </a:extLst>
          </p:cNvPr>
          <p:cNvSpPr>
            <a:spLocks noChangeArrowheads="1"/>
          </p:cNvSpPr>
          <p:nvPr/>
        </p:nvSpPr>
        <p:spPr bwMode="auto">
          <a:xfrm>
            <a:off x="1676400" y="5359400"/>
            <a:ext cx="2743200" cy="12954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 telescope refocuses it to give an image.</a:t>
            </a:r>
          </a:p>
        </p:txBody>
      </p:sp>
      <p:grpSp>
        <p:nvGrpSpPr>
          <p:cNvPr id="30733" name="Group 13">
            <a:extLst>
              <a:ext uri="{FF2B5EF4-FFF2-40B4-BE49-F238E27FC236}">
                <a16:creationId xmlns:a16="http://schemas.microsoft.com/office/drawing/2014/main" id="{C958B383-6ED0-A345-8E20-1C6F9C18C0B5}"/>
              </a:ext>
            </a:extLst>
          </p:cNvPr>
          <p:cNvGrpSpPr>
            <a:grpSpLocks/>
          </p:cNvGrpSpPr>
          <p:nvPr/>
        </p:nvGrpSpPr>
        <p:grpSpPr bwMode="auto">
          <a:xfrm>
            <a:off x="1676400" y="2006601"/>
            <a:ext cx="2667000" cy="2112963"/>
            <a:chOff x="96" y="912"/>
            <a:chExt cx="1680" cy="1331"/>
          </a:xfrm>
          <a:solidFill>
            <a:srgbClr val="233667"/>
          </a:solidFill>
        </p:grpSpPr>
        <p:sp>
          <p:nvSpPr>
            <p:cNvPr id="30730" name="Oval 10">
              <a:extLst>
                <a:ext uri="{FF2B5EF4-FFF2-40B4-BE49-F238E27FC236}">
                  <a16:creationId xmlns:a16="http://schemas.microsoft.com/office/drawing/2014/main" id="{2414EDCC-7AFD-9440-B019-C45C976F3359}"/>
                </a:ext>
              </a:extLst>
            </p:cNvPr>
            <p:cNvSpPr>
              <a:spLocks noChangeArrowheads="1"/>
            </p:cNvSpPr>
            <p:nvPr/>
          </p:nvSpPr>
          <p:spPr bwMode="auto">
            <a:xfrm>
              <a:off x="1287" y="2147"/>
              <a:ext cx="96" cy="9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en-US">
                <a:solidFill>
                  <a:schemeClr val="bg1"/>
                </a:solidFill>
              </a:endParaRPr>
            </a:p>
          </p:txBody>
        </p:sp>
        <p:sp>
          <p:nvSpPr>
            <p:cNvPr id="30731" name="AutoShape 11">
              <a:extLst>
                <a:ext uri="{FF2B5EF4-FFF2-40B4-BE49-F238E27FC236}">
                  <a16:creationId xmlns:a16="http://schemas.microsoft.com/office/drawing/2014/main" id="{634FA6FA-18B2-9C49-AEE7-8263744FBFE1}"/>
                </a:ext>
              </a:extLst>
            </p:cNvPr>
            <p:cNvSpPr>
              <a:spLocks noChangeArrowheads="1"/>
            </p:cNvSpPr>
            <p:nvPr/>
          </p:nvSpPr>
          <p:spPr bwMode="auto">
            <a:xfrm>
              <a:off x="96" y="912"/>
              <a:ext cx="1680" cy="912"/>
            </a:xfrm>
            <a:prstGeom prst="wedgeRectCallout">
              <a:avLst>
                <a:gd name="adj1" fmla="val 23153"/>
                <a:gd name="adj2" fmla="val 85199"/>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dirty="0">
                  <a:solidFill>
                    <a:schemeClr val="bg1"/>
                  </a:solidFill>
                </a:rPr>
                <a:t>An aperture then isolates the part of the image to be measured.</a:t>
              </a:r>
            </a:p>
          </p:txBody>
        </p:sp>
      </p:grpSp>
      <p:sp>
        <p:nvSpPr>
          <p:cNvPr id="11" name="Title 1">
            <a:extLst>
              <a:ext uri="{FF2B5EF4-FFF2-40B4-BE49-F238E27FC236}">
                <a16:creationId xmlns:a16="http://schemas.microsoft.com/office/drawing/2014/main" id="{E6903AFA-2ED1-5843-B684-AAE4CD766772}"/>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28192322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nimBg="1"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AB536B80-C911-AD40-A000-3DF280EA949A}"/>
              </a:ext>
            </a:extLst>
          </p:cNvPr>
          <p:cNvSpPr>
            <a:spLocks noGrp="1" noChangeArrowheads="1"/>
          </p:cNvSpPr>
          <p:nvPr>
            <p:ph type="body" sz="half" idx="2"/>
          </p:nvPr>
        </p:nvSpPr>
        <p:spPr>
          <a:xfrm>
            <a:off x="6421438" y="2209800"/>
            <a:ext cx="4462462"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size of the lens defines the solid collection angle.</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measurement area corresponds to the aperture at the image of the telescope.</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source </a:t>
            </a:r>
            <a:r>
              <a:rPr lang="en-GB" altLang="en-US" u="sng" dirty="0"/>
              <a:t>MUST</a:t>
            </a:r>
            <a:r>
              <a:rPr lang="en-GB" altLang="en-US" dirty="0"/>
              <a:t> be bigger than the measurement area.</a:t>
            </a:r>
          </a:p>
        </p:txBody>
      </p:sp>
      <p:pic>
        <p:nvPicPr>
          <p:cNvPr id="21508" name="Picture 4">
            <a:extLst>
              <a:ext uri="{FF2B5EF4-FFF2-40B4-BE49-F238E27FC236}">
                <a16:creationId xmlns:a16="http://schemas.microsoft.com/office/drawing/2014/main" id="{FD50829C-1F30-8F4D-8824-E8C0DCA83971}"/>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27200" y="3222626"/>
            <a:ext cx="4332288" cy="2620963"/>
          </a:xfrm>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9" name="AutoShape 5">
            <a:extLst>
              <a:ext uri="{FF2B5EF4-FFF2-40B4-BE49-F238E27FC236}">
                <a16:creationId xmlns:a16="http://schemas.microsoft.com/office/drawing/2014/main" id="{24A5FC38-9628-4641-BEE9-CE1C14932EEC}"/>
              </a:ext>
            </a:extLst>
          </p:cNvPr>
          <p:cNvSpPr>
            <a:spLocks noChangeArrowheads="1"/>
          </p:cNvSpPr>
          <p:nvPr/>
        </p:nvSpPr>
        <p:spPr bwMode="auto">
          <a:xfrm>
            <a:off x="4165600" y="2209800"/>
            <a:ext cx="2027238" cy="1219200"/>
          </a:xfrm>
          <a:prstGeom prst="wedgeRectCallout">
            <a:avLst>
              <a:gd name="adj1" fmla="val 23847"/>
              <a:gd name="adj2" fmla="val 92968"/>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Solid Collection Angle</a:t>
            </a:r>
          </a:p>
        </p:txBody>
      </p:sp>
      <p:sp>
        <p:nvSpPr>
          <p:cNvPr id="21510" name="AutoShape 6">
            <a:extLst>
              <a:ext uri="{FF2B5EF4-FFF2-40B4-BE49-F238E27FC236}">
                <a16:creationId xmlns:a16="http://schemas.microsoft.com/office/drawing/2014/main" id="{3486C89E-F26E-E84D-83BB-71EBBCC3101D}"/>
              </a:ext>
            </a:extLst>
          </p:cNvPr>
          <p:cNvSpPr>
            <a:spLocks noChangeArrowheads="1"/>
          </p:cNvSpPr>
          <p:nvPr/>
        </p:nvSpPr>
        <p:spPr bwMode="auto">
          <a:xfrm>
            <a:off x="3175001" y="5562600"/>
            <a:ext cx="2606675" cy="838200"/>
          </a:xfrm>
          <a:prstGeom prst="wedgeRectCallout">
            <a:avLst>
              <a:gd name="adj1" fmla="val -69426"/>
              <a:gd name="adj2" fmla="val -145264"/>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Measurement Area</a:t>
            </a:r>
          </a:p>
        </p:txBody>
      </p:sp>
      <p:sp>
        <p:nvSpPr>
          <p:cNvPr id="21511" name="AutoShape 7">
            <a:extLst>
              <a:ext uri="{FF2B5EF4-FFF2-40B4-BE49-F238E27FC236}">
                <a16:creationId xmlns:a16="http://schemas.microsoft.com/office/drawing/2014/main" id="{408BBCD8-50F4-CE40-979B-A20038D5AFAE}"/>
              </a:ext>
            </a:extLst>
          </p:cNvPr>
          <p:cNvSpPr>
            <a:spLocks noChangeArrowheads="1"/>
          </p:cNvSpPr>
          <p:nvPr/>
        </p:nvSpPr>
        <p:spPr bwMode="auto">
          <a:xfrm>
            <a:off x="2489200" y="2362200"/>
            <a:ext cx="1447800" cy="533400"/>
          </a:xfrm>
          <a:prstGeom prst="wedgeRectCallout">
            <a:avLst>
              <a:gd name="adj1" fmla="val -44847"/>
              <a:gd name="adj2" fmla="val 193454"/>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a:solidFill>
                  <a:schemeClr val="bg1"/>
                </a:solidFill>
              </a:rPr>
              <a:t>Source</a:t>
            </a:r>
          </a:p>
        </p:txBody>
      </p:sp>
      <p:sp>
        <p:nvSpPr>
          <p:cNvPr id="9" name="Title 1">
            <a:extLst>
              <a:ext uri="{FF2B5EF4-FFF2-40B4-BE49-F238E27FC236}">
                <a16:creationId xmlns:a16="http://schemas.microsoft.com/office/drawing/2014/main" id="{BB8E3811-29AA-BD48-AFA5-8978E0E4C30E}"/>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33366137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21509"/>
                                        </p:tgtEl>
                                        <p:attrNameLst>
                                          <p:attrName>style.visibility</p:attrName>
                                        </p:attrNameLst>
                                      </p:cBhvr>
                                      <p:to>
                                        <p:strVal val="visible"/>
                                      </p:to>
                                    </p:set>
                                    <p:anim calcmode="lin" valueType="num">
                                      <p:cBhvr additive="base">
                                        <p:cTn id="25" dur="500" fill="hold"/>
                                        <p:tgtEl>
                                          <p:spTgt spid="21509"/>
                                        </p:tgtEl>
                                        <p:attrNameLst>
                                          <p:attrName>ppt_x</p:attrName>
                                        </p:attrNameLst>
                                      </p:cBhvr>
                                      <p:tavLst>
                                        <p:tav tm="0">
                                          <p:val>
                                            <p:strVal val="#ppt_x"/>
                                          </p:val>
                                        </p:tav>
                                        <p:tav tm="100000">
                                          <p:val>
                                            <p:strVal val="#ppt_x"/>
                                          </p:val>
                                        </p:tav>
                                      </p:tavLst>
                                    </p:anim>
                                    <p:anim calcmode="lin" valueType="num">
                                      <p:cBhvr additive="base">
                                        <p:cTn id="26" dur="500" fill="hold"/>
                                        <p:tgtEl>
                                          <p:spTgt spid="21509"/>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10"/>
                                        </p:tgtEl>
                                        <p:attrNameLst>
                                          <p:attrName>style.visibility</p:attrName>
                                        </p:attrNameLst>
                                      </p:cBhvr>
                                      <p:to>
                                        <p:strVal val="visible"/>
                                      </p:to>
                                    </p:set>
                                    <p:anim calcmode="lin" valueType="num">
                                      <p:cBhvr additive="base">
                                        <p:cTn id="31" dur="500" fill="hold"/>
                                        <p:tgtEl>
                                          <p:spTgt spid="21510"/>
                                        </p:tgtEl>
                                        <p:attrNameLst>
                                          <p:attrName>ppt_x</p:attrName>
                                        </p:attrNameLst>
                                      </p:cBhvr>
                                      <p:tavLst>
                                        <p:tav tm="0">
                                          <p:val>
                                            <p:strVal val="#ppt_x"/>
                                          </p:val>
                                        </p:tav>
                                        <p:tav tm="100000">
                                          <p:val>
                                            <p:strVal val="#ppt_x"/>
                                          </p:val>
                                        </p:tav>
                                      </p:tavLst>
                                    </p:anim>
                                    <p:anim calcmode="lin" valueType="num">
                                      <p:cBhvr additive="base">
                                        <p:cTn id="32"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P spid="21509" grpId="0" animBg="1" autoUpdateAnimBg="0"/>
      <p:bldP spid="21510"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3B85ED90-5346-AA4B-91FF-9C2BE33A2C7A}"/>
              </a:ext>
            </a:extLst>
          </p:cNvPr>
          <p:cNvSpPr>
            <a:spLocks noGrp="1" noChangeArrowheads="1"/>
          </p:cNvSpPr>
          <p:nvPr>
            <p:ph type="body" sz="half" idx="2"/>
          </p:nvPr>
        </p:nvSpPr>
        <p:spPr>
          <a:xfrm>
            <a:off x="1955800" y="1930401"/>
            <a:ext cx="8839200" cy="1052513"/>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Two main types of telescope exist for this application</a:t>
            </a:r>
          </a:p>
          <a:p>
            <a:pPr marL="838200" lvl="1" indent="-381000">
              <a:buFont typeface="Wingdings" pitchFamily="2" charset="2"/>
              <a:buAutoNum type="arabicPeriod"/>
            </a:pPr>
            <a:r>
              <a:rPr lang="en-GB" altLang="en-US" sz="2000" dirty="0"/>
              <a:t>Reflex Telescopes</a:t>
            </a:r>
          </a:p>
        </p:txBody>
      </p:sp>
      <p:pic>
        <p:nvPicPr>
          <p:cNvPr id="23556" name="Picture 4">
            <a:extLst>
              <a:ext uri="{FF2B5EF4-FFF2-40B4-BE49-F238E27FC236}">
                <a16:creationId xmlns:a16="http://schemas.microsoft.com/office/drawing/2014/main" id="{9E628681-C9A1-1449-A652-FE66A13D4A1E}"/>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043114" y="3305175"/>
            <a:ext cx="8751887" cy="2933700"/>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23557" name="AutoShape 5">
            <a:extLst>
              <a:ext uri="{FF2B5EF4-FFF2-40B4-BE49-F238E27FC236}">
                <a16:creationId xmlns:a16="http://schemas.microsoft.com/office/drawing/2014/main" id="{A90B848B-80C3-5747-ABE9-D107D4B32355}"/>
              </a:ext>
            </a:extLst>
          </p:cNvPr>
          <p:cNvSpPr>
            <a:spLocks noChangeArrowheads="1"/>
          </p:cNvSpPr>
          <p:nvPr/>
        </p:nvSpPr>
        <p:spPr bwMode="auto">
          <a:xfrm>
            <a:off x="5003800" y="3073400"/>
            <a:ext cx="4343400" cy="1143000"/>
          </a:xfrm>
          <a:prstGeom prst="wedgeRectCallout">
            <a:avLst>
              <a:gd name="adj1" fmla="val -74380"/>
              <a:gd name="adj2" fmla="val -15694"/>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rPr>
              <a:t>The reflex mirror lets the user see what is being measured.</a:t>
            </a:r>
          </a:p>
        </p:txBody>
      </p:sp>
      <p:sp>
        <p:nvSpPr>
          <p:cNvPr id="23558" name="AutoShape 6">
            <a:extLst>
              <a:ext uri="{FF2B5EF4-FFF2-40B4-BE49-F238E27FC236}">
                <a16:creationId xmlns:a16="http://schemas.microsoft.com/office/drawing/2014/main" id="{2C0FD25B-CA8D-3644-9AF2-42E12011B1B3}"/>
              </a:ext>
            </a:extLst>
          </p:cNvPr>
          <p:cNvSpPr>
            <a:spLocks noChangeArrowheads="1"/>
          </p:cNvSpPr>
          <p:nvPr/>
        </p:nvSpPr>
        <p:spPr bwMode="auto">
          <a:xfrm>
            <a:off x="5613400" y="5740400"/>
            <a:ext cx="4114800" cy="838200"/>
          </a:xfrm>
          <a:prstGeom prst="wedgeRectCallout">
            <a:avLst>
              <a:gd name="adj1" fmla="val 16435"/>
              <a:gd name="adj2" fmla="val -119699"/>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rPr>
              <a:t>…is focussed by the telescope.</a:t>
            </a:r>
          </a:p>
        </p:txBody>
      </p:sp>
      <p:sp>
        <p:nvSpPr>
          <p:cNvPr id="23559" name="AutoShape 7">
            <a:extLst>
              <a:ext uri="{FF2B5EF4-FFF2-40B4-BE49-F238E27FC236}">
                <a16:creationId xmlns:a16="http://schemas.microsoft.com/office/drawing/2014/main" id="{ECCB8EB5-3F0C-D14F-BD85-D0280CAA7A76}"/>
              </a:ext>
            </a:extLst>
          </p:cNvPr>
          <p:cNvSpPr>
            <a:spLocks noChangeArrowheads="1"/>
          </p:cNvSpPr>
          <p:nvPr/>
        </p:nvSpPr>
        <p:spPr bwMode="auto">
          <a:xfrm>
            <a:off x="4851400" y="3073400"/>
            <a:ext cx="4419600" cy="1219200"/>
          </a:xfrm>
          <a:prstGeom prst="wedgeRectCallout">
            <a:avLst>
              <a:gd name="adj1" fmla="val -49963"/>
              <a:gd name="adj2" fmla="val 71745"/>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rPr>
              <a:t>The sectional drawing shows what happens inside the solid housing.</a:t>
            </a:r>
          </a:p>
        </p:txBody>
      </p:sp>
      <p:sp>
        <p:nvSpPr>
          <p:cNvPr id="23560" name="AutoShape 8">
            <a:extLst>
              <a:ext uri="{FF2B5EF4-FFF2-40B4-BE49-F238E27FC236}">
                <a16:creationId xmlns:a16="http://schemas.microsoft.com/office/drawing/2014/main" id="{32D4C35C-5272-444A-9A79-0CF036B691E3}"/>
              </a:ext>
            </a:extLst>
          </p:cNvPr>
          <p:cNvSpPr>
            <a:spLocks noChangeArrowheads="1"/>
          </p:cNvSpPr>
          <p:nvPr/>
        </p:nvSpPr>
        <p:spPr bwMode="auto">
          <a:xfrm>
            <a:off x="1955800" y="5740400"/>
            <a:ext cx="3505200" cy="838200"/>
          </a:xfrm>
          <a:prstGeom prst="wedgeRectCallout">
            <a:avLst>
              <a:gd name="adj1" fmla="val -7653"/>
              <a:gd name="adj2" fmla="val -105116"/>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rPr>
              <a:t>If the mirror is flipped out of the way…</a:t>
            </a:r>
          </a:p>
        </p:txBody>
      </p:sp>
      <p:sp>
        <p:nvSpPr>
          <p:cNvPr id="23561" name="AutoShape 9">
            <a:extLst>
              <a:ext uri="{FF2B5EF4-FFF2-40B4-BE49-F238E27FC236}">
                <a16:creationId xmlns:a16="http://schemas.microsoft.com/office/drawing/2014/main" id="{BE3A02D2-AFED-C34F-A2C9-F6A5AE54A8FD}"/>
              </a:ext>
            </a:extLst>
          </p:cNvPr>
          <p:cNvSpPr>
            <a:spLocks noChangeArrowheads="1"/>
          </p:cNvSpPr>
          <p:nvPr/>
        </p:nvSpPr>
        <p:spPr bwMode="auto">
          <a:xfrm>
            <a:off x="8128000" y="3225800"/>
            <a:ext cx="2286000" cy="838200"/>
          </a:xfrm>
          <a:prstGeom prst="wedgeRectCallout">
            <a:avLst>
              <a:gd name="adj1" fmla="val 28889"/>
              <a:gd name="adj2" fmla="val 144884"/>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Light from the source…</a:t>
            </a:r>
          </a:p>
        </p:txBody>
      </p:sp>
      <p:sp>
        <p:nvSpPr>
          <p:cNvPr id="11" name="Title 1">
            <a:extLst>
              <a:ext uri="{FF2B5EF4-FFF2-40B4-BE49-F238E27FC236}">
                <a16:creationId xmlns:a16="http://schemas.microsoft.com/office/drawing/2014/main" id="{44A7711E-49E7-EA4B-8646-DC6B0685FE16}"/>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4008123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561"/>
                                        </p:tgtEl>
                                        <p:attrNameLst>
                                          <p:attrName>style.visibility</p:attrName>
                                        </p:attrNameLst>
                                      </p:cBhvr>
                                      <p:to>
                                        <p:strVal val="visible"/>
                                      </p:to>
                                    </p:set>
                                    <p:animEffect transition="in" filter="dissolve">
                                      <p:cBhvr>
                                        <p:cTn id="7" dur="500"/>
                                        <p:tgtEl>
                                          <p:spTgt spid="23561"/>
                                        </p:tgtEl>
                                      </p:cBhvr>
                                    </p:animEffect>
                                  </p:childTnLst>
                                  <p:subTnLst>
                                    <p:set>
                                      <p:cBhvr override="childStyle">
                                        <p:cTn dur="1" fill="hold" display="0" masterRel="nextClick" afterEffect="1"/>
                                        <p:tgtEl>
                                          <p:spTgt spid="2356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8"/>
                                        </p:tgtEl>
                                        <p:attrNameLst>
                                          <p:attrName>style.visibility</p:attrName>
                                        </p:attrNameLst>
                                      </p:cBhvr>
                                      <p:to>
                                        <p:strVal val="visible"/>
                                      </p:to>
                                    </p:set>
                                    <p:animEffect transition="in" filter="dissolve">
                                      <p:cBhvr>
                                        <p:cTn id="12" dur="500"/>
                                        <p:tgtEl>
                                          <p:spTgt spid="23558"/>
                                        </p:tgtEl>
                                      </p:cBhvr>
                                    </p:animEffect>
                                  </p:childTnLst>
                                  <p:subTnLst>
                                    <p:set>
                                      <p:cBhvr override="childStyle">
                                        <p:cTn dur="1" fill="hold" display="0" masterRel="nextClick" afterEffect="1"/>
                                        <p:tgtEl>
                                          <p:spTgt spid="23558"/>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dissolve">
                                      <p:cBhvr>
                                        <p:cTn id="17" dur="500"/>
                                        <p:tgtEl>
                                          <p:spTgt spid="23559"/>
                                        </p:tgtEl>
                                      </p:cBhvr>
                                    </p:animEffect>
                                  </p:childTnLst>
                                  <p:subTnLst>
                                    <p:set>
                                      <p:cBhvr override="childStyle">
                                        <p:cTn dur="1" fill="hold" display="0" masterRel="nextClick" afterEffect="1"/>
                                        <p:tgtEl>
                                          <p:spTgt spid="23559"/>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dissolve">
                                      <p:cBhvr>
                                        <p:cTn id="22" dur="500"/>
                                        <p:tgtEl>
                                          <p:spTgt spid="23557"/>
                                        </p:tgtEl>
                                      </p:cBhvr>
                                    </p:animEffect>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3560"/>
                                        </p:tgtEl>
                                        <p:attrNameLst>
                                          <p:attrName>style.visibility</p:attrName>
                                        </p:attrNameLst>
                                      </p:cBhvr>
                                      <p:to>
                                        <p:strVal val="visible"/>
                                      </p:to>
                                    </p:set>
                                    <p:anim calcmode="lin" valueType="num">
                                      <p:cBhvr additive="base">
                                        <p:cTn id="27" dur="500" fill="hold"/>
                                        <p:tgtEl>
                                          <p:spTgt spid="23560"/>
                                        </p:tgtEl>
                                        <p:attrNameLst>
                                          <p:attrName>ppt_x</p:attrName>
                                        </p:attrNameLst>
                                      </p:cBhvr>
                                      <p:tavLst>
                                        <p:tav tm="0">
                                          <p:val>
                                            <p:strVal val="#ppt_x"/>
                                          </p:val>
                                        </p:tav>
                                        <p:tav tm="100000">
                                          <p:val>
                                            <p:strVal val="#ppt_x"/>
                                          </p:val>
                                        </p:tav>
                                      </p:tavLst>
                                    </p:anim>
                                    <p:anim calcmode="lin" valueType="num">
                                      <p:cBhvr additive="base">
                                        <p:cTn id="28" dur="500" fill="hold"/>
                                        <p:tgtEl>
                                          <p:spTgt spid="235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autoUpdateAnimBg="0"/>
      <p:bldP spid="23558" grpId="0" animBg="1" autoUpdateAnimBg="0"/>
      <p:bldP spid="23559" grpId="0" animBg="1" autoUpdateAnimBg="0"/>
      <p:bldP spid="23560" grpId="0" animBg="1" autoUpdateAnimBg="0"/>
      <p:bldP spid="23561" grpId="0"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7C6167F7-AA39-6B4B-A077-D860B922863F}"/>
              </a:ext>
            </a:extLst>
          </p:cNvPr>
          <p:cNvSpPr>
            <a:spLocks noGrp="1" noChangeArrowheads="1"/>
          </p:cNvSpPr>
          <p:nvPr>
            <p:ph type="body" sz="half" idx="2"/>
          </p:nvPr>
        </p:nvSpPr>
        <p:spPr>
          <a:xfrm>
            <a:off x="1676400" y="2102643"/>
            <a:ext cx="8839200" cy="1052513"/>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Two main types of telescope exist for this application</a:t>
            </a:r>
          </a:p>
          <a:p>
            <a:pPr marL="838200" lvl="1" indent="-381000">
              <a:buFont typeface="Wingdings" pitchFamily="2" charset="2"/>
              <a:buAutoNum type="arabicPeriod"/>
            </a:pPr>
            <a:r>
              <a:rPr lang="en-GB" altLang="en-US" sz="2000" dirty="0"/>
              <a:t>Reflex Telescopes</a:t>
            </a:r>
          </a:p>
        </p:txBody>
      </p:sp>
      <p:pic>
        <p:nvPicPr>
          <p:cNvPr id="52237" name="Picture 13">
            <a:extLst>
              <a:ext uri="{FF2B5EF4-FFF2-40B4-BE49-F238E27FC236}">
                <a16:creationId xmlns:a16="http://schemas.microsoft.com/office/drawing/2014/main" id="{5DC50CFC-59BD-AF4F-90E4-F7B3D20BAB5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33700"/>
            <a:ext cx="88265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52236" name="AutoShape 12">
            <a:extLst>
              <a:ext uri="{FF2B5EF4-FFF2-40B4-BE49-F238E27FC236}">
                <a16:creationId xmlns:a16="http://schemas.microsoft.com/office/drawing/2014/main" id="{EC2DE1D5-A9E4-1744-B21C-910AF8146F75}"/>
              </a:ext>
            </a:extLst>
          </p:cNvPr>
          <p:cNvSpPr>
            <a:spLocks noChangeArrowheads="1"/>
          </p:cNvSpPr>
          <p:nvPr/>
        </p:nvSpPr>
        <p:spPr bwMode="auto">
          <a:xfrm>
            <a:off x="2819400" y="4953000"/>
            <a:ext cx="3810000" cy="1143000"/>
          </a:xfrm>
          <a:prstGeom prst="wedgeRectCallout">
            <a:avLst>
              <a:gd name="adj1" fmla="val -77333"/>
              <a:gd name="adj2" fmla="val -100000"/>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 image is directed onto the aperture for measurement .</a:t>
            </a:r>
          </a:p>
        </p:txBody>
      </p:sp>
      <p:sp>
        <p:nvSpPr>
          <p:cNvPr id="7" name="Title 1">
            <a:extLst>
              <a:ext uri="{FF2B5EF4-FFF2-40B4-BE49-F238E27FC236}">
                <a16:creationId xmlns:a16="http://schemas.microsoft.com/office/drawing/2014/main" id="{520D99C8-806D-8A4F-A643-3235826AB0F5}"/>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9204039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5837249"/>
            <a:ext cx="10782187" cy="1658014"/>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LUMINOUS, RADIOMETRIC AND SPECTRORADIOMETRIC INTENSITY</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Typically, a baffle tube is used to define the solid measurement angle, </a:t>
            </a:r>
            <a:br>
              <a:rPr lang="en-US" altLang="en-US" sz="2800" dirty="0"/>
            </a:br>
            <a:r>
              <a:rPr lang="en-US" altLang="en-US" sz="2800" dirty="0"/>
              <a:t>    though a telescope can be used in some circumstances</a:t>
            </a:r>
            <a:br>
              <a:rPr lang="en-US" altLang="en-US" sz="2400" dirty="0"/>
            </a:br>
            <a:br>
              <a:rPr lang="en-US" altLang="en-US" sz="2000" dirty="0"/>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UNITS</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Luminous intensity</a:t>
            </a:r>
            <a:br>
              <a:rPr lang="en-US" altLang="en-US" sz="3200" dirty="0"/>
            </a:br>
            <a:r>
              <a:rPr lang="en-US" altLang="en-US" sz="2000" dirty="0"/>
              <a:t>         - Candela [cd = </a:t>
            </a:r>
            <a:r>
              <a:rPr lang="en-US" altLang="en-US" sz="2000" dirty="0" err="1"/>
              <a:t>lm</a:t>
            </a:r>
            <a:r>
              <a:rPr lang="en-US" altLang="en-US" sz="2000" dirty="0"/>
              <a:t> sr</a:t>
            </a:r>
            <a:r>
              <a:rPr lang="en-US" altLang="en-US" sz="2000" baseline="30000" dirty="0"/>
              <a:t>-1</a:t>
            </a:r>
            <a:r>
              <a:rPr lang="en-US" altLang="en-US" sz="2000" dirty="0"/>
              <a:t>]</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Radiometric</a:t>
            </a:r>
            <a:br>
              <a:rPr lang="en-US" altLang="en-US" sz="3200" dirty="0"/>
            </a:br>
            <a:r>
              <a:rPr lang="en-US" altLang="en-US" sz="2000" dirty="0"/>
              <a:t>         - W sr</a:t>
            </a:r>
            <a:r>
              <a:rPr lang="en-US" altLang="en-US" sz="2000" baseline="30000" dirty="0"/>
              <a:t>-1</a:t>
            </a:r>
            <a:br>
              <a:rPr lang="en-US" altLang="en-US" sz="3200" baseline="300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err="1"/>
              <a:t>Spectroradiometric</a:t>
            </a:r>
            <a:br>
              <a:rPr lang="en-US" altLang="en-US" sz="3200" dirty="0"/>
            </a:br>
            <a:r>
              <a:rPr lang="en-US" altLang="en-US" sz="2000" dirty="0"/>
              <a:t>         - W sr</a:t>
            </a:r>
            <a:r>
              <a:rPr lang="en-US" altLang="en-US" sz="2000" baseline="30000" dirty="0"/>
              <a:t>-1</a:t>
            </a:r>
            <a:r>
              <a:rPr lang="en-US" altLang="en-US" sz="2000" dirty="0"/>
              <a:t> nm</a:t>
            </a:r>
            <a:r>
              <a:rPr lang="en-US" altLang="en-US" sz="2000" baseline="30000" dirty="0"/>
              <a:t>-1</a:t>
            </a: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Tree>
    <p:extLst>
      <p:ext uri="{BB962C8B-B14F-4D97-AF65-F5344CB8AC3E}">
        <p14:creationId xmlns:p14="http://schemas.microsoft.com/office/powerpoint/2010/main" val="29873420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8A3F7522-8E08-D440-9557-029B901C1CBB}"/>
              </a:ext>
            </a:extLst>
          </p:cNvPr>
          <p:cNvSpPr>
            <a:spLocks noGrp="1" noChangeArrowheads="1"/>
          </p:cNvSpPr>
          <p:nvPr>
            <p:ph type="body" sz="half" idx="2"/>
          </p:nvPr>
        </p:nvSpPr>
        <p:spPr>
          <a:xfrm>
            <a:off x="1689100" y="1995488"/>
            <a:ext cx="8839200" cy="1052513"/>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Two main types of telescope exist for this application</a:t>
            </a:r>
          </a:p>
          <a:p>
            <a:pPr marL="838200" lvl="1" indent="-381000">
              <a:buFont typeface="Wingdings" pitchFamily="2" charset="2"/>
              <a:buAutoNum type="arabicPeriod" startAt="2"/>
            </a:pPr>
            <a:r>
              <a:rPr lang="en-GB" altLang="en-US" sz="2000" dirty="0"/>
              <a:t>Direct Viewing Telescopes</a:t>
            </a:r>
          </a:p>
        </p:txBody>
      </p:sp>
      <p:pic>
        <p:nvPicPr>
          <p:cNvPr id="55312" name="Picture 16">
            <a:extLst>
              <a:ext uri="{FF2B5EF4-FFF2-40B4-BE49-F238E27FC236}">
                <a16:creationId xmlns:a16="http://schemas.microsoft.com/office/drawing/2014/main" id="{A15F92CF-84A3-204E-B1B0-257B90E0D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3700" y="4052887"/>
            <a:ext cx="4838700" cy="26289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325" name="Group 29">
            <a:extLst>
              <a:ext uri="{FF2B5EF4-FFF2-40B4-BE49-F238E27FC236}">
                <a16:creationId xmlns:a16="http://schemas.microsoft.com/office/drawing/2014/main" id="{B5F426F7-FB26-5E48-A077-8859FE338ED1}"/>
              </a:ext>
            </a:extLst>
          </p:cNvPr>
          <p:cNvGrpSpPr>
            <a:grpSpLocks/>
          </p:cNvGrpSpPr>
          <p:nvPr/>
        </p:nvGrpSpPr>
        <p:grpSpPr bwMode="auto">
          <a:xfrm>
            <a:off x="8851900" y="4510087"/>
            <a:ext cx="1447800" cy="1708150"/>
            <a:chOff x="4608" y="2496"/>
            <a:chExt cx="912" cy="1076"/>
          </a:xfrm>
        </p:grpSpPr>
        <p:pic>
          <p:nvPicPr>
            <p:cNvPr id="55313" name="Picture 17">
              <a:extLst>
                <a:ext uri="{FF2B5EF4-FFF2-40B4-BE49-F238E27FC236}">
                  <a16:creationId xmlns:a16="http://schemas.microsoft.com/office/drawing/2014/main" id="{F25F3C68-4588-9C43-BE81-E6F9A776B7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2" y="2952"/>
              <a:ext cx="62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314" name="AutoShape 18">
              <a:extLst>
                <a:ext uri="{FF2B5EF4-FFF2-40B4-BE49-F238E27FC236}">
                  <a16:creationId xmlns:a16="http://schemas.microsoft.com/office/drawing/2014/main" id="{EE3AB2C0-DC38-E142-82E7-458322508552}"/>
                </a:ext>
              </a:extLst>
            </p:cNvPr>
            <p:cNvSpPr>
              <a:spLocks noChangeArrowheads="1"/>
            </p:cNvSpPr>
            <p:nvPr/>
          </p:nvSpPr>
          <p:spPr bwMode="auto">
            <a:xfrm>
              <a:off x="4608" y="2496"/>
              <a:ext cx="912" cy="288"/>
            </a:xfrm>
            <a:prstGeom prst="wedgeRectCallout">
              <a:avLst>
                <a:gd name="adj1" fmla="val 1426"/>
                <a:gd name="adj2" fmla="val 114583"/>
              </a:avLst>
            </a:prstGeom>
            <a:solidFill>
              <a:srgbClr val="233667"/>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dirty="0">
                  <a:solidFill>
                    <a:schemeClr val="bg1"/>
                  </a:solidFill>
                </a:rPr>
                <a:t>Object</a:t>
              </a:r>
            </a:p>
          </p:txBody>
        </p:sp>
      </p:grpSp>
      <p:grpSp>
        <p:nvGrpSpPr>
          <p:cNvPr id="55324" name="Group 28">
            <a:extLst>
              <a:ext uri="{FF2B5EF4-FFF2-40B4-BE49-F238E27FC236}">
                <a16:creationId xmlns:a16="http://schemas.microsoft.com/office/drawing/2014/main" id="{D1600563-80B6-1F42-AA4B-AF9A024A1D40}"/>
              </a:ext>
            </a:extLst>
          </p:cNvPr>
          <p:cNvGrpSpPr>
            <a:grpSpLocks/>
          </p:cNvGrpSpPr>
          <p:nvPr/>
        </p:nvGrpSpPr>
        <p:grpSpPr bwMode="auto">
          <a:xfrm>
            <a:off x="5651500" y="2986087"/>
            <a:ext cx="4876800" cy="1295400"/>
            <a:chOff x="2592" y="1536"/>
            <a:chExt cx="3072" cy="816"/>
          </a:xfrm>
        </p:grpSpPr>
        <p:pic>
          <p:nvPicPr>
            <p:cNvPr id="55315" name="Picture 19">
              <a:extLst>
                <a:ext uri="{FF2B5EF4-FFF2-40B4-BE49-F238E27FC236}">
                  <a16:creationId xmlns:a16="http://schemas.microsoft.com/office/drawing/2014/main" id="{8AFA7234-0D29-C74B-8C44-61D404A6E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2" y="1536"/>
              <a:ext cx="620" cy="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6" name="AutoShape 20">
              <a:extLst>
                <a:ext uri="{FF2B5EF4-FFF2-40B4-BE49-F238E27FC236}">
                  <a16:creationId xmlns:a16="http://schemas.microsoft.com/office/drawing/2014/main" id="{E680F664-9360-5341-A4A7-566EA13FBA3B}"/>
                </a:ext>
              </a:extLst>
            </p:cNvPr>
            <p:cNvSpPr>
              <a:spLocks noChangeArrowheads="1"/>
            </p:cNvSpPr>
            <p:nvPr/>
          </p:nvSpPr>
          <p:spPr bwMode="auto">
            <a:xfrm>
              <a:off x="3408" y="1584"/>
              <a:ext cx="2256" cy="768"/>
            </a:xfrm>
            <a:prstGeom prst="wedgeRectCallout">
              <a:avLst>
                <a:gd name="adj1" fmla="val -70347"/>
                <a:gd name="adj2" fmla="val -14324"/>
              </a:avLst>
            </a:prstGeom>
            <a:solidFill>
              <a:srgbClr val="233667"/>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dirty="0">
                  <a:solidFill>
                    <a:schemeClr val="bg1"/>
                  </a:solidFill>
                </a:rPr>
                <a:t>Image appears with a “missing” circular area</a:t>
              </a:r>
            </a:p>
            <a:p>
              <a:r>
                <a:rPr lang="en-GB" altLang="en-US" dirty="0">
                  <a:solidFill>
                    <a:schemeClr val="bg1"/>
                  </a:solidFill>
                </a:rPr>
                <a:t>(the aperture).</a:t>
              </a:r>
            </a:p>
          </p:txBody>
        </p:sp>
      </p:grpSp>
      <p:grpSp>
        <p:nvGrpSpPr>
          <p:cNvPr id="55321" name="Group 25">
            <a:extLst>
              <a:ext uri="{FF2B5EF4-FFF2-40B4-BE49-F238E27FC236}">
                <a16:creationId xmlns:a16="http://schemas.microsoft.com/office/drawing/2014/main" id="{603B014E-14DB-EB4C-822E-5AA0CA575645}"/>
              </a:ext>
            </a:extLst>
          </p:cNvPr>
          <p:cNvGrpSpPr>
            <a:grpSpLocks/>
          </p:cNvGrpSpPr>
          <p:nvPr/>
        </p:nvGrpSpPr>
        <p:grpSpPr bwMode="auto">
          <a:xfrm>
            <a:off x="1981201" y="3048001"/>
            <a:ext cx="3355975" cy="2670175"/>
            <a:chOff x="288" y="1920"/>
            <a:chExt cx="2114" cy="1682"/>
          </a:xfrm>
        </p:grpSpPr>
        <p:pic>
          <p:nvPicPr>
            <p:cNvPr id="55317" name="Picture 21">
              <a:extLst>
                <a:ext uri="{FF2B5EF4-FFF2-40B4-BE49-F238E27FC236}">
                  <a16:creationId xmlns:a16="http://schemas.microsoft.com/office/drawing/2014/main" id="{B8CA2D33-CC72-544C-A1DE-E1C39D9600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0" y="3480"/>
              <a:ext cx="122" cy="122"/>
            </a:xfrm>
            <a:prstGeom prst="rect">
              <a:avLst/>
            </a:prstGeom>
            <a:solidFill>
              <a:srgbClr val="6699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318" name="AutoShape 22">
              <a:extLst>
                <a:ext uri="{FF2B5EF4-FFF2-40B4-BE49-F238E27FC236}">
                  <a16:creationId xmlns:a16="http://schemas.microsoft.com/office/drawing/2014/main" id="{4FC6910F-768B-CA43-B744-0B0F46F1D12F}"/>
                </a:ext>
              </a:extLst>
            </p:cNvPr>
            <p:cNvSpPr>
              <a:spLocks noChangeArrowheads="1"/>
            </p:cNvSpPr>
            <p:nvPr/>
          </p:nvSpPr>
          <p:spPr bwMode="auto">
            <a:xfrm>
              <a:off x="288" y="1920"/>
              <a:ext cx="2112" cy="768"/>
            </a:xfrm>
            <a:prstGeom prst="wedgeRectCallout">
              <a:avLst>
                <a:gd name="adj1" fmla="val 45264"/>
                <a:gd name="adj2" fmla="val 153648"/>
              </a:avLst>
            </a:prstGeom>
            <a:solidFill>
              <a:srgbClr val="233667"/>
            </a:solidFill>
            <a:ln>
              <a:noFill/>
            </a:ln>
            <a:effectLst>
              <a:prstShdw prst="shdw17" dist="17961" dir="2700000">
                <a:srgbClr val="6699FF">
                  <a:gamma/>
                  <a:shade val="60000"/>
                  <a:invGamma/>
                </a:srgbClr>
              </a:prstShdw>
            </a:effectLst>
            <a:extLst>
              <a:ext uri="{91240B29-F687-4F45-9708-019B960494DF}">
                <a14:hiddenLine xmlns:a14="http://schemas.microsoft.com/office/drawing/2010/main" w="12700">
                  <a:solidFill>
                    <a:schemeClr val="tx1"/>
                  </a:solidFill>
                  <a:miter lim="800000"/>
                  <a:headEnd/>
                  <a:tailEnd/>
                </a14:hiddenLine>
              </a:ext>
            </a:extLst>
          </p:spPr>
          <p:txBody>
            <a:bodyPr/>
            <a:lstStyle/>
            <a:p>
              <a:r>
                <a:rPr lang="en-GB" altLang="en-US" dirty="0">
                  <a:effectLst>
                    <a:outerShdw blurRad="38100" dist="38100" dir="2700000" algn="tl">
                      <a:srgbClr val="FFFFFF"/>
                    </a:outerShdw>
                  </a:effectLst>
                </a:rPr>
                <a:t>The “missing” portion is sent to the detector.</a:t>
              </a:r>
            </a:p>
          </p:txBody>
        </p:sp>
      </p:grpSp>
      <p:sp>
        <p:nvSpPr>
          <p:cNvPr id="55322" name="AutoShape 26">
            <a:extLst>
              <a:ext uri="{FF2B5EF4-FFF2-40B4-BE49-F238E27FC236}">
                <a16:creationId xmlns:a16="http://schemas.microsoft.com/office/drawing/2014/main" id="{4D0C8825-084F-CB44-9AC7-DD4AD236B5AE}"/>
              </a:ext>
            </a:extLst>
          </p:cNvPr>
          <p:cNvSpPr>
            <a:spLocks noChangeArrowheads="1"/>
          </p:cNvSpPr>
          <p:nvPr/>
        </p:nvSpPr>
        <p:spPr bwMode="auto">
          <a:xfrm>
            <a:off x="1689100" y="2909887"/>
            <a:ext cx="3733800" cy="1905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 mirror and aperture are combined so the area being measured is viewed directly.</a:t>
            </a:r>
          </a:p>
        </p:txBody>
      </p:sp>
      <p:sp>
        <p:nvSpPr>
          <p:cNvPr id="16" name="Title 1">
            <a:extLst>
              <a:ext uri="{FF2B5EF4-FFF2-40B4-BE49-F238E27FC236}">
                <a16:creationId xmlns:a16="http://schemas.microsoft.com/office/drawing/2014/main" id="{B37ECB5E-9B40-A341-A47B-33366A69854C}"/>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40802693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5322"/>
                                        </p:tgtEl>
                                        <p:attrNameLst>
                                          <p:attrName>style.visibility</p:attrName>
                                        </p:attrNameLst>
                                      </p:cBhvr>
                                      <p:to>
                                        <p:strVal val="visible"/>
                                      </p:to>
                                    </p:set>
                                    <p:animEffect transition="in" filter="dissolve">
                                      <p:cBhvr>
                                        <p:cTn id="7" dur="500"/>
                                        <p:tgtEl>
                                          <p:spTgt spid="55322"/>
                                        </p:tgtEl>
                                      </p:cBhvr>
                                    </p:animEffect>
                                  </p:childTnLst>
                                  <p:subTnLst>
                                    <p:set>
                                      <p:cBhvr override="childStyle">
                                        <p:cTn dur="1" fill="hold" display="0" masterRel="nextClick" afterEffect="1"/>
                                        <p:tgtEl>
                                          <p:spTgt spid="5532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5321"/>
                                        </p:tgtEl>
                                        <p:attrNameLst>
                                          <p:attrName>style.visibility</p:attrName>
                                        </p:attrNameLst>
                                      </p:cBhvr>
                                      <p:to>
                                        <p:strVal val="visible"/>
                                      </p:to>
                                    </p:set>
                                    <p:animEffect transition="in" filter="dissolve">
                                      <p:cBhvr>
                                        <p:cTn id="12" dur="500"/>
                                        <p:tgtEl>
                                          <p:spTgt spid="55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52E2E93E-D91B-124F-B01F-BA72D44F689E}"/>
              </a:ext>
            </a:extLst>
          </p:cNvPr>
          <p:cNvSpPr>
            <a:spLocks noGrp="1" noChangeArrowheads="1"/>
          </p:cNvSpPr>
          <p:nvPr>
            <p:ph type="body" sz="half" idx="1"/>
          </p:nvPr>
        </p:nvSpPr>
        <p:spPr>
          <a:xfrm>
            <a:off x="1689100" y="2425700"/>
            <a:ext cx="4343400" cy="4343400"/>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Relatively inexpensive</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If the viewing optics and aperture are not perfectly equivalent it gives:</a:t>
            </a:r>
          </a:p>
          <a:p>
            <a:pPr lvl="1"/>
            <a:r>
              <a:rPr lang="en-US" altLang="en-US" sz="2000" dirty="0"/>
              <a:t>Alignment errors</a:t>
            </a:r>
          </a:p>
          <a:p>
            <a:pPr lvl="1"/>
            <a:r>
              <a:rPr lang="en-US" altLang="en-US" sz="2000" dirty="0"/>
              <a:t>Parallax errors</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No cross-checks which aperture is being used</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Aperture in image plane</a:t>
            </a:r>
          </a:p>
        </p:txBody>
      </p:sp>
      <p:sp>
        <p:nvSpPr>
          <p:cNvPr id="56324" name="Rectangle 4">
            <a:extLst>
              <a:ext uri="{FF2B5EF4-FFF2-40B4-BE49-F238E27FC236}">
                <a16:creationId xmlns:a16="http://schemas.microsoft.com/office/drawing/2014/main" id="{13873B49-BFD3-DD48-855F-42BCE2536749}"/>
              </a:ext>
            </a:extLst>
          </p:cNvPr>
          <p:cNvSpPr>
            <a:spLocks noGrp="1" noChangeArrowheads="1"/>
          </p:cNvSpPr>
          <p:nvPr>
            <p:ph type="body" sz="half" idx="2"/>
          </p:nvPr>
        </p:nvSpPr>
        <p:spPr>
          <a:xfrm>
            <a:off x="6184900" y="2425700"/>
            <a:ext cx="4343400" cy="4343400"/>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Costs more</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Since the image and aperture are viewed together there are:</a:t>
            </a:r>
          </a:p>
          <a:p>
            <a:pPr lvl="1"/>
            <a:r>
              <a:rPr lang="en-US" altLang="en-US" sz="2000" dirty="0"/>
              <a:t>No alignment errors</a:t>
            </a:r>
          </a:p>
          <a:p>
            <a:pPr lvl="1"/>
            <a:r>
              <a:rPr lang="en-US" altLang="en-US" sz="2000" dirty="0"/>
              <a:t>No parallax errors</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The size of the aperture is seen with the image</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Aperture at an angle to the image plane</a:t>
            </a:r>
          </a:p>
        </p:txBody>
      </p:sp>
      <p:sp>
        <p:nvSpPr>
          <p:cNvPr id="56325" name="Text Box 5">
            <a:extLst>
              <a:ext uri="{FF2B5EF4-FFF2-40B4-BE49-F238E27FC236}">
                <a16:creationId xmlns:a16="http://schemas.microsoft.com/office/drawing/2014/main" id="{4FA55B54-0393-5F48-9A4A-408A35A5FD53}"/>
              </a:ext>
            </a:extLst>
          </p:cNvPr>
          <p:cNvSpPr txBox="1">
            <a:spLocks noChangeArrowheads="1"/>
          </p:cNvSpPr>
          <p:nvPr/>
        </p:nvSpPr>
        <p:spPr bwMode="auto">
          <a:xfrm>
            <a:off x="1689100" y="2044700"/>
            <a:ext cx="4343400" cy="461665"/>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REFLEX TELESCOPE</a:t>
            </a:r>
          </a:p>
        </p:txBody>
      </p:sp>
      <p:sp>
        <p:nvSpPr>
          <p:cNvPr id="56326" name="Text Box 6">
            <a:extLst>
              <a:ext uri="{FF2B5EF4-FFF2-40B4-BE49-F238E27FC236}">
                <a16:creationId xmlns:a16="http://schemas.microsoft.com/office/drawing/2014/main" id="{81E381FF-3F22-E341-867B-58B10FD82A4C}"/>
              </a:ext>
            </a:extLst>
          </p:cNvPr>
          <p:cNvSpPr txBox="1">
            <a:spLocks noChangeArrowheads="1"/>
          </p:cNvSpPr>
          <p:nvPr/>
        </p:nvSpPr>
        <p:spPr bwMode="auto">
          <a:xfrm>
            <a:off x="6184900" y="2044700"/>
            <a:ext cx="4343400" cy="461665"/>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24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DIRECT VIEWING TELESCOPE</a:t>
            </a:r>
          </a:p>
        </p:txBody>
      </p:sp>
      <p:sp>
        <p:nvSpPr>
          <p:cNvPr id="8" name="Title 1">
            <a:extLst>
              <a:ext uri="{FF2B5EF4-FFF2-40B4-BE49-F238E27FC236}">
                <a16:creationId xmlns:a16="http://schemas.microsoft.com/office/drawing/2014/main" id="{49E4C8F9-90DE-C04D-922F-2FF83BDFA3EE}"/>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31502831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6323">
                                            <p:txEl>
                                              <p:pRg st="3" end="3"/>
                                            </p:txEl>
                                          </p:spTgt>
                                        </p:tgtEl>
                                        <p:attrNameLst>
                                          <p:attrName>style.visibility</p:attrName>
                                        </p:attrNameLst>
                                      </p:cBhvr>
                                      <p:to>
                                        <p:strVal val="visible"/>
                                      </p:to>
                                    </p:set>
                                    <p:anim calcmode="lin" valueType="num">
                                      <p:cBhvr additive="base">
                                        <p:cTn id="25" dur="500" fill="hold"/>
                                        <p:tgtEl>
                                          <p:spTgt spid="563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63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6323">
                                            <p:txEl>
                                              <p:pRg st="4" end="4"/>
                                            </p:txEl>
                                          </p:spTgt>
                                        </p:tgtEl>
                                        <p:attrNameLst>
                                          <p:attrName>style.visibility</p:attrName>
                                        </p:attrNameLst>
                                      </p:cBhvr>
                                      <p:to>
                                        <p:strVal val="visible"/>
                                      </p:to>
                                    </p:set>
                                    <p:anim calcmode="lin" valueType="num">
                                      <p:cBhvr additive="base">
                                        <p:cTn id="31" dur="500" fill="hold"/>
                                        <p:tgtEl>
                                          <p:spTgt spid="563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63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6323">
                                            <p:txEl>
                                              <p:pRg st="5" end="5"/>
                                            </p:txEl>
                                          </p:spTgt>
                                        </p:tgtEl>
                                        <p:attrNameLst>
                                          <p:attrName>style.visibility</p:attrName>
                                        </p:attrNameLst>
                                      </p:cBhvr>
                                      <p:to>
                                        <p:strVal val="visible"/>
                                      </p:to>
                                    </p:set>
                                    <p:anim calcmode="lin" valueType="num">
                                      <p:cBhvr additive="base">
                                        <p:cTn id="37" dur="500" fill="hold"/>
                                        <p:tgtEl>
                                          <p:spTgt spid="563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63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6324">
                                            <p:txEl>
                                              <p:pRg st="0" end="0"/>
                                            </p:txEl>
                                          </p:spTgt>
                                        </p:tgtEl>
                                        <p:attrNameLst>
                                          <p:attrName>style.visibility</p:attrName>
                                        </p:attrNameLst>
                                      </p:cBhvr>
                                      <p:to>
                                        <p:strVal val="visible"/>
                                      </p:to>
                                    </p:set>
                                    <p:anim calcmode="lin" valueType="num">
                                      <p:cBhvr additive="base">
                                        <p:cTn id="43" dur="500" fill="hold"/>
                                        <p:tgtEl>
                                          <p:spTgt spid="56324">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632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6324">
                                            <p:txEl>
                                              <p:pRg st="1" end="1"/>
                                            </p:txEl>
                                          </p:spTgt>
                                        </p:tgtEl>
                                        <p:attrNameLst>
                                          <p:attrName>style.visibility</p:attrName>
                                        </p:attrNameLst>
                                      </p:cBhvr>
                                      <p:to>
                                        <p:strVal val="visible"/>
                                      </p:to>
                                    </p:set>
                                    <p:anim calcmode="lin" valueType="num">
                                      <p:cBhvr additive="base">
                                        <p:cTn id="49" dur="500" fill="hold"/>
                                        <p:tgtEl>
                                          <p:spTgt spid="56324">
                                            <p:txEl>
                                              <p:pRg st="1" end="1"/>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632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56324">
                                            <p:txEl>
                                              <p:pRg st="2" end="2"/>
                                            </p:txEl>
                                          </p:spTgt>
                                        </p:tgtEl>
                                        <p:attrNameLst>
                                          <p:attrName>style.visibility</p:attrName>
                                        </p:attrNameLst>
                                      </p:cBhvr>
                                      <p:to>
                                        <p:strVal val="visible"/>
                                      </p:to>
                                    </p:set>
                                    <p:anim calcmode="lin" valueType="num">
                                      <p:cBhvr additive="base">
                                        <p:cTn id="55" dur="500" fill="hold"/>
                                        <p:tgtEl>
                                          <p:spTgt spid="56324">
                                            <p:txEl>
                                              <p:pRg st="2" end="2"/>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5632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56324">
                                            <p:txEl>
                                              <p:pRg st="3" end="3"/>
                                            </p:txEl>
                                          </p:spTgt>
                                        </p:tgtEl>
                                        <p:attrNameLst>
                                          <p:attrName>style.visibility</p:attrName>
                                        </p:attrNameLst>
                                      </p:cBhvr>
                                      <p:to>
                                        <p:strVal val="visible"/>
                                      </p:to>
                                    </p:set>
                                    <p:anim calcmode="lin" valueType="num">
                                      <p:cBhvr additive="base">
                                        <p:cTn id="61" dur="500" fill="hold"/>
                                        <p:tgtEl>
                                          <p:spTgt spid="56324">
                                            <p:txEl>
                                              <p:pRg st="3" end="3"/>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5632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56324">
                                            <p:txEl>
                                              <p:pRg st="4" end="4"/>
                                            </p:txEl>
                                          </p:spTgt>
                                        </p:tgtEl>
                                        <p:attrNameLst>
                                          <p:attrName>style.visibility</p:attrName>
                                        </p:attrNameLst>
                                      </p:cBhvr>
                                      <p:to>
                                        <p:strVal val="visible"/>
                                      </p:to>
                                    </p:set>
                                    <p:anim calcmode="lin" valueType="num">
                                      <p:cBhvr additive="base">
                                        <p:cTn id="67" dur="500" fill="hold"/>
                                        <p:tgtEl>
                                          <p:spTgt spid="56324">
                                            <p:txEl>
                                              <p:pRg st="4" end="4"/>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5632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56324">
                                            <p:txEl>
                                              <p:pRg st="5" end="5"/>
                                            </p:txEl>
                                          </p:spTgt>
                                        </p:tgtEl>
                                        <p:attrNameLst>
                                          <p:attrName>style.visibility</p:attrName>
                                        </p:attrNameLst>
                                      </p:cBhvr>
                                      <p:to>
                                        <p:strVal val="visible"/>
                                      </p:to>
                                    </p:set>
                                    <p:anim calcmode="lin" valueType="num">
                                      <p:cBhvr additive="base">
                                        <p:cTn id="73" dur="500" fill="hold"/>
                                        <p:tgtEl>
                                          <p:spTgt spid="56324">
                                            <p:txEl>
                                              <p:pRg st="5" end="5"/>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5632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autoUpdateAnimBg="0"/>
      <p:bldP spid="56324" grpId="0" build="p" bldLvl="2"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7347" name="Rectangle 3">
            <a:extLst>
              <a:ext uri="{FF2B5EF4-FFF2-40B4-BE49-F238E27FC236}">
                <a16:creationId xmlns:a16="http://schemas.microsoft.com/office/drawing/2014/main" id="{D7E02684-1E1F-F54A-8C6E-DF4140DFB69E}"/>
              </a:ext>
            </a:extLst>
          </p:cNvPr>
          <p:cNvSpPr>
            <a:spLocks noGrp="1" noChangeArrowheads="1"/>
          </p:cNvSpPr>
          <p:nvPr>
            <p:ph type="body" idx="1"/>
          </p:nvPr>
        </p:nvSpPr>
        <p:spPr>
          <a:xfrm>
            <a:off x="838200" y="2070099"/>
            <a:ext cx="10515600" cy="4106863"/>
          </a:xfrm>
        </p:spPr>
        <p:txBody>
          <a:bodyPr>
            <a:normAutofit lnSpcReduction="10000"/>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For large, uniform, Lambertian sources, luminance measurements are generally:</a:t>
            </a:r>
          </a:p>
          <a:p>
            <a:pPr lvl="1"/>
            <a:r>
              <a:rPr lang="en-US" altLang="en-US" dirty="0"/>
              <a:t>Insensitive to focus of the telescope</a:t>
            </a:r>
          </a:p>
          <a:p>
            <a:pPr lvl="1"/>
            <a:r>
              <a:rPr lang="en-US" altLang="en-US" dirty="0"/>
              <a:t>Insensitive to position of the measurement area</a:t>
            </a:r>
          </a:p>
          <a:p>
            <a:pPr lvl="1"/>
            <a:r>
              <a:rPr lang="en-US" altLang="en-US" dirty="0"/>
              <a:t>Insensitive to rotation of the telescope axis</a:t>
            </a:r>
          </a:p>
          <a:p>
            <a:pPr lvl="1"/>
            <a:r>
              <a:rPr lang="en-US" altLang="en-US" dirty="0"/>
              <a:t>Insensitive to lens or measurement area size</a:t>
            </a:r>
          </a:p>
          <a:p>
            <a:pPr lvl="1"/>
            <a:r>
              <a:rPr lang="en-US" altLang="en-US" dirty="0"/>
              <a:t>Insensitive to the source/telescope distance</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For single LED packages, luminance measurements are just the opposite:</a:t>
            </a:r>
          </a:p>
          <a:p>
            <a:pPr lvl="1"/>
            <a:r>
              <a:rPr lang="en-US" altLang="en-US" dirty="0"/>
              <a:t>They are extremely sensitive to everything</a:t>
            </a:r>
          </a:p>
        </p:txBody>
      </p:sp>
      <p:sp>
        <p:nvSpPr>
          <p:cNvPr id="4" name="Title 1">
            <a:extLst>
              <a:ext uri="{FF2B5EF4-FFF2-40B4-BE49-F238E27FC236}">
                <a16:creationId xmlns:a16="http://schemas.microsoft.com/office/drawing/2014/main" id="{A4E06E99-3E83-7B46-83A0-DD15E268C9DB}"/>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191046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7347">
                                            <p:txEl>
                                              <p:pRg st="1" end="1"/>
                                            </p:txEl>
                                          </p:spTgt>
                                        </p:tgtEl>
                                        <p:attrNameLst>
                                          <p:attrName>style.visibility</p:attrName>
                                        </p:attrNameLst>
                                      </p:cBhvr>
                                      <p:to>
                                        <p:strVal val="visible"/>
                                      </p:to>
                                    </p:set>
                                    <p:anim calcmode="lin" valueType="num">
                                      <p:cBhvr additive="base">
                                        <p:cTn id="13" dur="500" fill="hold"/>
                                        <p:tgtEl>
                                          <p:spTgt spid="573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7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7347">
                                            <p:txEl>
                                              <p:pRg st="2" end="2"/>
                                            </p:txEl>
                                          </p:spTgt>
                                        </p:tgtEl>
                                        <p:attrNameLst>
                                          <p:attrName>style.visibility</p:attrName>
                                        </p:attrNameLst>
                                      </p:cBhvr>
                                      <p:to>
                                        <p:strVal val="visible"/>
                                      </p:to>
                                    </p:set>
                                    <p:anim calcmode="lin" valueType="num">
                                      <p:cBhvr additive="base">
                                        <p:cTn id="19" dur="500" fill="hold"/>
                                        <p:tgtEl>
                                          <p:spTgt spid="573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7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7347">
                                            <p:txEl>
                                              <p:pRg st="3" end="3"/>
                                            </p:txEl>
                                          </p:spTgt>
                                        </p:tgtEl>
                                        <p:attrNameLst>
                                          <p:attrName>style.visibility</p:attrName>
                                        </p:attrNameLst>
                                      </p:cBhvr>
                                      <p:to>
                                        <p:strVal val="visible"/>
                                      </p:to>
                                    </p:set>
                                    <p:anim calcmode="lin" valueType="num">
                                      <p:cBhvr additive="base">
                                        <p:cTn id="25" dur="500" fill="hold"/>
                                        <p:tgtEl>
                                          <p:spTgt spid="573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7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7347">
                                            <p:txEl>
                                              <p:pRg st="4" end="4"/>
                                            </p:txEl>
                                          </p:spTgt>
                                        </p:tgtEl>
                                        <p:attrNameLst>
                                          <p:attrName>style.visibility</p:attrName>
                                        </p:attrNameLst>
                                      </p:cBhvr>
                                      <p:to>
                                        <p:strVal val="visible"/>
                                      </p:to>
                                    </p:set>
                                    <p:anim calcmode="lin" valueType="num">
                                      <p:cBhvr additive="base">
                                        <p:cTn id="31" dur="500" fill="hold"/>
                                        <p:tgtEl>
                                          <p:spTgt spid="5734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7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7347">
                                            <p:txEl>
                                              <p:pRg st="5" end="5"/>
                                            </p:txEl>
                                          </p:spTgt>
                                        </p:tgtEl>
                                        <p:attrNameLst>
                                          <p:attrName>style.visibility</p:attrName>
                                        </p:attrNameLst>
                                      </p:cBhvr>
                                      <p:to>
                                        <p:strVal val="visible"/>
                                      </p:to>
                                    </p:set>
                                    <p:anim calcmode="lin" valueType="num">
                                      <p:cBhvr additive="base">
                                        <p:cTn id="37" dur="500" fill="hold"/>
                                        <p:tgtEl>
                                          <p:spTgt spid="57347">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7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7347">
                                            <p:txEl>
                                              <p:pRg st="6" end="6"/>
                                            </p:txEl>
                                          </p:spTgt>
                                        </p:tgtEl>
                                        <p:attrNameLst>
                                          <p:attrName>style.visibility</p:attrName>
                                        </p:attrNameLst>
                                      </p:cBhvr>
                                      <p:to>
                                        <p:strVal val="visible"/>
                                      </p:to>
                                    </p:set>
                                    <p:anim calcmode="lin" valueType="num">
                                      <p:cBhvr additive="base">
                                        <p:cTn id="43" dur="500" fill="hold"/>
                                        <p:tgtEl>
                                          <p:spTgt spid="57347">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73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7347">
                                            <p:txEl>
                                              <p:pRg st="7" end="7"/>
                                            </p:txEl>
                                          </p:spTgt>
                                        </p:tgtEl>
                                        <p:attrNameLst>
                                          <p:attrName>style.visibility</p:attrName>
                                        </p:attrNameLst>
                                      </p:cBhvr>
                                      <p:to>
                                        <p:strVal val="visible"/>
                                      </p:to>
                                    </p:set>
                                    <p:anim calcmode="lin" valueType="num">
                                      <p:cBhvr additive="base">
                                        <p:cTn id="49" dur="500" fill="hold"/>
                                        <p:tgtEl>
                                          <p:spTgt spid="57347">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73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3262" name="Group 14">
            <a:extLst>
              <a:ext uri="{FF2B5EF4-FFF2-40B4-BE49-F238E27FC236}">
                <a16:creationId xmlns:a16="http://schemas.microsoft.com/office/drawing/2014/main" id="{0D0225E7-E57F-AF4B-BE2C-309BB79EE5D3}"/>
              </a:ext>
            </a:extLst>
          </p:cNvPr>
          <p:cNvGrpSpPr>
            <a:grpSpLocks/>
          </p:cNvGrpSpPr>
          <p:nvPr/>
        </p:nvGrpSpPr>
        <p:grpSpPr bwMode="auto">
          <a:xfrm>
            <a:off x="1676400" y="2044700"/>
            <a:ext cx="7542213" cy="4648200"/>
            <a:chOff x="96" y="912"/>
            <a:chExt cx="4751" cy="2928"/>
          </a:xfrm>
        </p:grpSpPr>
        <p:pic>
          <p:nvPicPr>
            <p:cNvPr id="53254" name="Picture 6">
              <a:extLst>
                <a:ext uri="{FF2B5EF4-FFF2-40B4-BE49-F238E27FC236}">
                  <a16:creationId xmlns:a16="http://schemas.microsoft.com/office/drawing/2014/main" id="{75175E60-7069-6C46-9D7C-F4DDDCA97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 y="912"/>
              <a:ext cx="3934"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3257" name="AutoShape 9">
              <a:extLst>
                <a:ext uri="{FF2B5EF4-FFF2-40B4-BE49-F238E27FC236}">
                  <a16:creationId xmlns:a16="http://schemas.microsoft.com/office/drawing/2014/main" id="{9F553717-6206-FB4F-B9F0-235A76603977}"/>
                </a:ext>
              </a:extLst>
            </p:cNvPr>
            <p:cNvSpPr>
              <a:spLocks noChangeArrowheads="1"/>
            </p:cNvSpPr>
            <p:nvPr/>
          </p:nvSpPr>
          <p:spPr bwMode="auto">
            <a:xfrm>
              <a:off x="96" y="912"/>
              <a:ext cx="3072" cy="816"/>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a:solidFill>
                    <a:schemeClr val="bg1"/>
                  </a:solidFill>
                </a:rPr>
                <a:t>Now we add a telescope lens.</a:t>
              </a:r>
            </a:p>
          </p:txBody>
        </p:sp>
      </p:grpSp>
      <p:pic>
        <p:nvPicPr>
          <p:cNvPr id="53256" name="Picture 8">
            <a:extLst>
              <a:ext uri="{FF2B5EF4-FFF2-40B4-BE49-F238E27FC236}">
                <a16:creationId xmlns:a16="http://schemas.microsoft.com/office/drawing/2014/main" id="{A903A5E1-CF93-A44F-B8BA-8788B5127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025900"/>
            <a:ext cx="10334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3260" name="AutoShape 12">
            <a:extLst>
              <a:ext uri="{FF2B5EF4-FFF2-40B4-BE49-F238E27FC236}">
                <a16:creationId xmlns:a16="http://schemas.microsoft.com/office/drawing/2014/main" id="{71F8CAA1-70C6-F549-9426-C9A317ED5B96}"/>
              </a:ext>
            </a:extLst>
          </p:cNvPr>
          <p:cNvSpPr>
            <a:spLocks noChangeArrowheads="1"/>
          </p:cNvSpPr>
          <p:nvPr/>
        </p:nvSpPr>
        <p:spPr bwMode="auto">
          <a:xfrm>
            <a:off x="1828800" y="4864100"/>
            <a:ext cx="4572000" cy="1219200"/>
          </a:xfrm>
          <a:prstGeom prst="wedgeRectCallout">
            <a:avLst>
              <a:gd name="adj1" fmla="val 105106"/>
              <a:gd name="adj2" fmla="val -26431"/>
            </a:avLst>
          </a:prstGeom>
          <a:solidFill>
            <a:srgbClr val="6699FF"/>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a:effectLst>
                  <a:outerShdw blurRad="38100" dist="38100" dir="2700000" algn="tl">
                    <a:srgbClr val="FFFFFF"/>
                  </a:outerShdw>
                </a:effectLst>
              </a:rPr>
              <a:t>We can see the position on the object and the angular properties are related</a:t>
            </a:r>
          </a:p>
        </p:txBody>
      </p:sp>
      <p:sp>
        <p:nvSpPr>
          <p:cNvPr id="53259" name="Rectangle 11">
            <a:extLst>
              <a:ext uri="{FF2B5EF4-FFF2-40B4-BE49-F238E27FC236}">
                <a16:creationId xmlns:a16="http://schemas.microsoft.com/office/drawing/2014/main" id="{62553A63-C21E-3B4F-B471-A1CA9E36FC4D}"/>
              </a:ext>
            </a:extLst>
          </p:cNvPr>
          <p:cNvSpPr>
            <a:spLocks noChangeArrowheads="1"/>
          </p:cNvSpPr>
          <p:nvPr/>
        </p:nvSpPr>
        <p:spPr bwMode="auto">
          <a:xfrm>
            <a:off x="1828799" y="4787900"/>
            <a:ext cx="4800600" cy="1905000"/>
          </a:xfrm>
          <a:prstGeom prst="rect">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This co-dependence means that defining the telescope lens size and position also defines the measurement area and position - and vise versa.</a:t>
            </a:r>
          </a:p>
        </p:txBody>
      </p:sp>
      <p:sp>
        <p:nvSpPr>
          <p:cNvPr id="11" name="Title 1">
            <a:extLst>
              <a:ext uri="{FF2B5EF4-FFF2-40B4-BE49-F238E27FC236}">
                <a16:creationId xmlns:a16="http://schemas.microsoft.com/office/drawing/2014/main" id="{22483316-72ED-C545-997F-6D6B617C5245}"/>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24347376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60"/>
                                        </p:tgtEl>
                                        <p:attrNameLst>
                                          <p:attrName>style.visibility</p:attrName>
                                        </p:attrNameLst>
                                      </p:cBhvr>
                                      <p:to>
                                        <p:strVal val="visible"/>
                                      </p:to>
                                    </p:set>
                                    <p:anim calcmode="lin" valueType="num">
                                      <p:cBhvr additive="base">
                                        <p:cTn id="7" dur="500" fill="hold"/>
                                        <p:tgtEl>
                                          <p:spTgt spid="53260"/>
                                        </p:tgtEl>
                                        <p:attrNameLst>
                                          <p:attrName>ppt_x</p:attrName>
                                        </p:attrNameLst>
                                      </p:cBhvr>
                                      <p:tavLst>
                                        <p:tav tm="0">
                                          <p:val>
                                            <p:strVal val="0-#ppt_w/2"/>
                                          </p:val>
                                        </p:tav>
                                        <p:tav tm="100000">
                                          <p:val>
                                            <p:strVal val="#ppt_x"/>
                                          </p:val>
                                        </p:tav>
                                      </p:tavLst>
                                    </p:anim>
                                    <p:anim calcmode="lin" valueType="num">
                                      <p:cBhvr additive="base">
                                        <p:cTn id="8" dur="500" fill="hold"/>
                                        <p:tgtEl>
                                          <p:spTgt spid="532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3259"/>
                                        </p:tgtEl>
                                        <p:attrNameLst>
                                          <p:attrName>style.visibility</p:attrName>
                                        </p:attrNameLst>
                                      </p:cBhvr>
                                      <p:to>
                                        <p:strVal val="visible"/>
                                      </p:to>
                                    </p:set>
                                    <p:animEffect transition="in" filter="dissolve">
                                      <p:cBhvr>
                                        <p:cTn id="13" dur="500"/>
                                        <p:tgtEl>
                                          <p:spTgt spid="53259"/>
                                        </p:tgtEl>
                                      </p:cBhvr>
                                    </p:animEffect>
                                  </p:childTnLst>
                                  <p:subTnLst>
                                    <p:set>
                                      <p:cBhvr override="childStyle">
                                        <p:cTn dur="1" fill="hold" display="0" masterRel="nextClick" afterEffect="1"/>
                                        <p:tgtEl>
                                          <p:spTgt spid="5325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0" grpId="0" animBg="1" autoUpdateAnimBg="0"/>
      <p:bldP spid="53259"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58371" name="Picture 3">
            <a:extLst>
              <a:ext uri="{FF2B5EF4-FFF2-40B4-BE49-F238E27FC236}">
                <a16:creationId xmlns:a16="http://schemas.microsoft.com/office/drawing/2014/main" id="{04E39AAD-9234-6B40-A5C3-65FD0E98A9E5}"/>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2986089" y="2095500"/>
            <a:ext cx="6245225"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8376" name="Picture 8">
            <a:extLst>
              <a:ext uri="{FF2B5EF4-FFF2-40B4-BE49-F238E27FC236}">
                <a16:creationId xmlns:a16="http://schemas.microsoft.com/office/drawing/2014/main" id="{1EBBA277-47B0-F847-8E0E-F33465E7EC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4501" y="4076700"/>
            <a:ext cx="1033463"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58378" name="AutoShape 10">
            <a:extLst>
              <a:ext uri="{FF2B5EF4-FFF2-40B4-BE49-F238E27FC236}">
                <a16:creationId xmlns:a16="http://schemas.microsoft.com/office/drawing/2014/main" id="{6569A979-3230-D342-9A07-D5FEC6A07A2F}"/>
              </a:ext>
            </a:extLst>
          </p:cNvPr>
          <p:cNvSpPr>
            <a:spLocks noChangeArrowheads="1"/>
          </p:cNvSpPr>
          <p:nvPr/>
        </p:nvSpPr>
        <p:spPr bwMode="auto">
          <a:xfrm>
            <a:off x="1993900" y="2171700"/>
            <a:ext cx="4572000" cy="1828800"/>
          </a:xfrm>
          <a:prstGeom prst="wedgeRectCallout">
            <a:avLst>
              <a:gd name="adj1" fmla="val 88648"/>
              <a:gd name="adj2" fmla="val 303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If the lens was masked to the size and position of this circle, only the corresponding point on the object would be visible in the image.</a:t>
            </a:r>
          </a:p>
        </p:txBody>
      </p:sp>
      <p:sp>
        <p:nvSpPr>
          <p:cNvPr id="6" name="Title 1">
            <a:extLst>
              <a:ext uri="{FF2B5EF4-FFF2-40B4-BE49-F238E27FC236}">
                <a16:creationId xmlns:a16="http://schemas.microsoft.com/office/drawing/2014/main" id="{6AD47C2C-0F86-7A4E-87F4-A2D9C767F04C}"/>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13831602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9413" name="Group 21">
            <a:extLst>
              <a:ext uri="{FF2B5EF4-FFF2-40B4-BE49-F238E27FC236}">
                <a16:creationId xmlns:a16="http://schemas.microsoft.com/office/drawing/2014/main" id="{93224509-14EA-FF4F-8E9D-81F86E97156F}"/>
              </a:ext>
            </a:extLst>
          </p:cNvPr>
          <p:cNvGrpSpPr>
            <a:grpSpLocks/>
          </p:cNvGrpSpPr>
          <p:nvPr/>
        </p:nvGrpSpPr>
        <p:grpSpPr bwMode="auto">
          <a:xfrm>
            <a:off x="1901826" y="2019301"/>
            <a:ext cx="8632825" cy="4429125"/>
            <a:chOff x="230" y="960"/>
            <a:chExt cx="5438" cy="2790"/>
          </a:xfrm>
        </p:grpSpPr>
        <p:pic>
          <p:nvPicPr>
            <p:cNvPr id="59395" name="Picture 3">
              <a:extLst>
                <a:ext uri="{FF2B5EF4-FFF2-40B4-BE49-F238E27FC236}">
                  <a16:creationId xmlns:a16="http://schemas.microsoft.com/office/drawing/2014/main" id="{767DF616-6423-A349-9783-782DA0B9D6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 y="2130"/>
              <a:ext cx="1111" cy="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59405" name="Group 13">
              <a:extLst>
                <a:ext uri="{FF2B5EF4-FFF2-40B4-BE49-F238E27FC236}">
                  <a16:creationId xmlns:a16="http://schemas.microsoft.com/office/drawing/2014/main" id="{AD7D51FD-4A80-1E4F-B10D-7AA3BF1BDB8D}"/>
                </a:ext>
              </a:extLst>
            </p:cNvPr>
            <p:cNvGrpSpPr>
              <a:grpSpLocks/>
            </p:cNvGrpSpPr>
            <p:nvPr/>
          </p:nvGrpSpPr>
          <p:grpSpPr bwMode="auto">
            <a:xfrm>
              <a:off x="4320" y="960"/>
              <a:ext cx="1348" cy="2790"/>
              <a:chOff x="3504" y="960"/>
              <a:chExt cx="1348" cy="2790"/>
            </a:xfrm>
          </p:grpSpPr>
          <p:pic>
            <p:nvPicPr>
              <p:cNvPr id="59406" name="Picture 14">
                <a:extLst>
                  <a:ext uri="{FF2B5EF4-FFF2-40B4-BE49-F238E27FC236}">
                    <a16:creationId xmlns:a16="http://schemas.microsoft.com/office/drawing/2014/main" id="{9E28B192-EEB1-D944-B211-704FB6D86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960"/>
                <a:ext cx="1348" cy="2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59407" name="Picture 15" descr="F:\USER\RICHARD\!Fuji\DSCF0065.JPG">
                <a:extLst>
                  <a:ext uri="{FF2B5EF4-FFF2-40B4-BE49-F238E27FC236}">
                    <a16:creationId xmlns:a16="http://schemas.microsoft.com/office/drawing/2014/main" id="{CE81796F-CADE-3F40-BB99-8769BF4DF0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3542" r="16667" b="8333"/>
              <a:stretch>
                <a:fillRect/>
              </a:stretch>
            </p:blipFill>
            <p:spPr bwMode="auto">
              <a:xfrm>
                <a:off x="3600" y="1200"/>
                <a:ext cx="1248" cy="211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9412" name="AutoShape 20">
            <a:extLst>
              <a:ext uri="{FF2B5EF4-FFF2-40B4-BE49-F238E27FC236}">
                <a16:creationId xmlns:a16="http://schemas.microsoft.com/office/drawing/2014/main" id="{15910F85-FF04-0946-B231-009287141C4A}"/>
              </a:ext>
            </a:extLst>
          </p:cNvPr>
          <p:cNvSpPr>
            <a:spLocks noChangeArrowheads="1"/>
          </p:cNvSpPr>
          <p:nvPr/>
        </p:nvSpPr>
        <p:spPr bwMode="auto">
          <a:xfrm>
            <a:off x="1993900" y="2019300"/>
            <a:ext cx="53340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Recall the image on the screen from the LED…</a:t>
            </a:r>
          </a:p>
        </p:txBody>
      </p:sp>
      <p:grpSp>
        <p:nvGrpSpPr>
          <p:cNvPr id="59417" name="Group 25">
            <a:extLst>
              <a:ext uri="{FF2B5EF4-FFF2-40B4-BE49-F238E27FC236}">
                <a16:creationId xmlns:a16="http://schemas.microsoft.com/office/drawing/2014/main" id="{A25D2656-4259-ED4A-970F-B2F8640DC686}"/>
              </a:ext>
            </a:extLst>
          </p:cNvPr>
          <p:cNvGrpSpPr>
            <a:grpSpLocks/>
          </p:cNvGrpSpPr>
          <p:nvPr/>
        </p:nvGrpSpPr>
        <p:grpSpPr bwMode="auto">
          <a:xfrm>
            <a:off x="1917700" y="4838700"/>
            <a:ext cx="7620000" cy="1752600"/>
            <a:chOff x="240" y="2736"/>
            <a:chExt cx="4800" cy="1104"/>
          </a:xfrm>
          <a:solidFill>
            <a:srgbClr val="233667"/>
          </a:solidFill>
        </p:grpSpPr>
        <p:sp>
          <p:nvSpPr>
            <p:cNvPr id="59414" name="Oval 22">
              <a:extLst>
                <a:ext uri="{FF2B5EF4-FFF2-40B4-BE49-F238E27FC236}">
                  <a16:creationId xmlns:a16="http://schemas.microsoft.com/office/drawing/2014/main" id="{F1AF7B0A-C1B3-A142-A9E7-D6750FC34D8B}"/>
                </a:ext>
              </a:extLst>
            </p:cNvPr>
            <p:cNvSpPr>
              <a:spLocks noChangeArrowheads="1"/>
            </p:cNvSpPr>
            <p:nvPr/>
          </p:nvSpPr>
          <p:spPr bwMode="auto">
            <a:xfrm>
              <a:off x="4848" y="2736"/>
              <a:ext cx="192" cy="33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en-US">
                <a:solidFill>
                  <a:schemeClr val="bg1"/>
                </a:solidFill>
              </a:endParaRPr>
            </a:p>
          </p:txBody>
        </p:sp>
        <p:sp>
          <p:nvSpPr>
            <p:cNvPr id="59415" name="AutoShape 23">
              <a:extLst>
                <a:ext uri="{FF2B5EF4-FFF2-40B4-BE49-F238E27FC236}">
                  <a16:creationId xmlns:a16="http://schemas.microsoft.com/office/drawing/2014/main" id="{BFD24B43-E0AF-3940-BF08-2AC5126D24C4}"/>
                </a:ext>
              </a:extLst>
            </p:cNvPr>
            <p:cNvSpPr>
              <a:spLocks noChangeArrowheads="1"/>
            </p:cNvSpPr>
            <p:nvPr/>
          </p:nvSpPr>
          <p:spPr bwMode="auto">
            <a:xfrm>
              <a:off x="240" y="2928"/>
              <a:ext cx="3792" cy="912"/>
            </a:xfrm>
            <a:prstGeom prst="wedgeRectCallout">
              <a:avLst>
                <a:gd name="adj1" fmla="val 71361"/>
                <a:gd name="adj2" fmla="val -46602"/>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a:solidFill>
                    <a:schemeClr val="bg1"/>
                  </a:solidFill>
                </a:rPr>
                <a:t>If the telescope lens was placed here only an image of part of the cup could be obtained, since there is no light from the rest of the chip.</a:t>
              </a:r>
            </a:p>
          </p:txBody>
        </p:sp>
      </p:grpSp>
      <p:sp>
        <p:nvSpPr>
          <p:cNvPr id="13" name="Title 1">
            <a:extLst>
              <a:ext uri="{FF2B5EF4-FFF2-40B4-BE49-F238E27FC236}">
                <a16:creationId xmlns:a16="http://schemas.microsoft.com/office/drawing/2014/main" id="{2FC1312D-8800-3A42-9FEE-1265824FAA6F}"/>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852165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4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grpSp>
        <p:nvGrpSpPr>
          <p:cNvPr id="54295" name="Group 23">
            <a:extLst>
              <a:ext uri="{FF2B5EF4-FFF2-40B4-BE49-F238E27FC236}">
                <a16:creationId xmlns:a16="http://schemas.microsoft.com/office/drawing/2014/main" id="{8E13B194-AA7B-E647-9B2E-CA67E58376E6}"/>
              </a:ext>
            </a:extLst>
          </p:cNvPr>
          <p:cNvGrpSpPr>
            <a:grpSpLocks/>
          </p:cNvGrpSpPr>
          <p:nvPr/>
        </p:nvGrpSpPr>
        <p:grpSpPr bwMode="auto">
          <a:xfrm>
            <a:off x="1765301" y="4273550"/>
            <a:ext cx="1698625" cy="2198688"/>
            <a:chOff x="96" y="912"/>
            <a:chExt cx="1070" cy="1385"/>
          </a:xfrm>
        </p:grpSpPr>
        <p:pic>
          <p:nvPicPr>
            <p:cNvPr id="54285" name="Picture 13">
              <a:extLst>
                <a:ext uri="{FF2B5EF4-FFF2-40B4-BE49-F238E27FC236}">
                  <a16:creationId xmlns:a16="http://schemas.microsoft.com/office/drawing/2014/main" id="{E19140F7-F6C9-F943-B347-8942AF31C6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6250" t="20697" r="15372" b="6036"/>
            <a:stretch>
              <a:fillRect/>
            </a:stretch>
          </p:blipFill>
          <p:spPr bwMode="auto">
            <a:xfrm>
              <a:off x="96" y="912"/>
              <a:ext cx="1070"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0" name="Text Box 18">
              <a:extLst>
                <a:ext uri="{FF2B5EF4-FFF2-40B4-BE49-F238E27FC236}">
                  <a16:creationId xmlns:a16="http://schemas.microsoft.com/office/drawing/2014/main" id="{D3B224D9-D537-C746-9DE7-2DF600A411C6}"/>
                </a:ext>
              </a:extLst>
            </p:cNvPr>
            <p:cNvSpPr txBox="1">
              <a:spLocks noChangeArrowheads="1"/>
            </p:cNvSpPr>
            <p:nvPr/>
          </p:nvSpPr>
          <p:spPr bwMode="auto">
            <a:xfrm>
              <a:off x="96" y="2064"/>
              <a:ext cx="1056"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sym typeface="Symbol" pitchFamily="2" charset="2"/>
                </a:rPr>
                <a:t> = 0</a:t>
              </a:r>
              <a:endParaRPr lang="en-US" altLang="en-US">
                <a:effectLst>
                  <a:outerShdw blurRad="38100" dist="38100" dir="2700000" algn="tl">
                    <a:srgbClr val="FFFFFF"/>
                  </a:outerShdw>
                </a:effectLst>
              </a:endParaRPr>
            </a:p>
          </p:txBody>
        </p:sp>
      </p:grpSp>
      <p:grpSp>
        <p:nvGrpSpPr>
          <p:cNvPr id="54296" name="Group 24">
            <a:extLst>
              <a:ext uri="{FF2B5EF4-FFF2-40B4-BE49-F238E27FC236}">
                <a16:creationId xmlns:a16="http://schemas.microsoft.com/office/drawing/2014/main" id="{EFC53FE2-1883-C840-A940-FEE821C6D232}"/>
              </a:ext>
            </a:extLst>
          </p:cNvPr>
          <p:cNvGrpSpPr>
            <a:grpSpLocks/>
          </p:cNvGrpSpPr>
          <p:nvPr/>
        </p:nvGrpSpPr>
        <p:grpSpPr bwMode="auto">
          <a:xfrm>
            <a:off x="3517901" y="4273550"/>
            <a:ext cx="1755775" cy="2198688"/>
            <a:chOff x="1200" y="912"/>
            <a:chExt cx="1106" cy="1385"/>
          </a:xfrm>
        </p:grpSpPr>
        <p:pic>
          <p:nvPicPr>
            <p:cNvPr id="54286" name="Picture 14">
              <a:extLst>
                <a:ext uri="{FF2B5EF4-FFF2-40B4-BE49-F238E27FC236}">
                  <a16:creationId xmlns:a16="http://schemas.microsoft.com/office/drawing/2014/main" id="{71A2AE5B-11CE-BF42-8F4C-C80D01E2A6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4689" t="20697" r="11841" b="6898"/>
            <a:stretch>
              <a:fillRect/>
            </a:stretch>
          </p:blipFill>
          <p:spPr bwMode="auto">
            <a:xfrm>
              <a:off x="1202" y="912"/>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1" name="Text Box 19">
              <a:extLst>
                <a:ext uri="{FF2B5EF4-FFF2-40B4-BE49-F238E27FC236}">
                  <a16:creationId xmlns:a16="http://schemas.microsoft.com/office/drawing/2014/main" id="{B234AED2-0414-9840-9831-74C3F863B3A3}"/>
                </a:ext>
              </a:extLst>
            </p:cNvPr>
            <p:cNvSpPr txBox="1">
              <a:spLocks noChangeArrowheads="1"/>
            </p:cNvSpPr>
            <p:nvPr/>
          </p:nvSpPr>
          <p:spPr bwMode="auto">
            <a:xfrm>
              <a:off x="1200" y="2064"/>
              <a:ext cx="1056"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sym typeface="Symbol" pitchFamily="2" charset="2"/>
                </a:rPr>
                <a:t> = 1</a:t>
              </a:r>
              <a:endParaRPr lang="en-US" altLang="en-US">
                <a:effectLst>
                  <a:outerShdw blurRad="38100" dist="38100" dir="2700000" algn="tl">
                    <a:srgbClr val="FFFFFF"/>
                  </a:outerShdw>
                </a:effectLst>
              </a:endParaRPr>
            </a:p>
          </p:txBody>
        </p:sp>
      </p:grpSp>
      <p:grpSp>
        <p:nvGrpSpPr>
          <p:cNvPr id="54297" name="Group 25">
            <a:extLst>
              <a:ext uri="{FF2B5EF4-FFF2-40B4-BE49-F238E27FC236}">
                <a16:creationId xmlns:a16="http://schemas.microsoft.com/office/drawing/2014/main" id="{0167DD3F-232C-324E-8DE2-E533A03928FB}"/>
              </a:ext>
            </a:extLst>
          </p:cNvPr>
          <p:cNvGrpSpPr>
            <a:grpSpLocks/>
          </p:cNvGrpSpPr>
          <p:nvPr/>
        </p:nvGrpSpPr>
        <p:grpSpPr bwMode="auto">
          <a:xfrm>
            <a:off x="5332413" y="4273550"/>
            <a:ext cx="1727200" cy="2198688"/>
            <a:chOff x="2343" y="912"/>
            <a:chExt cx="1088" cy="1385"/>
          </a:xfrm>
        </p:grpSpPr>
        <p:pic>
          <p:nvPicPr>
            <p:cNvPr id="54287" name="Picture 15">
              <a:extLst>
                <a:ext uri="{FF2B5EF4-FFF2-40B4-BE49-F238E27FC236}">
                  <a16:creationId xmlns:a16="http://schemas.microsoft.com/office/drawing/2014/main" id="{673FE71B-5639-B240-ADBD-0336DD30FB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3938" t="17010" r="17775" b="7291"/>
            <a:stretch>
              <a:fillRect/>
            </a:stretch>
          </p:blipFill>
          <p:spPr bwMode="auto">
            <a:xfrm>
              <a:off x="2343" y="912"/>
              <a:ext cx="1088"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2" name="Text Box 20">
              <a:extLst>
                <a:ext uri="{FF2B5EF4-FFF2-40B4-BE49-F238E27FC236}">
                  <a16:creationId xmlns:a16="http://schemas.microsoft.com/office/drawing/2014/main" id="{1E7FDB8F-CB6F-794A-950E-A35AB72B00E7}"/>
                </a:ext>
              </a:extLst>
            </p:cNvPr>
            <p:cNvSpPr txBox="1">
              <a:spLocks noChangeArrowheads="1"/>
            </p:cNvSpPr>
            <p:nvPr/>
          </p:nvSpPr>
          <p:spPr bwMode="auto">
            <a:xfrm>
              <a:off x="2352" y="2064"/>
              <a:ext cx="1056"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sym typeface="Symbol" pitchFamily="2" charset="2"/>
                </a:rPr>
                <a:t> = 2</a:t>
              </a:r>
              <a:endParaRPr lang="en-US" altLang="en-US">
                <a:effectLst>
                  <a:outerShdw blurRad="38100" dist="38100" dir="2700000" algn="tl">
                    <a:srgbClr val="FFFFFF"/>
                  </a:outerShdw>
                </a:effectLst>
              </a:endParaRPr>
            </a:p>
          </p:txBody>
        </p:sp>
      </p:grpSp>
      <p:grpSp>
        <p:nvGrpSpPr>
          <p:cNvPr id="54298" name="Group 26">
            <a:extLst>
              <a:ext uri="{FF2B5EF4-FFF2-40B4-BE49-F238E27FC236}">
                <a16:creationId xmlns:a16="http://schemas.microsoft.com/office/drawing/2014/main" id="{C3651EFB-8458-2044-AFE8-C8AADFA2DD00}"/>
              </a:ext>
            </a:extLst>
          </p:cNvPr>
          <p:cNvGrpSpPr>
            <a:grpSpLocks/>
          </p:cNvGrpSpPr>
          <p:nvPr/>
        </p:nvGrpSpPr>
        <p:grpSpPr bwMode="auto">
          <a:xfrm>
            <a:off x="7116763" y="4273550"/>
            <a:ext cx="1752600" cy="2198688"/>
            <a:chOff x="3467" y="912"/>
            <a:chExt cx="1104" cy="1385"/>
          </a:xfrm>
        </p:grpSpPr>
        <p:pic>
          <p:nvPicPr>
            <p:cNvPr id="54288" name="Picture 16">
              <a:extLst>
                <a:ext uri="{FF2B5EF4-FFF2-40B4-BE49-F238E27FC236}">
                  <a16:creationId xmlns:a16="http://schemas.microsoft.com/office/drawing/2014/main" id="{86BC9E51-DA5F-154E-8F04-55D794A843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23192" t="20613" r="23192" b="11662"/>
            <a:stretch>
              <a:fillRect/>
            </a:stretch>
          </p:blipFill>
          <p:spPr bwMode="auto">
            <a:xfrm>
              <a:off x="3467" y="912"/>
              <a:ext cx="1104"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3" name="Text Box 21">
              <a:extLst>
                <a:ext uri="{FF2B5EF4-FFF2-40B4-BE49-F238E27FC236}">
                  <a16:creationId xmlns:a16="http://schemas.microsoft.com/office/drawing/2014/main" id="{392ED92A-3589-4D4C-A7E9-C9D22C43F8A7}"/>
                </a:ext>
              </a:extLst>
            </p:cNvPr>
            <p:cNvSpPr txBox="1">
              <a:spLocks noChangeArrowheads="1"/>
            </p:cNvSpPr>
            <p:nvPr/>
          </p:nvSpPr>
          <p:spPr bwMode="auto">
            <a:xfrm>
              <a:off x="3504" y="2064"/>
              <a:ext cx="1056"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sym typeface="Symbol" pitchFamily="2" charset="2"/>
                </a:rPr>
                <a:t> = 3</a:t>
              </a:r>
              <a:endParaRPr lang="en-US" altLang="en-US">
                <a:effectLst>
                  <a:outerShdw blurRad="38100" dist="38100" dir="2700000" algn="tl">
                    <a:srgbClr val="FFFFFF"/>
                  </a:outerShdw>
                </a:effectLst>
              </a:endParaRPr>
            </a:p>
          </p:txBody>
        </p:sp>
      </p:grpSp>
      <p:grpSp>
        <p:nvGrpSpPr>
          <p:cNvPr id="54299" name="Group 27">
            <a:extLst>
              <a:ext uri="{FF2B5EF4-FFF2-40B4-BE49-F238E27FC236}">
                <a16:creationId xmlns:a16="http://schemas.microsoft.com/office/drawing/2014/main" id="{B690D8EB-A55F-1F4E-AC00-084B9E25C5B4}"/>
              </a:ext>
            </a:extLst>
          </p:cNvPr>
          <p:cNvGrpSpPr>
            <a:grpSpLocks/>
          </p:cNvGrpSpPr>
          <p:nvPr/>
        </p:nvGrpSpPr>
        <p:grpSpPr bwMode="auto">
          <a:xfrm>
            <a:off x="8928100" y="4273550"/>
            <a:ext cx="1697038" cy="2198688"/>
            <a:chOff x="4608" y="912"/>
            <a:chExt cx="1069" cy="1385"/>
          </a:xfrm>
        </p:grpSpPr>
        <p:pic>
          <p:nvPicPr>
            <p:cNvPr id="54289" name="Picture 17">
              <a:extLst>
                <a:ext uri="{FF2B5EF4-FFF2-40B4-BE49-F238E27FC236}">
                  <a16:creationId xmlns:a16="http://schemas.microsoft.com/office/drawing/2014/main" id="{6846B1F8-0D6B-4343-97A9-CDC8E51926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6357" t="21272" r="16708" b="6898"/>
            <a:stretch>
              <a:fillRect/>
            </a:stretch>
          </p:blipFill>
          <p:spPr bwMode="auto">
            <a:xfrm>
              <a:off x="4608" y="912"/>
              <a:ext cx="1069" cy="1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294" name="Text Box 22">
              <a:extLst>
                <a:ext uri="{FF2B5EF4-FFF2-40B4-BE49-F238E27FC236}">
                  <a16:creationId xmlns:a16="http://schemas.microsoft.com/office/drawing/2014/main" id="{373B1AA7-5FC2-A240-9F23-9E0F22FCF212}"/>
                </a:ext>
              </a:extLst>
            </p:cNvPr>
            <p:cNvSpPr txBox="1">
              <a:spLocks noChangeArrowheads="1"/>
            </p:cNvSpPr>
            <p:nvPr/>
          </p:nvSpPr>
          <p:spPr bwMode="auto">
            <a:xfrm>
              <a:off x="4608" y="2064"/>
              <a:ext cx="1056"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sym typeface="Symbol" pitchFamily="2" charset="2"/>
                </a:rPr>
                <a:t> = 4</a:t>
              </a:r>
              <a:endParaRPr lang="en-US" altLang="en-US">
                <a:effectLst>
                  <a:outerShdw blurRad="38100" dist="38100" dir="2700000" algn="tl">
                    <a:srgbClr val="FFFFFF"/>
                  </a:outerShdw>
                </a:effectLst>
              </a:endParaRPr>
            </a:p>
          </p:txBody>
        </p:sp>
      </p:grpSp>
      <p:sp>
        <p:nvSpPr>
          <p:cNvPr id="54300" name="AutoShape 28">
            <a:extLst>
              <a:ext uri="{FF2B5EF4-FFF2-40B4-BE49-F238E27FC236}">
                <a16:creationId xmlns:a16="http://schemas.microsoft.com/office/drawing/2014/main" id="{87CF9416-F406-4A44-A87D-163C5902F6DB}"/>
              </a:ext>
            </a:extLst>
          </p:cNvPr>
          <p:cNvSpPr>
            <a:spLocks noChangeArrowheads="1"/>
          </p:cNvSpPr>
          <p:nvPr/>
        </p:nvSpPr>
        <p:spPr bwMode="auto">
          <a:xfrm>
            <a:off x="1752600" y="2082800"/>
            <a:ext cx="8839200" cy="1143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We can see this effect if we take a CCD camera, and rotate it about the LED. Only part of the chip is imaged.</a:t>
            </a:r>
          </a:p>
        </p:txBody>
      </p:sp>
      <p:sp>
        <p:nvSpPr>
          <p:cNvPr id="54301" name="AutoShape 29">
            <a:extLst>
              <a:ext uri="{FF2B5EF4-FFF2-40B4-BE49-F238E27FC236}">
                <a16:creationId xmlns:a16="http://schemas.microsoft.com/office/drawing/2014/main" id="{70AE4166-CF2F-7B48-B28D-03B26D31E4C6}"/>
              </a:ext>
            </a:extLst>
          </p:cNvPr>
          <p:cNvSpPr>
            <a:spLocks noChangeArrowheads="1"/>
          </p:cNvSpPr>
          <p:nvPr/>
        </p:nvSpPr>
        <p:spPr bwMode="auto">
          <a:xfrm>
            <a:off x="3429000" y="3378200"/>
            <a:ext cx="6629400" cy="609600"/>
          </a:xfrm>
          <a:prstGeom prst="wedgeRectCallout">
            <a:avLst>
              <a:gd name="adj1" fmla="val -9102"/>
              <a:gd name="adj2" fmla="val 205731"/>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 central contact is clearly recognizable.</a:t>
            </a:r>
          </a:p>
        </p:txBody>
      </p:sp>
      <p:sp>
        <p:nvSpPr>
          <p:cNvPr id="21" name="Title 1">
            <a:extLst>
              <a:ext uri="{FF2B5EF4-FFF2-40B4-BE49-F238E27FC236}">
                <a16:creationId xmlns:a16="http://schemas.microsoft.com/office/drawing/2014/main" id="{18D375C3-0FBC-994D-8D30-80FA53ED8902}"/>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38951637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42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42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5429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5429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429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301"/>
                                        </p:tgtEl>
                                        <p:attrNameLst>
                                          <p:attrName>style.visibility</p:attrName>
                                        </p:attrNameLst>
                                      </p:cBhvr>
                                      <p:to>
                                        <p:strVal val="visible"/>
                                      </p:to>
                                    </p:set>
                                    <p:animEffect transition="in" filter="dissolve">
                                      <p:cBhvr>
                                        <p:cTn id="27" dur="500"/>
                                        <p:tgtEl>
                                          <p:spTgt spid="54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1" grpId="0" animBg="1"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1443" name="Rectangle 3">
            <a:extLst>
              <a:ext uri="{FF2B5EF4-FFF2-40B4-BE49-F238E27FC236}">
                <a16:creationId xmlns:a16="http://schemas.microsoft.com/office/drawing/2014/main" id="{47884DED-560E-5048-8C5D-E7D07AC873D5}"/>
              </a:ext>
            </a:extLst>
          </p:cNvPr>
          <p:cNvSpPr>
            <a:spLocks noGrp="1" noChangeArrowheads="1"/>
          </p:cNvSpPr>
          <p:nvPr>
            <p:ph type="body" idx="1"/>
          </p:nvPr>
        </p:nvSpPr>
        <p:spPr>
          <a:xfrm>
            <a:off x="838200" y="2565400"/>
            <a:ext cx="10515600" cy="3611562"/>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Why not use a large lens to collect all the light and give a full image?</a:t>
            </a:r>
          </a:p>
          <a:p>
            <a:pPr lvl="1"/>
            <a:r>
              <a:rPr lang="en-US" altLang="en-US" dirty="0"/>
              <a:t>No reason, provided it is recognized that the luminance measured is the average of:</a:t>
            </a:r>
          </a:p>
          <a:p>
            <a:pPr lvl="2"/>
            <a:r>
              <a:rPr lang="en-US" altLang="en-US" dirty="0"/>
              <a:t>The measurement area, regardless how light within the area is distributed.</a:t>
            </a:r>
          </a:p>
          <a:p>
            <a:pPr lvl="2"/>
            <a:r>
              <a:rPr lang="en-US" altLang="en-US" dirty="0"/>
              <a:t>The measurement cone angle, d</a:t>
            </a:r>
            <a:r>
              <a:rPr lang="en-US" altLang="en-US" dirty="0">
                <a:sym typeface="Symbol" pitchFamily="2" charset="2"/>
              </a:rPr>
              <a:t>, regardless of the angular properties of the LED.</a:t>
            </a:r>
          </a:p>
          <a:p>
            <a:pPr lvl="1"/>
            <a:r>
              <a:rPr lang="en-US" altLang="en-US" dirty="0">
                <a:sym typeface="Symbol" pitchFamily="2" charset="2"/>
              </a:rPr>
              <a:t>NOTE: Larger lenses make alignments less critical.</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The measured luminance values with large lenses will always be lower than small lens values.</a:t>
            </a:r>
            <a:endParaRPr lang="en-US" altLang="en-US" dirty="0"/>
          </a:p>
        </p:txBody>
      </p:sp>
      <p:sp>
        <p:nvSpPr>
          <p:cNvPr id="5" name="Title 1">
            <a:extLst>
              <a:ext uri="{FF2B5EF4-FFF2-40B4-BE49-F238E27FC236}">
                <a16:creationId xmlns:a16="http://schemas.microsoft.com/office/drawing/2014/main" id="{1DD5D5B9-9ED6-EA40-9023-02E977416F12}"/>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2184713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calcmode="lin" valueType="num">
                                      <p:cBhvr additive="base">
                                        <p:cTn id="7" dur="500" fill="hold"/>
                                        <p:tgtEl>
                                          <p:spTgt spid="614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14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1443">
                                            <p:txEl>
                                              <p:pRg st="1" end="1"/>
                                            </p:txEl>
                                          </p:spTgt>
                                        </p:tgtEl>
                                        <p:attrNameLst>
                                          <p:attrName>style.visibility</p:attrName>
                                        </p:attrNameLst>
                                      </p:cBhvr>
                                      <p:to>
                                        <p:strVal val="visible"/>
                                      </p:to>
                                    </p:set>
                                    <p:anim calcmode="lin" valueType="num">
                                      <p:cBhvr additive="base">
                                        <p:cTn id="13" dur="500" fill="hold"/>
                                        <p:tgtEl>
                                          <p:spTgt spid="6144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14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1443">
                                            <p:txEl>
                                              <p:pRg st="2" end="2"/>
                                            </p:txEl>
                                          </p:spTgt>
                                        </p:tgtEl>
                                        <p:attrNameLst>
                                          <p:attrName>style.visibility</p:attrName>
                                        </p:attrNameLst>
                                      </p:cBhvr>
                                      <p:to>
                                        <p:strVal val="visible"/>
                                      </p:to>
                                    </p:set>
                                    <p:anim calcmode="lin" valueType="num">
                                      <p:cBhvr additive="base">
                                        <p:cTn id="19" dur="500" fill="hold"/>
                                        <p:tgtEl>
                                          <p:spTgt spid="6144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14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1443">
                                            <p:txEl>
                                              <p:pRg st="3" end="3"/>
                                            </p:txEl>
                                          </p:spTgt>
                                        </p:tgtEl>
                                        <p:attrNameLst>
                                          <p:attrName>style.visibility</p:attrName>
                                        </p:attrNameLst>
                                      </p:cBhvr>
                                      <p:to>
                                        <p:strVal val="visible"/>
                                      </p:to>
                                    </p:set>
                                    <p:anim calcmode="lin" valueType="num">
                                      <p:cBhvr additive="base">
                                        <p:cTn id="25" dur="500" fill="hold"/>
                                        <p:tgtEl>
                                          <p:spTgt spid="6144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14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443">
                                            <p:txEl>
                                              <p:pRg st="4" end="4"/>
                                            </p:txEl>
                                          </p:spTgt>
                                        </p:tgtEl>
                                        <p:attrNameLst>
                                          <p:attrName>style.visibility</p:attrName>
                                        </p:attrNameLst>
                                      </p:cBhvr>
                                      <p:to>
                                        <p:strVal val="visible"/>
                                      </p:to>
                                    </p:set>
                                    <p:anim calcmode="lin" valueType="num">
                                      <p:cBhvr additive="base">
                                        <p:cTn id="31" dur="500" fill="hold"/>
                                        <p:tgtEl>
                                          <p:spTgt spid="6144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14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1443">
                                            <p:txEl>
                                              <p:pRg st="5" end="5"/>
                                            </p:txEl>
                                          </p:spTgt>
                                        </p:tgtEl>
                                        <p:attrNameLst>
                                          <p:attrName>style.visibility</p:attrName>
                                        </p:attrNameLst>
                                      </p:cBhvr>
                                      <p:to>
                                        <p:strVal val="visible"/>
                                      </p:to>
                                    </p:set>
                                    <p:anim calcmode="lin" valueType="num">
                                      <p:cBhvr additive="base">
                                        <p:cTn id="37" dur="500" fill="hold"/>
                                        <p:tgtEl>
                                          <p:spTgt spid="6144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14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3"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A9DAC4FA-61A0-4846-8CD0-5C2BF61AF684}"/>
              </a:ext>
            </a:extLst>
          </p:cNvPr>
          <p:cNvSpPr>
            <a:spLocks noGrp="1" noChangeArrowheads="1"/>
          </p:cNvSpPr>
          <p:nvPr>
            <p:ph type="body" idx="1"/>
          </p:nvPr>
        </p:nvSpPr>
        <p:spPr>
          <a:xfrm>
            <a:off x="838200" y="2247899"/>
            <a:ext cx="10515600" cy="39290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Which luminance value is correct?</a:t>
            </a:r>
          </a:p>
          <a:p>
            <a:pPr lvl="1"/>
            <a:r>
              <a:rPr lang="en-US" altLang="en-US" dirty="0"/>
              <a:t>MOST of them!</a:t>
            </a:r>
          </a:p>
          <a:p>
            <a:pPr lvl="2"/>
            <a:r>
              <a:rPr lang="en-US" altLang="en-US" dirty="0"/>
              <a:t>If the luminance measurement is recognized as being an average over a particular area and a particular solid angle.</a:t>
            </a:r>
          </a:p>
          <a:p>
            <a:pPr lvl="1"/>
            <a:r>
              <a:rPr lang="en-US" altLang="en-US" dirty="0"/>
              <a:t>However, the co-dependence of spatial and angular properties makes it difficult to define the “true” luminance.</a:t>
            </a:r>
          </a:p>
        </p:txBody>
      </p:sp>
      <p:sp>
        <p:nvSpPr>
          <p:cNvPr id="5" name="Title 1">
            <a:extLst>
              <a:ext uri="{FF2B5EF4-FFF2-40B4-BE49-F238E27FC236}">
                <a16:creationId xmlns:a16="http://schemas.microsoft.com/office/drawing/2014/main" id="{45A46936-B311-8A45-872F-DAB77EEEDC6F}"/>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36712710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2467">
                                            <p:txEl>
                                              <p:pRg st="1" end="1"/>
                                            </p:txEl>
                                          </p:spTgt>
                                        </p:tgtEl>
                                        <p:attrNameLst>
                                          <p:attrName>style.visibility</p:attrName>
                                        </p:attrNameLst>
                                      </p:cBhvr>
                                      <p:to>
                                        <p:strVal val="visible"/>
                                      </p:to>
                                    </p:set>
                                    <p:anim calcmode="lin" valueType="num">
                                      <p:cBhvr additive="base">
                                        <p:cTn id="13" dur="500" fill="hold"/>
                                        <p:tgtEl>
                                          <p:spTgt spid="624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246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 calcmode="lin" valueType="num">
                                      <p:cBhvr additive="base">
                                        <p:cTn id="17" dur="500" fill="hold"/>
                                        <p:tgtEl>
                                          <p:spTgt spid="62467">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2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62467">
                                            <p:txEl>
                                              <p:pRg st="3" end="3"/>
                                            </p:txEl>
                                          </p:spTgt>
                                        </p:tgtEl>
                                        <p:attrNameLst>
                                          <p:attrName>style.visibility</p:attrName>
                                        </p:attrNameLst>
                                      </p:cBhvr>
                                      <p:to>
                                        <p:strVal val="visible"/>
                                      </p:to>
                                    </p:set>
                                    <p:anim calcmode="lin" valueType="num">
                                      <p:cBhvr additive="base">
                                        <p:cTn id="23" dur="500" fill="hold"/>
                                        <p:tgtEl>
                                          <p:spTgt spid="62467">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24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0419" name="Rectangle 3">
            <a:extLst>
              <a:ext uri="{FF2B5EF4-FFF2-40B4-BE49-F238E27FC236}">
                <a16:creationId xmlns:a16="http://schemas.microsoft.com/office/drawing/2014/main" id="{1EB53304-1000-154C-A690-877B09ADD5DB}"/>
              </a:ext>
            </a:extLst>
          </p:cNvPr>
          <p:cNvSpPr>
            <a:spLocks noGrp="1" noChangeArrowheads="1"/>
          </p:cNvSpPr>
          <p:nvPr>
            <p:ph type="body" idx="1"/>
          </p:nvPr>
        </p:nvSpPr>
        <p:spPr>
          <a:xfrm>
            <a:off x="838200" y="2260599"/>
            <a:ext cx="10515600" cy="39163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If the LED is given a diffuse outer surface, that surface becomes the effective source.</a:t>
            </a:r>
          </a:p>
          <a:p>
            <a:pPr lvl="1"/>
            <a:r>
              <a:rPr lang="en-US" altLang="en-US" dirty="0"/>
              <a:t>Measuring luminance is a lot easier.</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If a “light” roughening, to give partial diffusion is applied.</a:t>
            </a:r>
          </a:p>
          <a:p>
            <a:pPr lvl="1"/>
            <a:r>
              <a:rPr lang="en-US" altLang="en-US" dirty="0"/>
              <a:t>Measuring luminance is a lot harder, since the surface to be measured cannot easily be identified.</a:t>
            </a:r>
          </a:p>
        </p:txBody>
      </p:sp>
      <p:sp>
        <p:nvSpPr>
          <p:cNvPr id="5" name="Title 1">
            <a:extLst>
              <a:ext uri="{FF2B5EF4-FFF2-40B4-BE49-F238E27FC236}">
                <a16:creationId xmlns:a16="http://schemas.microsoft.com/office/drawing/2014/main" id="{6A7AEE76-D498-E343-B250-0A304E68187D}"/>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4111421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0419">
                                            <p:txEl>
                                              <p:pRg st="3" end="3"/>
                                            </p:txEl>
                                          </p:spTgt>
                                        </p:tgtEl>
                                        <p:attrNameLst>
                                          <p:attrName>style.visibility</p:attrName>
                                        </p:attrNameLst>
                                      </p:cBhvr>
                                      <p:to>
                                        <p:strVal val="visible"/>
                                      </p:to>
                                    </p:set>
                                    <p:anim calcmode="lin" valueType="num">
                                      <p:cBhvr additive="base">
                                        <p:cTn id="25" dur="500" fill="hold"/>
                                        <p:tgtEl>
                                          <p:spTgt spid="6041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041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bldLvl="2"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5837249"/>
            <a:ext cx="10782187" cy="1658014"/>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LUMINOUS, RADIANCE AND SPECTRAL RADIANCE</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Typically, a telescope is used to define the area and solid angle of </a:t>
            </a:r>
            <a:br>
              <a:rPr lang="en-US" altLang="en-US" sz="2800" dirty="0"/>
            </a:br>
            <a:r>
              <a:rPr lang="en-US" altLang="en-US" sz="2800" dirty="0"/>
              <a:t>   measurement, though a baffle tube can be used in some circumstances</a:t>
            </a:r>
            <a:br>
              <a:rPr lang="en-US" altLang="en-US" sz="2400" dirty="0"/>
            </a:br>
            <a:br>
              <a:rPr lang="en-US" altLang="en-US" sz="2000" dirty="0"/>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UNITS</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Luminance</a:t>
            </a:r>
            <a:br>
              <a:rPr lang="en-US" altLang="en-US" sz="3200" dirty="0"/>
            </a:br>
            <a:r>
              <a:rPr lang="en-US" altLang="en-US" sz="2000" dirty="0"/>
              <a:t>         - cd m</a:t>
            </a:r>
            <a:r>
              <a:rPr lang="en-US" altLang="en-US" sz="2000" baseline="30000" dirty="0"/>
              <a:t>-2</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Radiance</a:t>
            </a:r>
            <a:br>
              <a:rPr lang="en-US" altLang="en-US" sz="3200" dirty="0"/>
            </a:br>
            <a:r>
              <a:rPr lang="en-US" altLang="en-US" sz="2000" dirty="0"/>
              <a:t>         - W sr</a:t>
            </a:r>
            <a:r>
              <a:rPr lang="en-US" altLang="en-US" sz="2000" baseline="30000" dirty="0"/>
              <a:t>-1</a:t>
            </a:r>
            <a:r>
              <a:rPr lang="en-US" altLang="en-US" sz="2000" dirty="0"/>
              <a:t> m</a:t>
            </a:r>
            <a:r>
              <a:rPr lang="en-US" altLang="en-US" sz="2000" baseline="30000" dirty="0"/>
              <a:t>-2</a:t>
            </a:r>
            <a:br>
              <a:rPr lang="en-US" altLang="en-US" sz="3200" baseline="300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Spectral Radiance </a:t>
            </a:r>
            <a:br>
              <a:rPr lang="en-US" altLang="en-US" sz="3200" dirty="0"/>
            </a:br>
            <a:r>
              <a:rPr lang="en-US" altLang="en-US" sz="2000" dirty="0"/>
              <a:t>         - W sr</a:t>
            </a:r>
            <a:r>
              <a:rPr lang="en-US" altLang="en-US" sz="2000" baseline="30000" dirty="0"/>
              <a:t>-1</a:t>
            </a:r>
            <a:r>
              <a:rPr lang="en-US" altLang="en-US" sz="2000" dirty="0"/>
              <a:t> m</a:t>
            </a:r>
            <a:r>
              <a:rPr lang="en-US" altLang="en-US" sz="2000" baseline="30000" dirty="0"/>
              <a:t>-2</a:t>
            </a:r>
            <a:r>
              <a:rPr lang="en-US" altLang="en-US" sz="2000" dirty="0"/>
              <a:t> nm</a:t>
            </a:r>
            <a:r>
              <a:rPr lang="en-US" altLang="en-US" sz="2000" baseline="30000" dirty="0"/>
              <a:t>-1</a:t>
            </a: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Tree>
    <p:extLst>
      <p:ext uri="{BB962C8B-B14F-4D97-AF65-F5344CB8AC3E}">
        <p14:creationId xmlns:p14="http://schemas.microsoft.com/office/powerpoint/2010/main" val="1263437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63493" name="Picture 5">
            <a:extLst>
              <a:ext uri="{FF2B5EF4-FFF2-40B4-BE49-F238E27FC236}">
                <a16:creationId xmlns:a16="http://schemas.microsoft.com/office/drawing/2014/main" id="{09F9BB50-03C4-074F-B4AD-2E594B8DAB8D}"/>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5867401" y="2108200"/>
            <a:ext cx="4659313"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63503" name="Group 15">
            <a:extLst>
              <a:ext uri="{FF2B5EF4-FFF2-40B4-BE49-F238E27FC236}">
                <a16:creationId xmlns:a16="http://schemas.microsoft.com/office/drawing/2014/main" id="{257D4AC1-E490-3E47-B61D-0A42C3B21480}"/>
              </a:ext>
            </a:extLst>
          </p:cNvPr>
          <p:cNvGrpSpPr>
            <a:grpSpLocks/>
          </p:cNvGrpSpPr>
          <p:nvPr/>
        </p:nvGrpSpPr>
        <p:grpSpPr bwMode="auto">
          <a:xfrm>
            <a:off x="1752600" y="2794000"/>
            <a:ext cx="8077200" cy="3505200"/>
            <a:chOff x="144" y="1344"/>
            <a:chExt cx="5088" cy="2208"/>
          </a:xfrm>
        </p:grpSpPr>
        <p:sp>
          <p:nvSpPr>
            <p:cNvPr id="63495" name="Oval 7">
              <a:extLst>
                <a:ext uri="{FF2B5EF4-FFF2-40B4-BE49-F238E27FC236}">
                  <a16:creationId xmlns:a16="http://schemas.microsoft.com/office/drawing/2014/main" id="{FC761E99-8C80-A747-B808-8E3D6F53C65C}"/>
                </a:ext>
              </a:extLst>
            </p:cNvPr>
            <p:cNvSpPr>
              <a:spLocks noChangeArrowheads="1"/>
            </p:cNvSpPr>
            <p:nvPr/>
          </p:nvSpPr>
          <p:spPr bwMode="auto">
            <a:xfrm>
              <a:off x="3168" y="1344"/>
              <a:ext cx="2064" cy="206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en-US"/>
            </a:p>
          </p:txBody>
        </p:sp>
        <p:sp>
          <p:nvSpPr>
            <p:cNvPr id="63496" name="AutoShape 8">
              <a:extLst>
                <a:ext uri="{FF2B5EF4-FFF2-40B4-BE49-F238E27FC236}">
                  <a16:creationId xmlns:a16="http://schemas.microsoft.com/office/drawing/2014/main" id="{5DB5232C-F707-4546-A39A-6B8DCCB557D5}"/>
                </a:ext>
              </a:extLst>
            </p:cNvPr>
            <p:cNvSpPr>
              <a:spLocks noChangeArrowheads="1"/>
            </p:cNvSpPr>
            <p:nvPr/>
          </p:nvSpPr>
          <p:spPr bwMode="auto">
            <a:xfrm>
              <a:off x="144" y="2400"/>
              <a:ext cx="2304" cy="1152"/>
            </a:xfrm>
            <a:prstGeom prst="wedgeRectCallout">
              <a:avLst>
                <a:gd name="adj1" fmla="val 89454"/>
                <a:gd name="adj2" fmla="val -782"/>
              </a:avLst>
            </a:prstGeom>
            <a:solidFill>
              <a:srgbClr val="6699FF"/>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2200">
                  <a:effectLst>
                    <a:outerShdw blurRad="38100" dist="38100" dir="2700000" algn="tl">
                      <a:srgbClr val="FFFFFF"/>
                    </a:outerShdw>
                  </a:effectLst>
                </a:rPr>
                <a:t>This is the measurement of different numbers of LEDs depending on position of the aperture.</a:t>
              </a:r>
            </a:p>
          </p:txBody>
        </p:sp>
      </p:grpSp>
      <p:sp>
        <p:nvSpPr>
          <p:cNvPr id="63497" name="AutoShape 9">
            <a:extLst>
              <a:ext uri="{FF2B5EF4-FFF2-40B4-BE49-F238E27FC236}">
                <a16:creationId xmlns:a16="http://schemas.microsoft.com/office/drawing/2014/main" id="{9F4D0B09-E128-2445-9946-F5AFF93C744C}"/>
              </a:ext>
            </a:extLst>
          </p:cNvPr>
          <p:cNvSpPr>
            <a:spLocks noChangeArrowheads="1"/>
          </p:cNvSpPr>
          <p:nvPr/>
        </p:nvSpPr>
        <p:spPr bwMode="auto">
          <a:xfrm>
            <a:off x="1676400" y="2184400"/>
            <a:ext cx="3810000" cy="16764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Care must be taken to avoid “sampling” errors.</a:t>
            </a:r>
          </a:p>
        </p:txBody>
      </p:sp>
      <p:grpSp>
        <p:nvGrpSpPr>
          <p:cNvPr id="63502" name="Group 14">
            <a:extLst>
              <a:ext uri="{FF2B5EF4-FFF2-40B4-BE49-F238E27FC236}">
                <a16:creationId xmlns:a16="http://schemas.microsoft.com/office/drawing/2014/main" id="{9A759063-1E80-834A-B044-2E0387E2E600}"/>
              </a:ext>
            </a:extLst>
          </p:cNvPr>
          <p:cNvGrpSpPr>
            <a:grpSpLocks/>
          </p:cNvGrpSpPr>
          <p:nvPr/>
        </p:nvGrpSpPr>
        <p:grpSpPr bwMode="auto">
          <a:xfrm>
            <a:off x="1752600" y="1955800"/>
            <a:ext cx="7239000" cy="4343400"/>
            <a:chOff x="144" y="816"/>
            <a:chExt cx="4560" cy="2736"/>
          </a:xfrm>
        </p:grpSpPr>
        <p:sp>
          <p:nvSpPr>
            <p:cNvPr id="63498" name="Oval 10">
              <a:extLst>
                <a:ext uri="{FF2B5EF4-FFF2-40B4-BE49-F238E27FC236}">
                  <a16:creationId xmlns:a16="http://schemas.microsoft.com/office/drawing/2014/main" id="{893EA7E9-F458-0D4A-B74D-8FE4BFB9FAD4}"/>
                </a:ext>
              </a:extLst>
            </p:cNvPr>
            <p:cNvSpPr>
              <a:spLocks noChangeArrowheads="1"/>
            </p:cNvSpPr>
            <p:nvPr/>
          </p:nvSpPr>
          <p:spPr bwMode="auto">
            <a:xfrm>
              <a:off x="2640" y="816"/>
              <a:ext cx="2064" cy="2064"/>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en-US"/>
            </a:p>
          </p:txBody>
        </p:sp>
        <p:sp>
          <p:nvSpPr>
            <p:cNvPr id="63499" name="AutoShape 11">
              <a:extLst>
                <a:ext uri="{FF2B5EF4-FFF2-40B4-BE49-F238E27FC236}">
                  <a16:creationId xmlns:a16="http://schemas.microsoft.com/office/drawing/2014/main" id="{C7149F9E-6BA7-0C4E-A534-80413CC4E5AE}"/>
                </a:ext>
              </a:extLst>
            </p:cNvPr>
            <p:cNvSpPr>
              <a:spLocks noChangeArrowheads="1"/>
            </p:cNvSpPr>
            <p:nvPr/>
          </p:nvSpPr>
          <p:spPr bwMode="auto">
            <a:xfrm>
              <a:off x="144" y="2400"/>
              <a:ext cx="2304" cy="1152"/>
            </a:xfrm>
            <a:prstGeom prst="wedgeRectCallout">
              <a:avLst>
                <a:gd name="adj1" fmla="val 59981"/>
                <a:gd name="adj2" fmla="val -76824"/>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sz="2200" dirty="0">
                  <a:solidFill>
                    <a:schemeClr val="bg1"/>
                  </a:solidFill>
                </a:rPr>
                <a:t>This is the measurement of different numbers of LEDs depending on position of the aperture.</a:t>
              </a:r>
              <a:endParaRPr lang="en-US" altLang="en-US" dirty="0">
                <a:solidFill>
                  <a:schemeClr val="bg1"/>
                </a:solidFill>
              </a:endParaRPr>
            </a:p>
          </p:txBody>
        </p:sp>
      </p:grpSp>
      <p:sp>
        <p:nvSpPr>
          <p:cNvPr id="12" name="Title 1">
            <a:extLst>
              <a:ext uri="{FF2B5EF4-FFF2-40B4-BE49-F238E27FC236}">
                <a16:creationId xmlns:a16="http://schemas.microsoft.com/office/drawing/2014/main" id="{E5E97B50-AA9F-A14E-9079-BFE66D85E1C4}"/>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18753136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7"/>
                                        </p:tgtEl>
                                        <p:attrNameLst>
                                          <p:attrName>style.visibility</p:attrName>
                                        </p:attrNameLst>
                                      </p:cBhvr>
                                      <p:to>
                                        <p:strVal val="visible"/>
                                      </p:to>
                                    </p:set>
                                    <p:animEffect transition="in" filter="dissolve">
                                      <p:cBhvr>
                                        <p:cTn id="7" dur="500"/>
                                        <p:tgtEl>
                                          <p:spTgt spid="63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4516" name="AutoShape 4">
            <a:extLst>
              <a:ext uri="{FF2B5EF4-FFF2-40B4-BE49-F238E27FC236}">
                <a16:creationId xmlns:a16="http://schemas.microsoft.com/office/drawing/2014/main" id="{631B9441-3ACE-1043-A87C-3BF07B9DF3BB}"/>
              </a:ext>
            </a:extLst>
          </p:cNvPr>
          <p:cNvSpPr>
            <a:spLocks noChangeArrowheads="1"/>
          </p:cNvSpPr>
          <p:nvPr/>
        </p:nvSpPr>
        <p:spPr bwMode="auto">
          <a:xfrm>
            <a:off x="1676400" y="2197100"/>
            <a:ext cx="3810000" cy="16764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If the measurement is of a large enough area…</a:t>
            </a:r>
          </a:p>
        </p:txBody>
      </p:sp>
      <p:pic>
        <p:nvPicPr>
          <p:cNvPr id="64525" name="Picture 13">
            <a:extLst>
              <a:ext uri="{FF2B5EF4-FFF2-40B4-BE49-F238E27FC236}">
                <a16:creationId xmlns:a16="http://schemas.microsoft.com/office/drawing/2014/main" id="{815E46E7-7712-FF41-9685-CD5A2763D80B}"/>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248400" y="2044700"/>
            <a:ext cx="4230688"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grpSp>
        <p:nvGrpSpPr>
          <p:cNvPr id="64517" name="Group 5">
            <a:extLst>
              <a:ext uri="{FF2B5EF4-FFF2-40B4-BE49-F238E27FC236}">
                <a16:creationId xmlns:a16="http://schemas.microsoft.com/office/drawing/2014/main" id="{C9798270-42BC-9D4C-AEAA-E04E2FFEBA5A}"/>
              </a:ext>
            </a:extLst>
          </p:cNvPr>
          <p:cNvGrpSpPr>
            <a:grpSpLocks/>
          </p:cNvGrpSpPr>
          <p:nvPr/>
        </p:nvGrpSpPr>
        <p:grpSpPr bwMode="auto">
          <a:xfrm>
            <a:off x="1752600" y="2806700"/>
            <a:ext cx="8077200" cy="3505200"/>
            <a:chOff x="144" y="1344"/>
            <a:chExt cx="5088" cy="2208"/>
          </a:xfrm>
          <a:solidFill>
            <a:srgbClr val="233667"/>
          </a:solidFill>
        </p:grpSpPr>
        <p:sp>
          <p:nvSpPr>
            <p:cNvPr id="64518" name="Oval 6">
              <a:extLst>
                <a:ext uri="{FF2B5EF4-FFF2-40B4-BE49-F238E27FC236}">
                  <a16:creationId xmlns:a16="http://schemas.microsoft.com/office/drawing/2014/main" id="{C172C98E-4FE6-7C44-A9E0-6777DCBFA1F6}"/>
                </a:ext>
              </a:extLst>
            </p:cNvPr>
            <p:cNvSpPr>
              <a:spLocks noChangeArrowheads="1"/>
            </p:cNvSpPr>
            <p:nvPr/>
          </p:nvSpPr>
          <p:spPr bwMode="auto">
            <a:xfrm>
              <a:off x="3168" y="1344"/>
              <a:ext cx="2064" cy="2064"/>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17961" dir="2700000" algn="ctr" rotWithShape="0">
                      <a:schemeClr val="tx1">
                        <a:gamma/>
                        <a:shade val="60000"/>
                        <a:invGamma/>
                      </a:schemeClr>
                    </a:outerShdw>
                  </a:effectLst>
                </a14:hiddenEffects>
              </a:ext>
            </a:extLst>
          </p:spPr>
          <p:txBody>
            <a:bodyPr wrap="none" anchor="ctr"/>
            <a:lstStyle/>
            <a:p>
              <a:endParaRPr lang="en-US">
                <a:solidFill>
                  <a:schemeClr val="bg1"/>
                </a:solidFill>
              </a:endParaRPr>
            </a:p>
          </p:txBody>
        </p:sp>
        <p:sp>
          <p:nvSpPr>
            <p:cNvPr id="64519" name="AutoShape 7">
              <a:extLst>
                <a:ext uri="{FF2B5EF4-FFF2-40B4-BE49-F238E27FC236}">
                  <a16:creationId xmlns:a16="http://schemas.microsoft.com/office/drawing/2014/main" id="{69C2C8C6-092F-E840-BDF3-8B4B735DCF47}"/>
                </a:ext>
              </a:extLst>
            </p:cNvPr>
            <p:cNvSpPr>
              <a:spLocks noChangeArrowheads="1"/>
            </p:cNvSpPr>
            <p:nvPr/>
          </p:nvSpPr>
          <p:spPr bwMode="auto">
            <a:xfrm>
              <a:off x="144" y="2400"/>
              <a:ext cx="2304" cy="1152"/>
            </a:xfrm>
            <a:prstGeom prst="wedgeRectCallout">
              <a:avLst>
                <a:gd name="adj1" fmla="val 89454"/>
                <a:gd name="adj2" fmla="val -782"/>
              </a:avLst>
            </a:prstGeom>
            <a:grp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a:solidFill>
                    <a:schemeClr val="bg1"/>
                  </a:solidFill>
                </a:rPr>
                <a:t>Sampling errors become negligible.</a:t>
              </a:r>
            </a:p>
          </p:txBody>
        </p:sp>
      </p:grpSp>
      <p:sp>
        <p:nvSpPr>
          <p:cNvPr id="64529" name="Oval 17">
            <a:extLst>
              <a:ext uri="{FF2B5EF4-FFF2-40B4-BE49-F238E27FC236}">
                <a16:creationId xmlns:a16="http://schemas.microsoft.com/office/drawing/2014/main" id="{24F39EF4-6782-A04D-947F-AA0F7F5AFD57}"/>
              </a:ext>
            </a:extLst>
          </p:cNvPr>
          <p:cNvSpPr>
            <a:spLocks noChangeArrowheads="1"/>
          </p:cNvSpPr>
          <p:nvPr/>
        </p:nvSpPr>
        <p:spPr bwMode="auto">
          <a:xfrm>
            <a:off x="6553200" y="2806700"/>
            <a:ext cx="3276600" cy="3276600"/>
          </a:xfrm>
          <a:prstGeom prst="ellipse">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However, although measured at greater distances, the luminance may still have angular restrictions and is the average of both LED and inter-LED areas.</a:t>
            </a:r>
          </a:p>
        </p:txBody>
      </p:sp>
      <p:sp>
        <p:nvSpPr>
          <p:cNvPr id="9" name="Title 1">
            <a:extLst>
              <a:ext uri="{FF2B5EF4-FFF2-40B4-BE49-F238E27FC236}">
                <a16:creationId xmlns:a16="http://schemas.microsoft.com/office/drawing/2014/main" id="{49BD0A4E-85AC-9045-8764-2ADE0F2CC28B}"/>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LUMINANCE</a:t>
            </a:r>
          </a:p>
        </p:txBody>
      </p:sp>
    </p:spTree>
    <p:extLst>
      <p:ext uri="{BB962C8B-B14F-4D97-AF65-F5344CB8AC3E}">
        <p14:creationId xmlns:p14="http://schemas.microsoft.com/office/powerpoint/2010/main" val="1488880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4517"/>
                                        </p:tgtEl>
                                        <p:attrNameLst>
                                          <p:attrName>style.visibility</p:attrName>
                                        </p:attrNameLst>
                                      </p:cBhvr>
                                      <p:to>
                                        <p:strVal val="visible"/>
                                      </p:to>
                                    </p:set>
                                  </p:childTnLst>
                                  <p:subTnLst>
                                    <p:set>
                                      <p:cBhvr override="childStyle">
                                        <p:cTn dur="1" fill="hold" display="0" masterRel="nextClick" afterEffect="1"/>
                                        <p:tgtEl>
                                          <p:spTgt spid="64517"/>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4529"/>
                                        </p:tgtEl>
                                        <p:attrNameLst>
                                          <p:attrName>style.visibility</p:attrName>
                                        </p:attrNameLst>
                                      </p:cBhvr>
                                      <p:to>
                                        <p:strVal val="visible"/>
                                      </p:to>
                                    </p:set>
                                    <p:animEffect transition="in" filter="dissolve">
                                      <p:cBhvr>
                                        <p:cTn id="11" dur="500"/>
                                        <p:tgtEl>
                                          <p:spTgt spid="64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9"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421A44F8-1922-2142-BDE6-0BC39BDA9AD7}"/>
              </a:ext>
            </a:extLst>
          </p:cNvPr>
          <p:cNvSpPr>
            <a:spLocks noGrp="1" noChangeArrowheads="1"/>
          </p:cNvSpPr>
          <p:nvPr>
            <p:ph type="body" idx="1"/>
          </p:nvPr>
        </p:nvSpPr>
        <p:spPr>
          <a:xfrm>
            <a:off x="838200" y="2222499"/>
            <a:ext cx="10515600" cy="39544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Luminous, radiometric and </a:t>
            </a:r>
            <a:r>
              <a:rPr lang="en-US" altLang="en-US" dirty="0" err="1"/>
              <a:t>spectroradiometric</a:t>
            </a:r>
            <a:r>
              <a:rPr lang="en-US" altLang="en-US" dirty="0"/>
              <a:t> flux</a:t>
            </a:r>
          </a:p>
          <a:p>
            <a:pPr lvl="1">
              <a:lnSpc>
                <a:spcPct val="90000"/>
              </a:lnSpc>
            </a:pPr>
            <a:r>
              <a:rPr lang="en-US" altLang="en-US" dirty="0"/>
              <a:t>Typically, an integrating sphere is used to measure total flux (LED at the center of the sphere) and forward (2</a:t>
            </a:r>
            <a:r>
              <a:rPr lang="en-US" altLang="en-US" dirty="0">
                <a:sym typeface="Symbol" pitchFamily="2" charset="2"/>
              </a:rPr>
              <a:t>) flux </a:t>
            </a:r>
            <a:r>
              <a:rPr lang="en-US" altLang="en-US" dirty="0"/>
              <a:t>(LED at the sphere wall).</a:t>
            </a:r>
            <a:r>
              <a:rPr lang="en-US" altLang="en-US" dirty="0">
                <a:sym typeface="Symbol" pitchFamily="2" charset="2"/>
              </a:rPr>
              <a:t> Goniometers can also be used.</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US" altLang="en-US" sz="2400" dirty="0"/>
              <a:t>Basic Units:</a:t>
            </a:r>
          </a:p>
          <a:p>
            <a:pPr lvl="1">
              <a:lnSpc>
                <a:spcPct val="90000"/>
              </a:lnSpc>
              <a:spcBef>
                <a:spcPct val="0"/>
              </a:spcBef>
            </a:pPr>
            <a:r>
              <a:rPr lang="en-US" altLang="en-US" dirty="0"/>
              <a:t>Luminous flux</a:t>
            </a:r>
          </a:p>
          <a:p>
            <a:pPr lvl="2">
              <a:lnSpc>
                <a:spcPct val="90000"/>
              </a:lnSpc>
              <a:spcBef>
                <a:spcPct val="0"/>
              </a:spcBef>
            </a:pPr>
            <a:r>
              <a:rPr lang="en-US" altLang="en-US" dirty="0" err="1"/>
              <a:t>lm</a:t>
            </a:r>
            <a:endParaRPr lang="en-US" altLang="en-US" dirty="0"/>
          </a:p>
          <a:p>
            <a:pPr lvl="1">
              <a:lnSpc>
                <a:spcPct val="90000"/>
              </a:lnSpc>
              <a:spcBef>
                <a:spcPct val="0"/>
              </a:spcBef>
            </a:pPr>
            <a:r>
              <a:rPr lang="en-US" altLang="en-US" dirty="0"/>
              <a:t>Radiometric flux</a:t>
            </a:r>
          </a:p>
          <a:p>
            <a:pPr lvl="2">
              <a:lnSpc>
                <a:spcPct val="90000"/>
              </a:lnSpc>
              <a:spcBef>
                <a:spcPct val="0"/>
              </a:spcBef>
            </a:pPr>
            <a:r>
              <a:rPr lang="en-US" altLang="en-US" dirty="0"/>
              <a:t>W</a:t>
            </a:r>
          </a:p>
          <a:p>
            <a:pPr lvl="1">
              <a:lnSpc>
                <a:spcPct val="90000"/>
              </a:lnSpc>
              <a:spcBef>
                <a:spcPct val="0"/>
              </a:spcBef>
            </a:pPr>
            <a:r>
              <a:rPr lang="en-US" altLang="en-US" dirty="0" err="1"/>
              <a:t>Spectroradiometric</a:t>
            </a:r>
            <a:r>
              <a:rPr lang="en-US" altLang="en-US" dirty="0"/>
              <a:t> flux</a:t>
            </a:r>
          </a:p>
          <a:p>
            <a:pPr lvl="2">
              <a:lnSpc>
                <a:spcPct val="90000"/>
              </a:lnSpc>
              <a:spcBef>
                <a:spcPct val="0"/>
              </a:spcBef>
            </a:pPr>
            <a:r>
              <a:rPr lang="en-US" altLang="en-US" dirty="0"/>
              <a:t>W nm</a:t>
            </a:r>
            <a:r>
              <a:rPr lang="en-US" altLang="en-US" baseline="30000" dirty="0"/>
              <a:t>-1</a:t>
            </a:r>
          </a:p>
        </p:txBody>
      </p:sp>
      <p:sp>
        <p:nvSpPr>
          <p:cNvPr id="5" name="Title 1">
            <a:extLst>
              <a:ext uri="{FF2B5EF4-FFF2-40B4-BE49-F238E27FC236}">
                <a16:creationId xmlns:a16="http://schemas.microsoft.com/office/drawing/2014/main" id="{8DF5D88F-4808-B143-A9E5-43AF7B333A4C}"/>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0547521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C96F2557-4D76-E34A-AF6B-99B6ECBA8255}"/>
              </a:ext>
            </a:extLst>
          </p:cNvPr>
          <p:cNvSpPr>
            <a:spLocks noGrp="1" noChangeArrowheads="1"/>
          </p:cNvSpPr>
          <p:nvPr>
            <p:ph type="body" idx="1"/>
          </p:nvPr>
        </p:nvSpPr>
        <p:spPr>
          <a:xfrm>
            <a:off x="838200" y="2298699"/>
            <a:ext cx="10515600" cy="38782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An integrating sphere has several interesting properties:</a:t>
            </a:r>
          </a:p>
          <a:p>
            <a:pPr lvl="1"/>
            <a:r>
              <a:rPr lang="en-GB" altLang="en-US" dirty="0"/>
              <a:t>Any part of the sphere surface “sees” all other parts of the sphere surface equally.</a:t>
            </a:r>
          </a:p>
          <a:p>
            <a:pPr lvl="2"/>
            <a:r>
              <a:rPr lang="en-GB" altLang="en-US" dirty="0"/>
              <a:t>This means a detector at any point on the surface can measure the total power in the entire sphere.</a:t>
            </a:r>
          </a:p>
          <a:p>
            <a:pPr lvl="1"/>
            <a:r>
              <a:rPr lang="en-GB" altLang="en-US" dirty="0"/>
              <a:t>Reflections from the sphere wall add to the lamp power, giving more power inside the sphere than the lamp is generating.</a:t>
            </a:r>
          </a:p>
        </p:txBody>
      </p:sp>
      <p:sp>
        <p:nvSpPr>
          <p:cNvPr id="5" name="Title 1">
            <a:extLst>
              <a:ext uri="{FF2B5EF4-FFF2-40B4-BE49-F238E27FC236}">
                <a16:creationId xmlns:a16="http://schemas.microsoft.com/office/drawing/2014/main" id="{0AA17AF2-A77F-D14E-A30D-5064E3D4D9BD}"/>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798450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500"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5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5539">
                                            <p:txEl>
                                              <p:pRg st="1" end="1"/>
                                            </p:txEl>
                                          </p:spTgt>
                                        </p:tgtEl>
                                        <p:attrNameLst>
                                          <p:attrName>style.visibility</p:attrName>
                                        </p:attrNameLst>
                                      </p:cBhvr>
                                      <p:to>
                                        <p:strVal val="visible"/>
                                      </p:to>
                                    </p:set>
                                    <p:anim calcmode="lin" valueType="num">
                                      <p:cBhvr additive="base">
                                        <p:cTn id="13" dur="500" fill="hold"/>
                                        <p:tgtEl>
                                          <p:spTgt spid="65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5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5539">
                                            <p:txEl>
                                              <p:pRg st="2" end="2"/>
                                            </p:txEl>
                                          </p:spTgt>
                                        </p:tgtEl>
                                        <p:attrNameLst>
                                          <p:attrName>style.visibility</p:attrName>
                                        </p:attrNameLst>
                                      </p:cBhvr>
                                      <p:to>
                                        <p:strVal val="visible"/>
                                      </p:to>
                                    </p:set>
                                    <p:anim calcmode="lin" valueType="num">
                                      <p:cBhvr additive="base">
                                        <p:cTn id="19" dur="500" fill="hold"/>
                                        <p:tgtEl>
                                          <p:spTgt spid="65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5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5539">
                                            <p:txEl>
                                              <p:pRg st="3" end="3"/>
                                            </p:txEl>
                                          </p:spTgt>
                                        </p:tgtEl>
                                        <p:attrNameLst>
                                          <p:attrName>style.visibility</p:attrName>
                                        </p:attrNameLst>
                                      </p:cBhvr>
                                      <p:to>
                                        <p:strVal val="visible"/>
                                      </p:to>
                                    </p:set>
                                    <p:anim calcmode="lin" valueType="num">
                                      <p:cBhvr additive="base">
                                        <p:cTn id="25" dur="500"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553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bldLvl="3"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B6DF2E0B-F0A6-0A45-9F4D-F77CAC28D83A}"/>
              </a:ext>
            </a:extLst>
          </p:cNvPr>
          <p:cNvSpPr>
            <a:spLocks noGrp="1" noChangeArrowheads="1"/>
          </p:cNvSpPr>
          <p:nvPr>
            <p:ph type="body" sz="half" idx="2"/>
          </p:nvPr>
        </p:nvSpPr>
        <p:spPr>
          <a:xfrm>
            <a:off x="6208714" y="21082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lamp is placed in the </a:t>
            </a:r>
            <a:r>
              <a:rPr lang="en-GB" altLang="en-US" dirty="0" err="1"/>
              <a:t>center</a:t>
            </a:r>
            <a:r>
              <a:rPr lang="en-GB" altLang="en-US" dirty="0"/>
              <a:t>.</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 baffle prevents direct light hitting the detector.</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sphere walls and baffle are highly reflective.</a:t>
            </a:r>
          </a:p>
        </p:txBody>
      </p:sp>
      <p:pic>
        <p:nvPicPr>
          <p:cNvPr id="66564" name="Picture 4">
            <a:extLst>
              <a:ext uri="{FF2B5EF4-FFF2-40B4-BE49-F238E27FC236}">
                <a16:creationId xmlns:a16="http://schemas.microsoft.com/office/drawing/2014/main" id="{F0BFEF87-629C-F24D-BCAB-15EB1C70550C}"/>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01800" y="2260600"/>
            <a:ext cx="3886200" cy="3987800"/>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66565" name="AutoShape 5">
            <a:extLst>
              <a:ext uri="{FF2B5EF4-FFF2-40B4-BE49-F238E27FC236}">
                <a16:creationId xmlns:a16="http://schemas.microsoft.com/office/drawing/2014/main" id="{94ED2E81-F26D-3D45-91A4-FF3C24626FC5}"/>
              </a:ext>
            </a:extLst>
          </p:cNvPr>
          <p:cNvSpPr>
            <a:spLocks noChangeArrowheads="1"/>
          </p:cNvSpPr>
          <p:nvPr/>
        </p:nvSpPr>
        <p:spPr bwMode="auto">
          <a:xfrm>
            <a:off x="2921000" y="3479800"/>
            <a:ext cx="914400" cy="381000"/>
          </a:xfrm>
          <a:prstGeom prst="wedgeRectCallout">
            <a:avLst>
              <a:gd name="adj1" fmla="val 27259"/>
              <a:gd name="adj2" fmla="val 139167"/>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latin typeface="Times New Roman" panose="02020603050405020304" pitchFamily="18" charset="0"/>
              </a:rPr>
              <a:t>Lamp</a:t>
            </a:r>
          </a:p>
        </p:txBody>
      </p:sp>
      <p:sp>
        <p:nvSpPr>
          <p:cNvPr id="66566" name="AutoShape 6">
            <a:extLst>
              <a:ext uri="{FF2B5EF4-FFF2-40B4-BE49-F238E27FC236}">
                <a16:creationId xmlns:a16="http://schemas.microsoft.com/office/drawing/2014/main" id="{FF64E5CE-ABFF-5F4E-ABDA-F41D57E52786}"/>
              </a:ext>
            </a:extLst>
          </p:cNvPr>
          <p:cNvSpPr>
            <a:spLocks noChangeArrowheads="1"/>
          </p:cNvSpPr>
          <p:nvPr/>
        </p:nvSpPr>
        <p:spPr bwMode="auto">
          <a:xfrm>
            <a:off x="3759200" y="4622800"/>
            <a:ext cx="990600" cy="381000"/>
          </a:xfrm>
          <a:prstGeom prst="wedgeRectCallout">
            <a:avLst>
              <a:gd name="adj1" fmla="val 26602"/>
              <a:gd name="adj2" fmla="val -133750"/>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latin typeface="Times New Roman" panose="02020603050405020304" pitchFamily="18" charset="0"/>
              </a:rPr>
              <a:t>Baffle</a:t>
            </a:r>
          </a:p>
        </p:txBody>
      </p:sp>
      <p:sp>
        <p:nvSpPr>
          <p:cNvPr id="66567" name="AutoShape 7">
            <a:extLst>
              <a:ext uri="{FF2B5EF4-FFF2-40B4-BE49-F238E27FC236}">
                <a16:creationId xmlns:a16="http://schemas.microsoft.com/office/drawing/2014/main" id="{692271FD-7FC3-754F-BB34-FE8C56C96627}"/>
              </a:ext>
            </a:extLst>
          </p:cNvPr>
          <p:cNvSpPr>
            <a:spLocks noChangeArrowheads="1"/>
          </p:cNvSpPr>
          <p:nvPr/>
        </p:nvSpPr>
        <p:spPr bwMode="auto">
          <a:xfrm>
            <a:off x="4368800" y="3556000"/>
            <a:ext cx="1295400" cy="381000"/>
          </a:xfrm>
          <a:prstGeom prst="wedgeRectCallout">
            <a:avLst>
              <a:gd name="adj1" fmla="val 20343"/>
              <a:gd name="adj2" fmla="val 132500"/>
            </a:avLst>
          </a:prstGeom>
          <a:solidFill>
            <a:srgbClr val="233667"/>
          </a:solidFill>
          <a:ln>
            <a:noFill/>
          </a:ln>
          <a:effectLst>
            <a:prstShdw prst="shdw17" dist="17961" dir="2700000">
              <a:srgbClr val="6699FF">
                <a:gamma/>
                <a:shade val="60000"/>
                <a:invGamma/>
              </a:srgbClr>
            </a:prstShdw>
          </a:effectLst>
        </p:spPr>
        <p:txBody>
          <a:bodyPr/>
          <a:lstStyle/>
          <a:p>
            <a:r>
              <a:rPr lang="en-GB" altLang="en-US" dirty="0">
                <a:solidFill>
                  <a:schemeClr val="bg1"/>
                </a:solidFill>
                <a:latin typeface="Times New Roman" panose="02020603050405020304" pitchFamily="18" charset="0"/>
              </a:rPr>
              <a:t>Detector</a:t>
            </a:r>
          </a:p>
        </p:txBody>
      </p:sp>
      <p:sp>
        <p:nvSpPr>
          <p:cNvPr id="9" name="Title 1">
            <a:extLst>
              <a:ext uri="{FF2B5EF4-FFF2-40B4-BE49-F238E27FC236}">
                <a16:creationId xmlns:a16="http://schemas.microsoft.com/office/drawing/2014/main" id="{0122EA52-5DFF-0844-9D17-437361071936}"/>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27038835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additive="base">
                                        <p:cTn id="7" dur="500"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6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6563">
                                            <p:txEl>
                                              <p:pRg st="2" end="2"/>
                                            </p:txEl>
                                          </p:spTgt>
                                        </p:tgtEl>
                                        <p:attrNameLst>
                                          <p:attrName>style.visibility</p:attrName>
                                        </p:attrNameLst>
                                      </p:cBhvr>
                                      <p:to>
                                        <p:strVal val="visible"/>
                                      </p:to>
                                    </p:set>
                                    <p:anim calcmode="lin" valueType="num">
                                      <p:cBhvr additive="base">
                                        <p:cTn id="13" dur="500"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65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6563">
                                            <p:txEl>
                                              <p:pRg st="4" end="4"/>
                                            </p:txEl>
                                          </p:spTgt>
                                        </p:tgtEl>
                                        <p:attrNameLst>
                                          <p:attrName>style.visibility</p:attrName>
                                        </p:attrNameLst>
                                      </p:cBhvr>
                                      <p:to>
                                        <p:strVal val="visible"/>
                                      </p:to>
                                    </p:set>
                                    <p:anim calcmode="lin" valueType="num">
                                      <p:cBhvr additive="base">
                                        <p:cTn id="19" dur="500" fill="hold"/>
                                        <p:tgtEl>
                                          <p:spTgt spid="6656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65"/>
                                        </p:tgtEl>
                                        <p:attrNameLst>
                                          <p:attrName>style.visibility</p:attrName>
                                        </p:attrNameLst>
                                      </p:cBhvr>
                                      <p:to>
                                        <p:strVal val="visible"/>
                                      </p:to>
                                    </p:set>
                                    <p:anim calcmode="lin" valueType="num">
                                      <p:cBhvr additive="base">
                                        <p:cTn id="25" dur="500" fill="hold"/>
                                        <p:tgtEl>
                                          <p:spTgt spid="66565"/>
                                        </p:tgtEl>
                                        <p:attrNameLst>
                                          <p:attrName>ppt_x</p:attrName>
                                        </p:attrNameLst>
                                      </p:cBhvr>
                                      <p:tavLst>
                                        <p:tav tm="0">
                                          <p:val>
                                            <p:strVal val="#ppt_x"/>
                                          </p:val>
                                        </p:tav>
                                        <p:tav tm="100000">
                                          <p:val>
                                            <p:strVal val="#ppt_x"/>
                                          </p:val>
                                        </p:tav>
                                      </p:tavLst>
                                    </p:anim>
                                    <p:anim calcmode="lin" valueType="num">
                                      <p:cBhvr additive="base">
                                        <p:cTn id="26" dur="500" fill="hold"/>
                                        <p:tgtEl>
                                          <p:spTgt spid="66565"/>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6566"/>
                                        </p:tgtEl>
                                        <p:attrNameLst>
                                          <p:attrName>style.visibility</p:attrName>
                                        </p:attrNameLst>
                                      </p:cBhvr>
                                      <p:to>
                                        <p:strVal val="visible"/>
                                      </p:to>
                                    </p:set>
                                    <p:anim calcmode="lin" valueType="num">
                                      <p:cBhvr additive="base">
                                        <p:cTn id="31" dur="500" fill="hold"/>
                                        <p:tgtEl>
                                          <p:spTgt spid="66566"/>
                                        </p:tgtEl>
                                        <p:attrNameLst>
                                          <p:attrName>ppt_x</p:attrName>
                                        </p:attrNameLst>
                                      </p:cBhvr>
                                      <p:tavLst>
                                        <p:tav tm="0">
                                          <p:val>
                                            <p:strVal val="#ppt_x"/>
                                          </p:val>
                                        </p:tav>
                                        <p:tav tm="100000">
                                          <p:val>
                                            <p:strVal val="#ppt_x"/>
                                          </p:val>
                                        </p:tav>
                                      </p:tavLst>
                                    </p:anim>
                                    <p:anim calcmode="lin" valueType="num">
                                      <p:cBhvr additive="base">
                                        <p:cTn id="32" dur="500" fill="hold"/>
                                        <p:tgtEl>
                                          <p:spTgt spid="6656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567"/>
                                        </p:tgtEl>
                                        <p:attrNameLst>
                                          <p:attrName>style.visibility</p:attrName>
                                        </p:attrNameLst>
                                      </p:cBhvr>
                                      <p:to>
                                        <p:strVal val="visible"/>
                                      </p:to>
                                    </p:set>
                                    <p:anim calcmode="lin" valueType="num">
                                      <p:cBhvr additive="base">
                                        <p:cTn id="37" dur="500" fill="hold"/>
                                        <p:tgtEl>
                                          <p:spTgt spid="66567"/>
                                        </p:tgtEl>
                                        <p:attrNameLst>
                                          <p:attrName>ppt_x</p:attrName>
                                        </p:attrNameLst>
                                      </p:cBhvr>
                                      <p:tavLst>
                                        <p:tav tm="0">
                                          <p:val>
                                            <p:strVal val="#ppt_x"/>
                                          </p:val>
                                        </p:tav>
                                        <p:tav tm="100000">
                                          <p:val>
                                            <p:strVal val="#ppt_x"/>
                                          </p:val>
                                        </p:tav>
                                      </p:tavLst>
                                    </p:anim>
                                    <p:anim calcmode="lin" valueType="num">
                                      <p:cBhvr additive="base">
                                        <p:cTn id="38" dur="500" fill="hold"/>
                                        <p:tgtEl>
                                          <p:spTgt spid="665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P spid="66565" grpId="0" animBg="1" autoUpdateAnimBg="0"/>
      <p:bldP spid="66566" grpId="0" animBg="1" autoUpdateAnimBg="0"/>
      <p:bldP spid="66567"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7587" name="Rectangle 3">
            <a:extLst>
              <a:ext uri="{FF2B5EF4-FFF2-40B4-BE49-F238E27FC236}">
                <a16:creationId xmlns:a16="http://schemas.microsoft.com/office/drawing/2014/main" id="{85572462-2984-6748-9979-62359B22F5F1}"/>
              </a:ext>
            </a:extLst>
          </p:cNvPr>
          <p:cNvSpPr>
            <a:spLocks noGrp="1" noChangeArrowheads="1"/>
          </p:cNvSpPr>
          <p:nvPr>
            <p:ph type="body" sz="half" idx="2"/>
          </p:nvPr>
        </p:nvSpPr>
        <p:spPr>
          <a:xfrm>
            <a:off x="6208714" y="20193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Light from the lamp hits the sphere wall equally in almost all directions…</a:t>
            </a:r>
          </a:p>
        </p:txBody>
      </p:sp>
      <p:pic>
        <p:nvPicPr>
          <p:cNvPr id="67588" name="Picture 4">
            <a:extLst>
              <a:ext uri="{FF2B5EF4-FFF2-40B4-BE49-F238E27FC236}">
                <a16:creationId xmlns:a16="http://schemas.microsoft.com/office/drawing/2014/main" id="{C0E1021A-2655-AA4C-BC52-4F7CF273A624}"/>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8000" y="2262189"/>
            <a:ext cx="4332288"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6" name="Title 1">
            <a:extLst>
              <a:ext uri="{FF2B5EF4-FFF2-40B4-BE49-F238E27FC236}">
                <a16:creationId xmlns:a16="http://schemas.microsoft.com/office/drawing/2014/main" id="{A3821596-3647-5240-9251-3E8379593363}"/>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80723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EAF77513-CBAE-1843-BB34-A4549DC686F1}"/>
              </a:ext>
            </a:extLst>
          </p:cNvPr>
          <p:cNvSpPr>
            <a:spLocks noGrp="1" noChangeArrowheads="1"/>
          </p:cNvSpPr>
          <p:nvPr>
            <p:ph type="body" sz="half" idx="2"/>
          </p:nvPr>
        </p:nvSpPr>
        <p:spPr>
          <a:xfrm>
            <a:off x="6183314" y="19431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Light from the lamp hits the sphere wall equally in almost all directions…</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But there are variations in sphere response.</a:t>
            </a:r>
          </a:p>
        </p:txBody>
      </p:sp>
      <p:pic>
        <p:nvPicPr>
          <p:cNvPr id="68612" name="Picture 4">
            <a:extLst>
              <a:ext uri="{FF2B5EF4-FFF2-40B4-BE49-F238E27FC236}">
                <a16:creationId xmlns:a16="http://schemas.microsoft.com/office/drawing/2014/main" id="{D7EDCF9B-B92B-4B4D-B8E7-D1D98F1B0297}"/>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51014" y="2185989"/>
            <a:ext cx="4302125"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68613" name="AutoShape 5">
            <a:extLst>
              <a:ext uri="{FF2B5EF4-FFF2-40B4-BE49-F238E27FC236}">
                <a16:creationId xmlns:a16="http://schemas.microsoft.com/office/drawing/2014/main" id="{241F5FC8-3DCE-5649-B58A-83B0BC5AA4C8}"/>
              </a:ext>
            </a:extLst>
          </p:cNvPr>
          <p:cNvSpPr>
            <a:spLocks noChangeArrowheads="1"/>
          </p:cNvSpPr>
          <p:nvPr/>
        </p:nvSpPr>
        <p:spPr bwMode="auto">
          <a:xfrm>
            <a:off x="3962400" y="2781300"/>
            <a:ext cx="1371600" cy="914400"/>
          </a:xfrm>
          <a:prstGeom prst="wedgeRectCallout">
            <a:avLst>
              <a:gd name="adj1" fmla="val 6250"/>
              <a:gd name="adj2" fmla="val 103301"/>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Shadow area </a:t>
            </a:r>
          </a:p>
        </p:txBody>
      </p:sp>
      <p:sp>
        <p:nvSpPr>
          <p:cNvPr id="68614" name="AutoShape 6">
            <a:extLst>
              <a:ext uri="{FF2B5EF4-FFF2-40B4-BE49-F238E27FC236}">
                <a16:creationId xmlns:a16="http://schemas.microsoft.com/office/drawing/2014/main" id="{F1EA9F64-FE24-C14C-BCF3-C9E280EF2B13}"/>
              </a:ext>
            </a:extLst>
          </p:cNvPr>
          <p:cNvSpPr>
            <a:spLocks noChangeArrowheads="1"/>
          </p:cNvSpPr>
          <p:nvPr/>
        </p:nvSpPr>
        <p:spPr bwMode="auto">
          <a:xfrm>
            <a:off x="3276600" y="4762500"/>
            <a:ext cx="1676400" cy="1143000"/>
          </a:xfrm>
          <a:prstGeom prst="wedgeRectCallout">
            <a:avLst>
              <a:gd name="adj1" fmla="val -96116"/>
              <a:gd name="adj2" fmla="val -34306"/>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Partial Shadow area</a:t>
            </a:r>
          </a:p>
        </p:txBody>
      </p:sp>
      <p:sp>
        <p:nvSpPr>
          <p:cNvPr id="7" name="Title 1">
            <a:extLst>
              <a:ext uri="{FF2B5EF4-FFF2-40B4-BE49-F238E27FC236}">
                <a16:creationId xmlns:a16="http://schemas.microsoft.com/office/drawing/2014/main" id="{156D087C-6004-F441-9D1F-856B0A56522E}"/>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495754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8613"/>
                                        </p:tgtEl>
                                        <p:attrNameLst>
                                          <p:attrName>style.visibility</p:attrName>
                                        </p:attrNameLst>
                                      </p:cBhvr>
                                      <p:to>
                                        <p:strVal val="visible"/>
                                      </p:to>
                                    </p:set>
                                    <p:anim calcmode="lin" valueType="num">
                                      <p:cBhvr additive="base">
                                        <p:cTn id="7" dur="500" fill="hold"/>
                                        <p:tgtEl>
                                          <p:spTgt spid="68613"/>
                                        </p:tgtEl>
                                        <p:attrNameLst>
                                          <p:attrName>ppt_x</p:attrName>
                                        </p:attrNameLst>
                                      </p:cBhvr>
                                      <p:tavLst>
                                        <p:tav tm="0">
                                          <p:val>
                                            <p:strVal val="1+#ppt_w/2"/>
                                          </p:val>
                                        </p:tav>
                                        <p:tav tm="100000">
                                          <p:val>
                                            <p:strVal val="#ppt_x"/>
                                          </p:val>
                                        </p:tav>
                                      </p:tavLst>
                                    </p:anim>
                                    <p:anim calcmode="lin" valueType="num">
                                      <p:cBhvr additive="base">
                                        <p:cTn id="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8614"/>
                                        </p:tgtEl>
                                        <p:attrNameLst>
                                          <p:attrName>style.visibility</p:attrName>
                                        </p:attrNameLst>
                                      </p:cBhvr>
                                      <p:to>
                                        <p:strVal val="visible"/>
                                      </p:to>
                                    </p:set>
                                    <p:anim calcmode="lin" valueType="num">
                                      <p:cBhvr additive="base">
                                        <p:cTn id="13" dur="500" fill="hold"/>
                                        <p:tgtEl>
                                          <p:spTgt spid="68614"/>
                                        </p:tgtEl>
                                        <p:attrNameLst>
                                          <p:attrName>ppt_x</p:attrName>
                                        </p:attrNameLst>
                                      </p:cBhvr>
                                      <p:tavLst>
                                        <p:tav tm="0">
                                          <p:val>
                                            <p:strVal val="1+#ppt_w/2"/>
                                          </p:val>
                                        </p:tav>
                                        <p:tav tm="100000">
                                          <p:val>
                                            <p:strVal val="#ppt_x"/>
                                          </p:val>
                                        </p:tav>
                                      </p:tavLst>
                                    </p:anim>
                                    <p:anim calcmode="lin" valueType="num">
                                      <p:cBhvr additive="base">
                                        <p:cTn id="14" dur="500" fill="hold"/>
                                        <p:tgtEl>
                                          <p:spTgt spid="686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P spid="68614"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0E24E58D-1853-7D4E-84D4-FD4F32776919}"/>
              </a:ext>
            </a:extLst>
          </p:cNvPr>
          <p:cNvSpPr>
            <a:spLocks noGrp="1" noChangeArrowheads="1"/>
          </p:cNvSpPr>
          <p:nvPr>
            <p:ph type="body" sz="half" idx="2"/>
          </p:nvPr>
        </p:nvSpPr>
        <p:spPr>
          <a:xfrm>
            <a:off x="6196014" y="20193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In these shadow areas, the “first strike” </a:t>
            </a:r>
            <a:r>
              <a:rPr lang="en-GB" altLang="en-US" dirty="0">
                <a:solidFill>
                  <a:srgbClr val="FFFF99"/>
                </a:solidFill>
                <a:effectLst>
                  <a:outerShdw blurRad="38100" dist="38100" dir="2700000" algn="tl">
                    <a:srgbClr val="000000"/>
                  </a:outerShdw>
                </a:effectLst>
              </a:rPr>
              <a:t>(light directly from the lamp)</a:t>
            </a:r>
            <a:r>
              <a:rPr lang="en-GB" altLang="en-US" dirty="0"/>
              <a:t> is not fully measured.</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 sphere cannot have PERFECT response.</a:t>
            </a:r>
          </a:p>
        </p:txBody>
      </p:sp>
      <p:pic>
        <p:nvPicPr>
          <p:cNvPr id="69636" name="Picture 4">
            <a:extLst>
              <a:ext uri="{FF2B5EF4-FFF2-40B4-BE49-F238E27FC236}">
                <a16:creationId xmlns:a16="http://schemas.microsoft.com/office/drawing/2014/main" id="{BF324DBF-0990-CA4A-B534-02FF21FED8F4}"/>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63714" y="2262189"/>
            <a:ext cx="4302125"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69639" name="AutoShape 7">
            <a:extLst>
              <a:ext uri="{FF2B5EF4-FFF2-40B4-BE49-F238E27FC236}">
                <a16:creationId xmlns:a16="http://schemas.microsoft.com/office/drawing/2014/main" id="{7D2D757D-A0CA-0442-B95E-1481DAED855A}"/>
              </a:ext>
            </a:extLst>
          </p:cNvPr>
          <p:cNvSpPr>
            <a:spLocks noChangeArrowheads="1"/>
          </p:cNvSpPr>
          <p:nvPr/>
        </p:nvSpPr>
        <p:spPr bwMode="auto">
          <a:xfrm>
            <a:off x="3975100" y="2857500"/>
            <a:ext cx="1371600" cy="914400"/>
          </a:xfrm>
          <a:prstGeom prst="wedgeRectCallout">
            <a:avLst>
              <a:gd name="adj1" fmla="val 6250"/>
              <a:gd name="adj2" fmla="val 103301"/>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Shadow area </a:t>
            </a:r>
          </a:p>
        </p:txBody>
      </p:sp>
      <p:sp>
        <p:nvSpPr>
          <p:cNvPr id="69640" name="AutoShape 8">
            <a:extLst>
              <a:ext uri="{FF2B5EF4-FFF2-40B4-BE49-F238E27FC236}">
                <a16:creationId xmlns:a16="http://schemas.microsoft.com/office/drawing/2014/main" id="{288F667E-4FFB-3849-A73F-8B855671646E}"/>
              </a:ext>
            </a:extLst>
          </p:cNvPr>
          <p:cNvSpPr>
            <a:spLocks noChangeArrowheads="1"/>
          </p:cNvSpPr>
          <p:nvPr/>
        </p:nvSpPr>
        <p:spPr bwMode="auto">
          <a:xfrm>
            <a:off x="3289300" y="4838700"/>
            <a:ext cx="1676400" cy="1143000"/>
          </a:xfrm>
          <a:prstGeom prst="wedgeRectCallout">
            <a:avLst>
              <a:gd name="adj1" fmla="val -96116"/>
              <a:gd name="adj2" fmla="val -34306"/>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sz="2400" dirty="0">
                <a:solidFill>
                  <a:schemeClr val="bg1"/>
                </a:solidFill>
              </a:rPr>
              <a:t>Partial Shadow area</a:t>
            </a:r>
          </a:p>
        </p:txBody>
      </p:sp>
      <p:sp>
        <p:nvSpPr>
          <p:cNvPr id="7" name="Title 1">
            <a:extLst>
              <a:ext uri="{FF2B5EF4-FFF2-40B4-BE49-F238E27FC236}">
                <a16:creationId xmlns:a16="http://schemas.microsoft.com/office/drawing/2014/main" id="{1F2B83C2-096D-684B-A863-4F78A8F6EF45}"/>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42532211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5EB0BA29-402C-624E-A595-CAAA15768D89}"/>
              </a:ext>
            </a:extLst>
          </p:cNvPr>
          <p:cNvSpPr>
            <a:spLocks noGrp="1" noChangeArrowheads="1"/>
          </p:cNvSpPr>
          <p:nvPr>
            <p:ph type="body" idx="1"/>
          </p:nvPr>
        </p:nvSpPr>
        <p:spPr>
          <a:xfrm>
            <a:off x="838200" y="2235199"/>
            <a:ext cx="10515600" cy="39417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Although perfect response is not attainable with this design, practical spheres can come very close.</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How close they come depends on attention to small details of design.</a:t>
            </a:r>
          </a:p>
          <a:p>
            <a:pPr>
              <a:buFont typeface="Wingdings" pitchFamily="2" charset="2"/>
              <a:buNone/>
            </a:pPr>
            <a:endParaRPr lang="en-GB" altLang="en-US" dirty="0"/>
          </a:p>
        </p:txBody>
      </p:sp>
      <p:sp>
        <p:nvSpPr>
          <p:cNvPr id="5" name="Title 1">
            <a:extLst>
              <a:ext uri="{FF2B5EF4-FFF2-40B4-BE49-F238E27FC236}">
                <a16:creationId xmlns:a16="http://schemas.microsoft.com/office/drawing/2014/main" id="{1BB125EA-6C6E-5D41-802F-A4F2D408DA35}"/>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205421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1683" name="Rectangle 3">
            <a:extLst>
              <a:ext uri="{FF2B5EF4-FFF2-40B4-BE49-F238E27FC236}">
                <a16:creationId xmlns:a16="http://schemas.microsoft.com/office/drawing/2014/main" id="{667DCE32-76DF-CD46-820A-CB9AF6D09E5C}"/>
              </a:ext>
            </a:extLst>
          </p:cNvPr>
          <p:cNvSpPr>
            <a:spLocks noGrp="1" noChangeArrowheads="1"/>
          </p:cNvSpPr>
          <p:nvPr>
            <p:ph type="body" sz="half" idx="2"/>
          </p:nvPr>
        </p:nvSpPr>
        <p:spPr>
          <a:xfrm>
            <a:off x="6196014" y="24130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is best viewed on a radar graph.</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varies with sphere size and reflectivity.</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If a reflectivity of 95% is used… </a:t>
            </a:r>
          </a:p>
        </p:txBody>
      </p:sp>
      <p:pic>
        <p:nvPicPr>
          <p:cNvPr id="71684" name="Picture 4">
            <a:extLst>
              <a:ext uri="{FF2B5EF4-FFF2-40B4-BE49-F238E27FC236}">
                <a16:creationId xmlns:a16="http://schemas.microsoft.com/office/drawing/2014/main" id="{6AF28A59-37AA-F145-8224-DBB0C4FF9C47}"/>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63714" y="2655889"/>
            <a:ext cx="4168775" cy="4103687"/>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85" name="Rectangle 5">
            <a:extLst>
              <a:ext uri="{FF2B5EF4-FFF2-40B4-BE49-F238E27FC236}">
                <a16:creationId xmlns:a16="http://schemas.microsoft.com/office/drawing/2014/main" id="{78EDCDC9-4E33-BC47-A9AB-DB2AB3B85453}"/>
              </a:ext>
            </a:extLst>
          </p:cNvPr>
          <p:cNvSpPr>
            <a:spLocks noChangeArrowheads="1"/>
          </p:cNvSpPr>
          <p:nvPr/>
        </p:nvSpPr>
        <p:spPr bwMode="auto">
          <a:xfrm>
            <a:off x="2222500" y="2184400"/>
            <a:ext cx="3886200" cy="381000"/>
          </a:xfrm>
          <a:prstGeom prst="rect">
            <a:avLst/>
          </a:prstGeom>
          <a:solidFill>
            <a:srgbClr val="233667"/>
          </a:solidFill>
          <a:ln>
            <a:noFill/>
          </a:ln>
          <a:effectLst>
            <a:prstShdw prst="shdw17" dist="17961" dir="2700000">
              <a:srgbClr val="6699FF">
                <a:gamma/>
                <a:shade val="60000"/>
                <a:invGamma/>
              </a:srgbClr>
            </a:prstShdw>
          </a:effectLst>
        </p:spPr>
        <p:txBody>
          <a:bodyPr wrap="none" anchor="ctr"/>
          <a:lstStyle/>
          <a:p>
            <a:r>
              <a:rPr lang="en-GB" altLang="en-US">
                <a:solidFill>
                  <a:schemeClr val="bg1"/>
                </a:solidFill>
                <a:latin typeface="Times New Roman" panose="02020603050405020304" pitchFamily="18" charset="0"/>
              </a:rPr>
              <a:t>0.5 m sphere</a:t>
            </a:r>
          </a:p>
        </p:txBody>
      </p:sp>
      <p:sp>
        <p:nvSpPr>
          <p:cNvPr id="7" name="Title 1">
            <a:extLst>
              <a:ext uri="{FF2B5EF4-FFF2-40B4-BE49-F238E27FC236}">
                <a16:creationId xmlns:a16="http://schemas.microsoft.com/office/drawing/2014/main" id="{6B58CA77-59CF-C646-BC81-656576FE7831}"/>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6597937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1" fill="hold" grpId="0" nodeType="afterEffect">
                                  <p:stCondLst>
                                    <p:cond delay="1000"/>
                                  </p:stCondLst>
                                  <p:childTnLst>
                                    <p:set>
                                      <p:cBhvr>
                                        <p:cTn id="23" dur="1" fill="hold">
                                          <p:stCondLst>
                                            <p:cond delay="0"/>
                                          </p:stCondLst>
                                        </p:cTn>
                                        <p:tgtEl>
                                          <p:spTgt spid="71685"/>
                                        </p:tgtEl>
                                        <p:attrNameLst>
                                          <p:attrName>style.visibility</p:attrName>
                                        </p:attrNameLst>
                                      </p:cBhvr>
                                      <p:to>
                                        <p:strVal val="visible"/>
                                      </p:to>
                                    </p:set>
                                    <p:anim calcmode="lin" valueType="num">
                                      <p:cBhvr additive="base">
                                        <p:cTn id="24" dur="500" fill="hold"/>
                                        <p:tgtEl>
                                          <p:spTgt spid="71685"/>
                                        </p:tgtEl>
                                        <p:attrNameLst>
                                          <p:attrName>ppt_x</p:attrName>
                                        </p:attrNameLst>
                                      </p:cBhvr>
                                      <p:tavLst>
                                        <p:tav tm="0">
                                          <p:val>
                                            <p:strVal val="#ppt_x"/>
                                          </p:val>
                                        </p:tav>
                                        <p:tav tm="100000">
                                          <p:val>
                                            <p:strVal val="#ppt_x"/>
                                          </p:val>
                                        </p:tav>
                                      </p:tavLst>
                                    </p:anim>
                                    <p:anim calcmode="lin" valueType="num">
                                      <p:cBhvr additive="base">
                                        <p:cTn id="25" dur="500" fill="hold"/>
                                        <p:tgtEl>
                                          <p:spTgt spid="7168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P spid="7168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6176296"/>
            <a:ext cx="10782187" cy="1658014"/>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LUMINOUS, RADIOMETRIC AND SPECTRORADIOMETRIC FLUX</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Typically, an integrating sphere is used to measure total flux (LED at the </a:t>
            </a:r>
            <a:br>
              <a:rPr lang="en-US" altLang="en-US" sz="2800" dirty="0"/>
            </a:br>
            <a:r>
              <a:rPr lang="en-US" altLang="en-US" sz="2800" dirty="0"/>
              <a:t>    center of the sphere) and forward (2</a:t>
            </a:r>
            <a:r>
              <a:rPr lang="en-US" altLang="en-US" sz="2800" dirty="0">
                <a:sym typeface="Symbol" pitchFamily="2" charset="2"/>
              </a:rPr>
              <a:t>) flux </a:t>
            </a:r>
            <a:r>
              <a:rPr lang="en-US" altLang="en-US" sz="2800" dirty="0"/>
              <a:t>(LED at the sphere wall).</a:t>
            </a:r>
            <a:r>
              <a:rPr lang="en-US" altLang="en-US" sz="2800" dirty="0">
                <a:sym typeface="Symbol" pitchFamily="2" charset="2"/>
              </a:rPr>
              <a:t> </a:t>
            </a:r>
            <a:br>
              <a:rPr lang="en-US" altLang="en-US" sz="2800" dirty="0">
                <a:sym typeface="Symbol" pitchFamily="2" charset="2"/>
              </a:rPr>
            </a:br>
            <a:r>
              <a:rPr lang="en-US" altLang="en-US" sz="2800" dirty="0">
                <a:sym typeface="Symbol" pitchFamily="2" charset="2"/>
              </a:rPr>
              <a:t>    Goniometers can also be used</a:t>
            </a:r>
            <a:br>
              <a:rPr lang="en-US" altLang="en-US" sz="2400" dirty="0"/>
            </a:br>
            <a:br>
              <a:rPr lang="en-US" altLang="en-US" sz="2000" dirty="0"/>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UNITS</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Luminous Flux</a:t>
            </a:r>
            <a:br>
              <a:rPr lang="en-US" altLang="en-US" sz="3200" dirty="0"/>
            </a:br>
            <a:r>
              <a:rPr lang="en-US" altLang="en-US" sz="2000" dirty="0"/>
              <a:t>         - </a:t>
            </a:r>
            <a:r>
              <a:rPr lang="en-US" altLang="en-US" sz="2000" dirty="0" err="1"/>
              <a:t>lm</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Radiometric Flux</a:t>
            </a:r>
            <a:br>
              <a:rPr lang="en-US" altLang="en-US" sz="3200" dirty="0"/>
            </a:br>
            <a:r>
              <a:rPr lang="en-US" altLang="en-US" sz="2000" dirty="0"/>
              <a:t>         - W</a:t>
            </a:r>
            <a:br>
              <a:rPr lang="en-US" altLang="en-US" sz="3200" baseline="300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err="1"/>
              <a:t>Spectroradiometric</a:t>
            </a:r>
            <a:r>
              <a:rPr lang="en-US" altLang="en-US" sz="2800" dirty="0"/>
              <a:t> Flux</a:t>
            </a:r>
            <a:br>
              <a:rPr lang="en-US" altLang="en-US" sz="3200" dirty="0"/>
            </a:br>
            <a:r>
              <a:rPr lang="en-US" altLang="en-US" sz="2000" dirty="0"/>
              <a:t>         - W nm</a:t>
            </a:r>
            <a:r>
              <a:rPr lang="en-US" altLang="en-US" sz="2000" baseline="30000" dirty="0"/>
              <a:t>-1</a:t>
            </a: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Tree>
    <p:extLst>
      <p:ext uri="{BB962C8B-B14F-4D97-AF65-F5344CB8AC3E}">
        <p14:creationId xmlns:p14="http://schemas.microsoft.com/office/powerpoint/2010/main" val="604295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D8304717-CC40-1E46-A4F6-327C48D50281}"/>
              </a:ext>
            </a:extLst>
          </p:cNvPr>
          <p:cNvSpPr>
            <a:spLocks noGrp="1" noChangeArrowheads="1"/>
          </p:cNvSpPr>
          <p:nvPr>
            <p:ph type="body" sz="half" idx="2"/>
          </p:nvPr>
        </p:nvSpPr>
        <p:spPr>
          <a:xfrm>
            <a:off x="6208714" y="23368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is best viewed on a radar graph.</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varies with sphere size and reflectivity.</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If a reflectivity of 95% is used… </a:t>
            </a:r>
          </a:p>
        </p:txBody>
      </p:sp>
      <p:pic>
        <p:nvPicPr>
          <p:cNvPr id="72708" name="Picture 4">
            <a:extLst>
              <a:ext uri="{FF2B5EF4-FFF2-40B4-BE49-F238E27FC236}">
                <a16:creationId xmlns:a16="http://schemas.microsoft.com/office/drawing/2014/main" id="{0DE5A35D-A756-ED41-ACBF-05C091E00445}"/>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6413" y="2579688"/>
            <a:ext cx="4159250" cy="4113212"/>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9" name="Rectangle 5">
            <a:extLst>
              <a:ext uri="{FF2B5EF4-FFF2-40B4-BE49-F238E27FC236}">
                <a16:creationId xmlns:a16="http://schemas.microsoft.com/office/drawing/2014/main" id="{BD710BCB-4B5F-8F43-8FB2-CDC1C25064F9}"/>
              </a:ext>
            </a:extLst>
          </p:cNvPr>
          <p:cNvSpPr>
            <a:spLocks noChangeArrowheads="1"/>
          </p:cNvSpPr>
          <p:nvPr/>
        </p:nvSpPr>
        <p:spPr bwMode="auto">
          <a:xfrm>
            <a:off x="2235200" y="2108200"/>
            <a:ext cx="3886200" cy="381000"/>
          </a:xfrm>
          <a:prstGeom prst="rect">
            <a:avLst/>
          </a:prstGeom>
          <a:solidFill>
            <a:srgbClr val="233667"/>
          </a:solidFill>
          <a:ln>
            <a:noFill/>
          </a:ln>
          <a:effectLst>
            <a:prstShdw prst="shdw17" dist="17961" dir="2700000">
              <a:srgbClr val="6699FF">
                <a:gamma/>
                <a:shade val="60000"/>
                <a:invGamma/>
              </a:srgbClr>
            </a:prstShdw>
          </a:effectLst>
        </p:spPr>
        <p:txBody>
          <a:bodyPr wrap="none" anchor="ctr"/>
          <a:lstStyle/>
          <a:p>
            <a:r>
              <a:rPr lang="en-GB" altLang="en-US">
                <a:solidFill>
                  <a:schemeClr val="bg1"/>
                </a:solidFill>
                <a:latin typeface="Times New Roman" panose="02020603050405020304" pitchFamily="18" charset="0"/>
              </a:rPr>
              <a:t>1.0 m sphere</a:t>
            </a:r>
          </a:p>
        </p:txBody>
      </p:sp>
      <p:sp>
        <p:nvSpPr>
          <p:cNvPr id="6" name="Title 1">
            <a:extLst>
              <a:ext uri="{FF2B5EF4-FFF2-40B4-BE49-F238E27FC236}">
                <a16:creationId xmlns:a16="http://schemas.microsoft.com/office/drawing/2014/main" id="{0BCF90D3-A8F0-3147-8A3B-211F374603E9}"/>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5503589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 calcmode="lin" valueType="num">
                                      <p:cBhvr additive="base">
                                        <p:cTn id="7" dur="500" fill="hold"/>
                                        <p:tgtEl>
                                          <p:spTgt spid="72709"/>
                                        </p:tgtEl>
                                        <p:attrNameLst>
                                          <p:attrName>ppt_x</p:attrName>
                                        </p:attrNameLst>
                                      </p:cBhvr>
                                      <p:tavLst>
                                        <p:tav tm="0">
                                          <p:val>
                                            <p:strVal val="#ppt_x"/>
                                          </p:val>
                                        </p:tav>
                                        <p:tav tm="100000">
                                          <p:val>
                                            <p:strVal val="#ppt_x"/>
                                          </p:val>
                                        </p:tav>
                                      </p:tavLst>
                                    </p:anim>
                                    <p:anim calcmode="lin" valueType="num">
                                      <p:cBhvr additive="base">
                                        <p:cTn id="8" dur="500" fill="hold"/>
                                        <p:tgtEl>
                                          <p:spTgt spid="7270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3731" name="Rectangle 3">
            <a:extLst>
              <a:ext uri="{FF2B5EF4-FFF2-40B4-BE49-F238E27FC236}">
                <a16:creationId xmlns:a16="http://schemas.microsoft.com/office/drawing/2014/main" id="{3C4B667B-738A-9A40-A0FD-75705D388036}"/>
              </a:ext>
            </a:extLst>
          </p:cNvPr>
          <p:cNvSpPr>
            <a:spLocks noGrp="1" noChangeArrowheads="1"/>
          </p:cNvSpPr>
          <p:nvPr>
            <p:ph type="body" sz="half" idx="2"/>
          </p:nvPr>
        </p:nvSpPr>
        <p:spPr>
          <a:xfrm>
            <a:off x="6208714" y="23876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is best viewed on a radar graph.</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Response varies with sphere size and reflectivity.</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If a reflectivity of 95% is used… </a:t>
            </a:r>
          </a:p>
        </p:txBody>
      </p:sp>
      <p:pic>
        <p:nvPicPr>
          <p:cNvPr id="73732" name="Picture 4">
            <a:extLst>
              <a:ext uri="{FF2B5EF4-FFF2-40B4-BE49-F238E27FC236}">
                <a16:creationId xmlns:a16="http://schemas.microsoft.com/office/drawing/2014/main" id="{6D4443C4-3DBD-AC43-8430-0B06C5EA6C2A}"/>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6414" y="2630489"/>
            <a:ext cx="4168775" cy="4103687"/>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733" name="Rectangle 5">
            <a:extLst>
              <a:ext uri="{FF2B5EF4-FFF2-40B4-BE49-F238E27FC236}">
                <a16:creationId xmlns:a16="http://schemas.microsoft.com/office/drawing/2014/main" id="{831BEF6F-454D-664B-82BD-14D806074F47}"/>
              </a:ext>
            </a:extLst>
          </p:cNvPr>
          <p:cNvSpPr>
            <a:spLocks noChangeArrowheads="1"/>
          </p:cNvSpPr>
          <p:nvPr/>
        </p:nvSpPr>
        <p:spPr bwMode="auto">
          <a:xfrm>
            <a:off x="2235200" y="2159000"/>
            <a:ext cx="3886200" cy="381000"/>
          </a:xfrm>
          <a:prstGeom prst="rect">
            <a:avLst/>
          </a:prstGeom>
          <a:solidFill>
            <a:srgbClr val="233667"/>
          </a:solidFill>
          <a:ln>
            <a:noFill/>
          </a:ln>
          <a:effectLst>
            <a:prstShdw prst="shdw17" dist="17961" dir="2700000">
              <a:srgbClr val="6699FF">
                <a:gamma/>
                <a:shade val="60000"/>
                <a:invGamma/>
              </a:srgbClr>
            </a:prstShdw>
          </a:effectLst>
        </p:spPr>
        <p:txBody>
          <a:bodyPr wrap="none" anchor="ctr"/>
          <a:lstStyle/>
          <a:p>
            <a:r>
              <a:rPr lang="en-GB" altLang="en-US" dirty="0">
                <a:solidFill>
                  <a:schemeClr val="bg1"/>
                </a:solidFill>
                <a:latin typeface="Times New Roman" panose="02020603050405020304" pitchFamily="18" charset="0"/>
              </a:rPr>
              <a:t>2.0 m sphere</a:t>
            </a:r>
          </a:p>
        </p:txBody>
      </p:sp>
      <p:sp>
        <p:nvSpPr>
          <p:cNvPr id="6" name="Title 1">
            <a:extLst>
              <a:ext uri="{FF2B5EF4-FFF2-40B4-BE49-F238E27FC236}">
                <a16:creationId xmlns:a16="http://schemas.microsoft.com/office/drawing/2014/main" id="{10CAAD87-E3EC-1241-AB1D-9F8D0B6FDA83}"/>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8227531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additive="base">
                                        <p:cTn id="7" dur="500" fill="hold"/>
                                        <p:tgtEl>
                                          <p:spTgt spid="73733"/>
                                        </p:tgtEl>
                                        <p:attrNameLst>
                                          <p:attrName>ppt_x</p:attrName>
                                        </p:attrNameLst>
                                      </p:cBhvr>
                                      <p:tavLst>
                                        <p:tav tm="0">
                                          <p:val>
                                            <p:strVal val="#ppt_x"/>
                                          </p:val>
                                        </p:tav>
                                        <p:tav tm="100000">
                                          <p:val>
                                            <p:strVal val="#ppt_x"/>
                                          </p:val>
                                        </p:tav>
                                      </p:tavLst>
                                    </p:anim>
                                    <p:anim calcmode="lin" valueType="num">
                                      <p:cBhvr additive="base">
                                        <p:cTn id="8" dur="500" fill="hold"/>
                                        <p:tgtEl>
                                          <p:spTgt spid="737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14EB9EAE-0BB2-6E47-8B1F-CD70D924BD56}"/>
              </a:ext>
            </a:extLst>
          </p:cNvPr>
          <p:cNvSpPr>
            <a:spLocks noGrp="1" noChangeArrowheads="1"/>
          </p:cNvSpPr>
          <p:nvPr>
            <p:ph type="body" sz="half" idx="2"/>
          </p:nvPr>
        </p:nvSpPr>
        <p:spPr>
          <a:xfrm>
            <a:off x="6196014" y="22098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 reflectivity of 98% or more is more common for US manufactured spheres.</a:t>
            </a:r>
          </a:p>
        </p:txBody>
      </p:sp>
      <p:pic>
        <p:nvPicPr>
          <p:cNvPr id="74756" name="Picture 4">
            <a:extLst>
              <a:ext uri="{FF2B5EF4-FFF2-40B4-BE49-F238E27FC236}">
                <a16:creationId xmlns:a16="http://schemas.microsoft.com/office/drawing/2014/main" id="{21692B00-A156-F74C-9E7B-2DC1FC74BCA7}"/>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63714" y="2452689"/>
            <a:ext cx="4168775" cy="4103687"/>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6" name="Title 1">
            <a:extLst>
              <a:ext uri="{FF2B5EF4-FFF2-40B4-BE49-F238E27FC236}">
                <a16:creationId xmlns:a16="http://schemas.microsoft.com/office/drawing/2014/main" id="{7BBC6707-5F07-894F-9206-6686ABD87099}"/>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204634567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5779" name="Rectangle 3">
            <a:extLst>
              <a:ext uri="{FF2B5EF4-FFF2-40B4-BE49-F238E27FC236}">
                <a16:creationId xmlns:a16="http://schemas.microsoft.com/office/drawing/2014/main" id="{3C64447C-DEB3-6847-ADBE-30AD336AFB07}"/>
              </a:ext>
            </a:extLst>
          </p:cNvPr>
          <p:cNvSpPr>
            <a:spLocks noGrp="1" noChangeArrowheads="1"/>
          </p:cNvSpPr>
          <p:nvPr>
            <p:ph type="body" sz="half" idx="2"/>
          </p:nvPr>
        </p:nvSpPr>
        <p:spPr>
          <a:xfrm>
            <a:off x="6170614" y="21082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Some European standards recommend 80% reflectivity.</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There are good reasons for this, but geometric response is not one of them.</a:t>
            </a:r>
          </a:p>
        </p:txBody>
      </p:sp>
      <p:pic>
        <p:nvPicPr>
          <p:cNvPr id="75780" name="Picture 4">
            <a:extLst>
              <a:ext uri="{FF2B5EF4-FFF2-40B4-BE49-F238E27FC236}">
                <a16:creationId xmlns:a16="http://schemas.microsoft.com/office/drawing/2014/main" id="{C7B8201F-5BE0-BD46-B54C-250FD8A9E338}"/>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38314" y="2351089"/>
            <a:ext cx="4168775" cy="4103687"/>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75781" name="AutoShape 5">
            <a:extLst>
              <a:ext uri="{FF2B5EF4-FFF2-40B4-BE49-F238E27FC236}">
                <a16:creationId xmlns:a16="http://schemas.microsoft.com/office/drawing/2014/main" id="{1E2C8F87-7030-2A47-892F-DB2A33FDDE98}"/>
              </a:ext>
            </a:extLst>
          </p:cNvPr>
          <p:cNvSpPr>
            <a:spLocks noChangeArrowheads="1"/>
          </p:cNvSpPr>
          <p:nvPr/>
        </p:nvSpPr>
        <p:spPr bwMode="auto">
          <a:xfrm>
            <a:off x="4864100" y="5918200"/>
            <a:ext cx="3048000" cy="838200"/>
          </a:xfrm>
          <a:prstGeom prst="wedgeRectCallout">
            <a:avLst>
              <a:gd name="adj1" fmla="val -25884"/>
              <a:gd name="adj2" fmla="val -158903"/>
            </a:avLst>
          </a:prstGeom>
          <a:solidFill>
            <a:srgbClr val="233667"/>
          </a:solidFill>
          <a:ln>
            <a:noFill/>
          </a:ln>
          <a:effectLst>
            <a:prstShdw prst="shdw17" dist="17961" dir="2700000">
              <a:srgbClr val="6699FF">
                <a:gamma/>
                <a:shade val="60000"/>
                <a:invGamma/>
              </a:srgbClr>
            </a:prstShdw>
          </a:effectLst>
        </p:spPr>
        <p:txBody>
          <a:bodyPr/>
          <a:lstStyle/>
          <a:p>
            <a:r>
              <a:rPr lang="en-GB" altLang="en-US">
                <a:solidFill>
                  <a:schemeClr val="bg1"/>
                </a:solidFill>
              </a:rPr>
              <a:t>Note the higher response in places</a:t>
            </a:r>
          </a:p>
        </p:txBody>
      </p:sp>
      <p:sp>
        <p:nvSpPr>
          <p:cNvPr id="7" name="Title 1">
            <a:extLst>
              <a:ext uri="{FF2B5EF4-FFF2-40B4-BE49-F238E27FC236}">
                <a16:creationId xmlns:a16="http://schemas.microsoft.com/office/drawing/2014/main" id="{449C5227-6CDD-1E47-A85E-06421F9F2FC3}"/>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725429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5779">
                                            <p:txEl>
                                              <p:pRg st="1" end="1"/>
                                            </p:txEl>
                                          </p:spTgt>
                                        </p:tgtEl>
                                        <p:attrNameLst>
                                          <p:attrName>style.visibility</p:attrName>
                                        </p:attrNameLst>
                                      </p:cBhvr>
                                      <p:to>
                                        <p:strVal val="visible"/>
                                      </p:to>
                                    </p:set>
                                    <p:anim calcmode="lin" valueType="num">
                                      <p:cBhvr additive="base">
                                        <p:cTn id="13" dur="500" fill="hold"/>
                                        <p:tgtEl>
                                          <p:spTgt spid="757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5781"/>
                                        </p:tgtEl>
                                        <p:attrNameLst>
                                          <p:attrName>style.visibility</p:attrName>
                                        </p:attrNameLst>
                                      </p:cBhvr>
                                      <p:to>
                                        <p:strVal val="visible"/>
                                      </p:to>
                                    </p:set>
                                    <p:anim calcmode="lin" valueType="num">
                                      <p:cBhvr additive="base">
                                        <p:cTn id="19" dur="500" fill="hold"/>
                                        <p:tgtEl>
                                          <p:spTgt spid="75781"/>
                                        </p:tgtEl>
                                        <p:attrNameLst>
                                          <p:attrName>ppt_x</p:attrName>
                                        </p:attrNameLst>
                                      </p:cBhvr>
                                      <p:tavLst>
                                        <p:tav tm="0">
                                          <p:val>
                                            <p:strVal val="#ppt_x"/>
                                          </p:val>
                                        </p:tav>
                                        <p:tav tm="100000">
                                          <p:val>
                                            <p:strVal val="#ppt_x"/>
                                          </p:val>
                                        </p:tav>
                                      </p:tavLst>
                                    </p:anim>
                                    <p:anim calcmode="lin" valueType="num">
                                      <p:cBhvr additive="base">
                                        <p:cTn id="20" dur="500" fill="hold"/>
                                        <p:tgtEl>
                                          <p:spTgt spid="75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P spid="75781"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A2DA857E-3EBC-E047-B16B-833A1C01F534}"/>
              </a:ext>
            </a:extLst>
          </p:cNvPr>
          <p:cNvSpPr>
            <a:spLocks noGrp="1" noChangeArrowheads="1"/>
          </p:cNvSpPr>
          <p:nvPr>
            <p:ph type="body" sz="half" idx="2"/>
          </p:nvPr>
        </p:nvSpPr>
        <p:spPr>
          <a:xfrm>
            <a:off x="6241256" y="2006598"/>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This high response is caused by reflections from the detector side of the baffle.</a:t>
            </a:r>
          </a:p>
          <a:p>
            <a:pPr>
              <a:buFont typeface="Wingdings" pitchFamily="2" charset="2"/>
              <a:buNone/>
            </a:pPr>
            <a:endParaRPr lang="en-GB" altLang="en-US" dirty="0"/>
          </a:p>
        </p:txBody>
      </p:sp>
      <p:pic>
        <p:nvPicPr>
          <p:cNvPr id="76804" name="Picture 4">
            <a:extLst>
              <a:ext uri="{FF2B5EF4-FFF2-40B4-BE49-F238E27FC236}">
                <a16:creationId xmlns:a16="http://schemas.microsoft.com/office/drawing/2014/main" id="{EE1E1932-C45A-E044-BF68-8240DD47216B}"/>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808956" y="2249487"/>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grpSp>
        <p:nvGrpSpPr>
          <p:cNvPr id="76805" name="Group 5">
            <a:extLst>
              <a:ext uri="{FF2B5EF4-FFF2-40B4-BE49-F238E27FC236}">
                <a16:creationId xmlns:a16="http://schemas.microsoft.com/office/drawing/2014/main" id="{6BBA5DBE-0B3D-DC4E-AD7D-DBE8DE0712E6}"/>
              </a:ext>
            </a:extLst>
          </p:cNvPr>
          <p:cNvGrpSpPr>
            <a:grpSpLocks/>
          </p:cNvGrpSpPr>
          <p:nvPr/>
        </p:nvGrpSpPr>
        <p:grpSpPr bwMode="auto">
          <a:xfrm>
            <a:off x="3975100" y="3848100"/>
            <a:ext cx="1993900" cy="558800"/>
            <a:chOff x="1624" y="2576"/>
            <a:chExt cx="1160" cy="304"/>
          </a:xfrm>
        </p:grpSpPr>
        <p:sp>
          <p:nvSpPr>
            <p:cNvPr id="76806" name="Line 6">
              <a:extLst>
                <a:ext uri="{FF2B5EF4-FFF2-40B4-BE49-F238E27FC236}">
                  <a16:creationId xmlns:a16="http://schemas.microsoft.com/office/drawing/2014/main" id="{1E1A1ACD-C6F0-7648-B721-40713904BE61}"/>
                </a:ext>
              </a:extLst>
            </p:cNvPr>
            <p:cNvSpPr>
              <a:spLocks noChangeShapeType="1"/>
            </p:cNvSpPr>
            <p:nvPr/>
          </p:nvSpPr>
          <p:spPr bwMode="auto">
            <a:xfrm>
              <a:off x="1624" y="2576"/>
              <a:ext cx="1112" cy="304"/>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7" name="Line 7">
              <a:extLst>
                <a:ext uri="{FF2B5EF4-FFF2-40B4-BE49-F238E27FC236}">
                  <a16:creationId xmlns:a16="http://schemas.microsoft.com/office/drawing/2014/main" id="{CBF0B1D9-9876-C94C-86D5-613E5C3F1F86}"/>
                </a:ext>
              </a:extLst>
            </p:cNvPr>
            <p:cNvSpPr>
              <a:spLocks noChangeShapeType="1"/>
            </p:cNvSpPr>
            <p:nvPr/>
          </p:nvSpPr>
          <p:spPr bwMode="auto">
            <a:xfrm flipH="1" flipV="1">
              <a:off x="2208" y="2592"/>
              <a:ext cx="528" cy="288"/>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8" name="Line 8">
              <a:extLst>
                <a:ext uri="{FF2B5EF4-FFF2-40B4-BE49-F238E27FC236}">
                  <a16:creationId xmlns:a16="http://schemas.microsoft.com/office/drawing/2014/main" id="{2EBF9F31-BE81-0E42-9536-B847B81A4EF5}"/>
                </a:ext>
              </a:extLst>
            </p:cNvPr>
            <p:cNvSpPr>
              <a:spLocks noChangeShapeType="1"/>
            </p:cNvSpPr>
            <p:nvPr/>
          </p:nvSpPr>
          <p:spPr bwMode="auto">
            <a:xfrm>
              <a:off x="2208" y="2592"/>
              <a:ext cx="576" cy="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itle 1">
            <a:extLst>
              <a:ext uri="{FF2B5EF4-FFF2-40B4-BE49-F238E27FC236}">
                <a16:creationId xmlns:a16="http://schemas.microsoft.com/office/drawing/2014/main" id="{3567C2C1-5005-9D4C-AE57-D2BC73AA14E1}"/>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24452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6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E573318F-8A8A-AA49-B263-B58EEA884589}"/>
              </a:ext>
            </a:extLst>
          </p:cNvPr>
          <p:cNvSpPr>
            <a:spLocks noGrp="1" noChangeArrowheads="1"/>
          </p:cNvSpPr>
          <p:nvPr>
            <p:ph type="body" sz="half" idx="2"/>
          </p:nvPr>
        </p:nvSpPr>
        <p:spPr>
          <a:xfrm>
            <a:off x="6183314" y="19939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This high response is caused by reflections from the detector side of the baffle.</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It is present in all spheres, but some are much worse than others.</a:t>
            </a:r>
          </a:p>
        </p:txBody>
      </p:sp>
      <p:pic>
        <p:nvPicPr>
          <p:cNvPr id="77828" name="Picture 4">
            <a:extLst>
              <a:ext uri="{FF2B5EF4-FFF2-40B4-BE49-F238E27FC236}">
                <a16:creationId xmlns:a16="http://schemas.microsoft.com/office/drawing/2014/main" id="{06D8BF0D-8975-3E4F-AF67-B7D79E1620DE}"/>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51014" y="2236789"/>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grpSp>
        <p:nvGrpSpPr>
          <p:cNvPr id="77833" name="Group 9">
            <a:extLst>
              <a:ext uri="{FF2B5EF4-FFF2-40B4-BE49-F238E27FC236}">
                <a16:creationId xmlns:a16="http://schemas.microsoft.com/office/drawing/2014/main" id="{37406C88-DE74-4A49-80BF-55C229D967CA}"/>
              </a:ext>
            </a:extLst>
          </p:cNvPr>
          <p:cNvGrpSpPr>
            <a:grpSpLocks/>
          </p:cNvGrpSpPr>
          <p:nvPr/>
        </p:nvGrpSpPr>
        <p:grpSpPr bwMode="auto">
          <a:xfrm>
            <a:off x="3975100" y="3848100"/>
            <a:ext cx="1993900" cy="558800"/>
            <a:chOff x="1624" y="2576"/>
            <a:chExt cx="1160" cy="304"/>
          </a:xfrm>
        </p:grpSpPr>
        <p:sp>
          <p:nvSpPr>
            <p:cNvPr id="77834" name="Line 10">
              <a:extLst>
                <a:ext uri="{FF2B5EF4-FFF2-40B4-BE49-F238E27FC236}">
                  <a16:creationId xmlns:a16="http://schemas.microsoft.com/office/drawing/2014/main" id="{692CE13D-74E8-634F-8A73-43F4CA4E5E77}"/>
                </a:ext>
              </a:extLst>
            </p:cNvPr>
            <p:cNvSpPr>
              <a:spLocks noChangeShapeType="1"/>
            </p:cNvSpPr>
            <p:nvPr/>
          </p:nvSpPr>
          <p:spPr bwMode="auto">
            <a:xfrm>
              <a:off x="1624" y="2576"/>
              <a:ext cx="1112" cy="304"/>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5" name="Line 11">
              <a:extLst>
                <a:ext uri="{FF2B5EF4-FFF2-40B4-BE49-F238E27FC236}">
                  <a16:creationId xmlns:a16="http://schemas.microsoft.com/office/drawing/2014/main" id="{B507AF81-804B-6846-AE18-911A3D3FD2DC}"/>
                </a:ext>
              </a:extLst>
            </p:cNvPr>
            <p:cNvSpPr>
              <a:spLocks noChangeShapeType="1"/>
            </p:cNvSpPr>
            <p:nvPr/>
          </p:nvSpPr>
          <p:spPr bwMode="auto">
            <a:xfrm flipH="1" flipV="1">
              <a:off x="2208" y="2592"/>
              <a:ext cx="528" cy="288"/>
            </a:xfrm>
            <a:prstGeom prst="line">
              <a:avLst/>
            </a:prstGeom>
            <a:noFill/>
            <a:ln w="952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836" name="Line 12">
              <a:extLst>
                <a:ext uri="{FF2B5EF4-FFF2-40B4-BE49-F238E27FC236}">
                  <a16:creationId xmlns:a16="http://schemas.microsoft.com/office/drawing/2014/main" id="{8A0D9B10-5796-5141-B4F0-1DCBA597B393}"/>
                </a:ext>
              </a:extLst>
            </p:cNvPr>
            <p:cNvSpPr>
              <a:spLocks noChangeShapeType="1"/>
            </p:cNvSpPr>
            <p:nvPr/>
          </p:nvSpPr>
          <p:spPr bwMode="auto">
            <a:xfrm>
              <a:off x="2208" y="2592"/>
              <a:ext cx="576" cy="0"/>
            </a:xfrm>
            <a:prstGeom prst="line">
              <a:avLst/>
            </a:prstGeom>
            <a:noFill/>
            <a:ln w="9525">
              <a:solidFill>
                <a:srgbClr val="FFFF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 name="Title 1">
            <a:extLst>
              <a:ext uri="{FF2B5EF4-FFF2-40B4-BE49-F238E27FC236}">
                <a16:creationId xmlns:a16="http://schemas.microsoft.com/office/drawing/2014/main" id="{35D1F310-8AC1-CA41-9B52-300608C688B1}"/>
              </a:ext>
            </a:extLst>
          </p:cNvPr>
          <p:cNvSpPr txBox="1">
            <a:spLocks/>
          </p:cNvSpPr>
          <p:nvPr/>
        </p:nvSpPr>
        <p:spPr>
          <a:xfrm>
            <a:off x="5657622" y="240574"/>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624003108"/>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158121B2-9D49-D440-B65A-3A3B85420B98}"/>
              </a:ext>
            </a:extLst>
          </p:cNvPr>
          <p:cNvSpPr>
            <a:spLocks noGrp="1" noChangeArrowheads="1"/>
          </p:cNvSpPr>
          <p:nvPr>
            <p:ph type="body" sz="half" idx="2"/>
          </p:nvPr>
        </p:nvSpPr>
        <p:spPr>
          <a:xfrm>
            <a:off x="6108700" y="2019300"/>
            <a:ext cx="4419600"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All the prior sphere responses had one thing in common:</a:t>
            </a:r>
          </a:p>
          <a:p>
            <a:pPr lvl="1"/>
            <a:r>
              <a:rPr lang="en-GB" altLang="en-US" dirty="0"/>
              <a:t>The detector had a cosine collector on it.</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If we remove the cosine collector…</a:t>
            </a:r>
          </a:p>
        </p:txBody>
      </p:sp>
      <p:pic>
        <p:nvPicPr>
          <p:cNvPr id="78852" name="Picture 4">
            <a:extLst>
              <a:ext uri="{FF2B5EF4-FFF2-40B4-BE49-F238E27FC236}">
                <a16:creationId xmlns:a16="http://schemas.microsoft.com/office/drawing/2014/main" id="{BCD7452F-CEEE-C747-8D8F-00AE1CCF63C9}"/>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689100" y="2400301"/>
            <a:ext cx="4419600" cy="3825875"/>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3" name="Text Box 5">
            <a:extLst>
              <a:ext uri="{FF2B5EF4-FFF2-40B4-BE49-F238E27FC236}">
                <a16:creationId xmlns:a16="http://schemas.microsoft.com/office/drawing/2014/main" id="{F6FBDB29-EBC0-4040-97FE-578B7F010811}"/>
              </a:ext>
            </a:extLst>
          </p:cNvPr>
          <p:cNvSpPr txBox="1">
            <a:spLocks noChangeArrowheads="1"/>
          </p:cNvSpPr>
          <p:nvPr/>
        </p:nvSpPr>
        <p:spPr bwMode="auto">
          <a:xfrm>
            <a:off x="6108700" y="5143500"/>
            <a:ext cx="4114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76238" indent="-376238" algn="l" eaLnBrk="0" hangingPunct="0">
              <a:defRPr sz="2400">
                <a:solidFill>
                  <a:schemeClr val="tx1"/>
                </a:solidFill>
                <a:latin typeface="Times New Roman" panose="02020603050405020304" pitchFamily="18" charset="0"/>
              </a:defRPr>
            </a:lvl1pPr>
            <a:lvl2pPr marL="566738"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Clr>
                <a:srgbClr val="0000FF"/>
              </a:buClr>
              <a:buFont typeface="Wingdings" pitchFamily="2" charset="2"/>
              <a:buChar char="Ø"/>
            </a:pPr>
            <a:r>
              <a:rPr lang="en-GB" altLang="en-US" sz="2800" dirty="0">
                <a:effectLst>
                  <a:outerShdw blurRad="38100" dist="38100" dir="2700000" algn="tl">
                    <a:srgbClr val="FFFFFF"/>
                  </a:outerShdw>
                </a:effectLst>
                <a:latin typeface="Arial" panose="020B0604020202020204" pitchFamily="34" charset="0"/>
              </a:rPr>
              <a:t>... the response of even the best sphere is destroyed.</a:t>
            </a:r>
            <a:endParaRPr lang="en-GB" altLang="en-US" dirty="0"/>
          </a:p>
        </p:txBody>
      </p:sp>
      <p:sp>
        <p:nvSpPr>
          <p:cNvPr id="8" name="Title 1">
            <a:extLst>
              <a:ext uri="{FF2B5EF4-FFF2-40B4-BE49-F238E27FC236}">
                <a16:creationId xmlns:a16="http://schemas.microsoft.com/office/drawing/2014/main" id="{0FDD8457-A856-5442-80AA-B0249F2AEBDA}"/>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943402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78852"/>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78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bldLvl="2" autoUpdateAnimBg="0"/>
      <p:bldP spid="78853"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55D380BD-7BD9-C04B-B159-68639B2FFF6D}"/>
              </a:ext>
            </a:extLst>
          </p:cNvPr>
          <p:cNvSpPr>
            <a:spLocks noGrp="1" noChangeArrowheads="1"/>
          </p:cNvSpPr>
          <p:nvPr>
            <p:ph type="body" idx="1"/>
          </p:nvPr>
        </p:nvSpPr>
        <p:spPr>
          <a:xfrm>
            <a:off x="1701800" y="2082801"/>
            <a:ext cx="8839200" cy="701675"/>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LEDs are usually highly directional.</a:t>
            </a:r>
          </a:p>
        </p:txBody>
      </p:sp>
      <p:pic>
        <p:nvPicPr>
          <p:cNvPr id="80900" name="Picture 4" descr="C:\My Documents\LED distribution.bmp">
            <a:extLst>
              <a:ext uri="{FF2B5EF4-FFF2-40B4-BE49-F238E27FC236}">
                <a16:creationId xmlns:a16="http://schemas.microsoft.com/office/drawing/2014/main" id="{4C52682E-B978-274F-BDAA-A76A98972D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851150"/>
            <a:ext cx="4495800" cy="38814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CB63D75-4A96-C648-BC18-C6C8F48CE62B}"/>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1454496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192BC85B-EBEA-4149-B279-5DD53D21B8BF}"/>
              </a:ext>
            </a:extLst>
          </p:cNvPr>
          <p:cNvSpPr>
            <a:spLocks noGrp="1" noChangeArrowheads="1"/>
          </p:cNvSpPr>
          <p:nvPr>
            <p:ph type="body" sz="half" idx="2"/>
          </p:nvPr>
        </p:nvSpPr>
        <p:spPr>
          <a:xfrm>
            <a:off x="6208714" y="19812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 sphere has areas of uniform response (green).</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And non-uniform areas (red).</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If the source is highly directional, it should be pointed at a green area for the best results.</a:t>
            </a:r>
          </a:p>
        </p:txBody>
      </p:sp>
      <p:pic>
        <p:nvPicPr>
          <p:cNvPr id="81924" name="Picture 4">
            <a:extLst>
              <a:ext uri="{FF2B5EF4-FFF2-40B4-BE49-F238E27FC236}">
                <a16:creationId xmlns:a16="http://schemas.microsoft.com/office/drawing/2014/main" id="{B93053E3-D046-2B42-A693-CE4500DBD045}"/>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6414" y="2224089"/>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pic>
        <p:nvPicPr>
          <p:cNvPr id="81925" name="Picture 5">
            <a:extLst>
              <a:ext uri="{FF2B5EF4-FFF2-40B4-BE49-F238E27FC236}">
                <a16:creationId xmlns:a16="http://schemas.microsoft.com/office/drawing/2014/main" id="{AEA17D9A-7371-B041-9E58-A61968D2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7689" y="2336800"/>
            <a:ext cx="175577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B3ACEC92-99F9-C745-8A7A-25FBDA2DC5F2}"/>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4693530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anim calcmode="lin" valueType="num">
                                      <p:cBhvr additive="base">
                                        <p:cTn id="13" dur="500" fill="hold"/>
                                        <p:tgtEl>
                                          <p:spTgt spid="819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1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1923">
                                            <p:txEl>
                                              <p:pRg st="2" end="2"/>
                                            </p:txEl>
                                          </p:spTgt>
                                        </p:tgtEl>
                                        <p:attrNameLst>
                                          <p:attrName>style.visibility</p:attrName>
                                        </p:attrNameLst>
                                      </p:cBhvr>
                                      <p:to>
                                        <p:strVal val="visible"/>
                                      </p:to>
                                    </p:set>
                                    <p:anim calcmode="lin" valueType="num">
                                      <p:cBhvr additive="base">
                                        <p:cTn id="19" dur="500" fill="hold"/>
                                        <p:tgtEl>
                                          <p:spTgt spid="8192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81925"/>
                                        </p:tgtEl>
                                        <p:attrNameLst>
                                          <p:attrName>style.visibility</p:attrName>
                                        </p:attrNameLst>
                                      </p:cBhvr>
                                      <p:to>
                                        <p:strVal val="visible"/>
                                      </p:to>
                                    </p:set>
                                    <p:anim calcmode="lin" valueType="num">
                                      <p:cBhvr additive="base">
                                        <p:cTn id="25" dur="500"/>
                                        <p:tgtEl>
                                          <p:spTgt spid="81925"/>
                                        </p:tgtEl>
                                        <p:attrNameLst>
                                          <p:attrName>ppt_y</p:attrName>
                                        </p:attrNameLst>
                                      </p:cBhvr>
                                      <p:tavLst>
                                        <p:tav tm="0">
                                          <p:val>
                                            <p:strVal val="#ppt_y+#ppt_h*1.125000"/>
                                          </p:val>
                                        </p:tav>
                                        <p:tav tm="100000">
                                          <p:val>
                                            <p:strVal val="#ppt_y"/>
                                          </p:val>
                                        </p:tav>
                                      </p:tavLst>
                                    </p:anim>
                                    <p:animEffect transition="in" filter="wipe(up)">
                                      <p:cBhvr>
                                        <p:cTn id="26"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A3E1C795-AABB-A749-BEC5-296707E8622C}"/>
              </a:ext>
            </a:extLst>
          </p:cNvPr>
          <p:cNvSpPr>
            <a:spLocks noGrp="1" noChangeArrowheads="1"/>
          </p:cNvSpPr>
          <p:nvPr>
            <p:ph type="body" sz="half" idx="2"/>
          </p:nvPr>
        </p:nvSpPr>
        <p:spPr>
          <a:xfrm>
            <a:off x="6208714" y="19685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green area is bigger for larger spheres.</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red area is bigger for larger baffles.</a:t>
            </a:r>
          </a:p>
        </p:txBody>
      </p:sp>
      <p:pic>
        <p:nvPicPr>
          <p:cNvPr id="82948" name="Picture 4">
            <a:extLst>
              <a:ext uri="{FF2B5EF4-FFF2-40B4-BE49-F238E27FC236}">
                <a16:creationId xmlns:a16="http://schemas.microsoft.com/office/drawing/2014/main" id="{DF7599F1-FB64-7F48-919F-9CCCA008D83E}"/>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6414" y="2211389"/>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pic>
        <p:nvPicPr>
          <p:cNvPr id="82949" name="Picture 5">
            <a:extLst>
              <a:ext uri="{FF2B5EF4-FFF2-40B4-BE49-F238E27FC236}">
                <a16:creationId xmlns:a16="http://schemas.microsoft.com/office/drawing/2014/main" id="{2D14A882-10A2-8C43-8080-3B9F02E033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4" y="2320925"/>
            <a:ext cx="1755775" cy="201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a:extLst>
              <a:ext uri="{FF2B5EF4-FFF2-40B4-BE49-F238E27FC236}">
                <a16:creationId xmlns:a16="http://schemas.microsoft.com/office/drawing/2014/main" id="{C46CB83E-714A-B944-9005-147D9D618D9C}"/>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907035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644642" y="5446831"/>
            <a:ext cx="10782187" cy="1658014"/>
          </a:xfrm>
          <a:noFill/>
        </p:spPr>
        <p:txBody>
          <a:bodyPr>
            <a:noAutofit/>
          </a:bodyPr>
          <a:lstStyle/>
          <a:p>
            <a:pPr algn="l"/>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ILLUMINANCE, IRRADIANCE AND SPECTRAL IRRADIANCE</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A cosine collector, either diffuser or integrating sphere, is used</a:t>
            </a:r>
            <a:br>
              <a:rPr lang="en-US" altLang="en-US" sz="2400" dirty="0"/>
            </a:br>
            <a:br>
              <a:rPr lang="en-US" altLang="en-US" sz="2000" dirty="0"/>
            </a:br>
            <a:r>
              <a:rPr lang="en-US" altLang="en-US" sz="3200" b="1" dirty="0">
                <a:solidFill>
                  <a:srgbClr val="233667"/>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BASIC UNITS</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Illuminance</a:t>
            </a:r>
            <a:br>
              <a:rPr lang="en-US" altLang="en-US" sz="3200" dirty="0"/>
            </a:br>
            <a:r>
              <a:rPr lang="en-US" altLang="en-US" sz="2000" dirty="0"/>
              <a:t>         - Lux [lux = </a:t>
            </a:r>
            <a:r>
              <a:rPr lang="en-US" altLang="en-US" sz="2000" dirty="0" err="1"/>
              <a:t>lm</a:t>
            </a:r>
            <a:r>
              <a:rPr lang="en-US" altLang="en-US" sz="2000" dirty="0"/>
              <a:t> m</a:t>
            </a:r>
            <a:r>
              <a:rPr lang="en-US" altLang="en-US" sz="2000" baseline="30000" dirty="0"/>
              <a:t>-2</a:t>
            </a:r>
            <a:r>
              <a:rPr lang="en-US" altLang="en-US" sz="2000" dirty="0"/>
              <a:t>]</a:t>
            </a:r>
            <a:br>
              <a:rPr lang="en-US" altLang="en-US" sz="32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Irradiance</a:t>
            </a:r>
            <a:br>
              <a:rPr lang="en-US" altLang="en-US" sz="3200" dirty="0"/>
            </a:br>
            <a:r>
              <a:rPr lang="en-US" altLang="en-US" sz="2000" dirty="0"/>
              <a:t>         - W m</a:t>
            </a:r>
            <a:r>
              <a:rPr lang="en-US" altLang="en-US" sz="2000" baseline="30000" dirty="0"/>
              <a:t>-2</a:t>
            </a:r>
            <a:br>
              <a:rPr lang="en-US" altLang="en-US" sz="3200" baseline="30000" dirty="0"/>
            </a:br>
            <a:r>
              <a:rPr lang="bg-BG" sz="2800" dirty="0">
                <a:solidFill>
                  <a:srgbClr val="88B1BB"/>
                </a:solidFill>
                <a:ea typeface="Helvetica Neue" charset="0"/>
                <a:cs typeface="Helvetica Neue" charset="0"/>
              </a:rPr>
              <a:t>•</a:t>
            </a:r>
            <a:r>
              <a:rPr lang="en-US" sz="2800" dirty="0">
                <a:solidFill>
                  <a:srgbClr val="88B1BB"/>
                </a:solidFill>
                <a:ea typeface="Helvetica Neue" charset="0"/>
                <a:cs typeface="Helvetica Neue" charset="0"/>
              </a:rPr>
              <a:t> </a:t>
            </a:r>
            <a:r>
              <a:rPr lang="en-US" altLang="en-US" sz="2800" dirty="0"/>
              <a:t>Spectral Irradiance</a:t>
            </a:r>
            <a:br>
              <a:rPr lang="en-US" altLang="en-US" sz="3200" dirty="0"/>
            </a:br>
            <a:r>
              <a:rPr lang="en-US" altLang="en-US" sz="2000" dirty="0"/>
              <a:t>         - W m</a:t>
            </a:r>
            <a:r>
              <a:rPr lang="en-US" altLang="en-US" sz="2000" baseline="30000" dirty="0"/>
              <a:t>-2</a:t>
            </a:r>
            <a:r>
              <a:rPr lang="en-US" altLang="en-US" sz="2000" dirty="0"/>
              <a:t> nm</a:t>
            </a:r>
            <a:r>
              <a:rPr lang="en-US" altLang="en-US" sz="2000" baseline="30000" dirty="0"/>
              <a:t>-1</a:t>
            </a:r>
            <a:br>
              <a:rPr lang="en-US" altLang="en-US" sz="3200" baseline="30000" dirty="0"/>
            </a:br>
            <a:br>
              <a:rPr lang="en-US" altLang="en-US" sz="3200" dirty="0"/>
            </a:br>
            <a:br>
              <a:rPr lang="en-US" altLang="en-US" sz="3200" dirty="0">
                <a:latin typeface="+mn-lt"/>
              </a:rPr>
            </a:br>
            <a:endParaRPr lang="en-US" altLang="en-US" sz="3200" dirty="0">
              <a:solidFill>
                <a:schemeClr val="bg1">
                  <a:lumMod val="50000"/>
                </a:schemeClr>
              </a:solidFill>
              <a:latin typeface="+mn-lt"/>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INTRODUCTION</a:t>
            </a:r>
          </a:p>
        </p:txBody>
      </p:sp>
      <p:sp>
        <p:nvSpPr>
          <p:cNvPr id="4" name="AutoShape 1029">
            <a:extLst>
              <a:ext uri="{FF2B5EF4-FFF2-40B4-BE49-F238E27FC236}">
                <a16:creationId xmlns:a16="http://schemas.microsoft.com/office/drawing/2014/main" id="{D11DA21C-D98F-E34D-809F-7C0C07C38F09}"/>
              </a:ext>
            </a:extLst>
          </p:cNvPr>
          <p:cNvSpPr>
            <a:spLocks noChangeArrowheads="1"/>
          </p:cNvSpPr>
          <p:nvPr/>
        </p:nvSpPr>
        <p:spPr bwMode="auto">
          <a:xfrm>
            <a:off x="5116530" y="3215015"/>
            <a:ext cx="5911066" cy="3318493"/>
          </a:xfrm>
          <a:prstGeom prst="roundRect">
            <a:avLst>
              <a:gd name="adj" fmla="val 16667"/>
            </a:avLst>
          </a:prstGeom>
          <a:solidFill>
            <a:srgbClr val="99CCFF"/>
          </a:solidFill>
          <a:ln>
            <a:noFill/>
          </a:ln>
          <a:effectLst>
            <a:outerShdw dist="17961" dir="2700000" algn="ctr" rotWithShape="0">
              <a:srgbClr val="99CCFF">
                <a:gamma/>
                <a:shade val="60000"/>
                <a:invGamma/>
              </a:srgb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r>
              <a:rPr lang="en-US" altLang="en-US" sz="3000" b="1" dirty="0">
                <a:effectLst>
                  <a:outerShdw blurRad="38100" dist="38100" dir="2700000" algn="tl">
                    <a:srgbClr val="FFFFFF"/>
                  </a:outerShdw>
                </a:effectLst>
              </a:rPr>
              <a:t>In the following sections, references to </a:t>
            </a:r>
            <a:r>
              <a:rPr lang="en-US" altLang="en-US" sz="3000" b="1" dirty="0" err="1">
                <a:effectLst>
                  <a:outerShdw blurRad="38100" dist="38100" dir="2700000" algn="tl">
                    <a:srgbClr val="FFFFFF"/>
                  </a:outerShdw>
                </a:effectLst>
              </a:rPr>
              <a:t>photopic</a:t>
            </a:r>
            <a:r>
              <a:rPr lang="en-US" altLang="en-US" sz="3000" b="1" dirty="0">
                <a:effectLst>
                  <a:outerShdw blurRad="38100" dist="38100" dir="2700000" algn="tl">
                    <a:srgbClr val="FFFFFF"/>
                  </a:outerShdw>
                </a:effectLst>
              </a:rPr>
              <a:t> quantities implies the radiometric and</a:t>
            </a:r>
          </a:p>
          <a:p>
            <a:pPr algn="ctr"/>
            <a:r>
              <a:rPr lang="en-US" altLang="en-US" sz="3000" b="1" dirty="0" err="1">
                <a:effectLst>
                  <a:outerShdw blurRad="38100" dist="38100" dir="2700000" algn="tl">
                    <a:srgbClr val="FFFFFF"/>
                  </a:outerShdw>
                </a:effectLst>
              </a:rPr>
              <a:t>spectroradiometric</a:t>
            </a:r>
            <a:r>
              <a:rPr lang="en-US" altLang="en-US" sz="3000" b="1" dirty="0">
                <a:effectLst>
                  <a:outerShdw blurRad="38100" dist="38100" dir="2700000" algn="tl">
                    <a:srgbClr val="FFFFFF"/>
                  </a:outerShdw>
                </a:effectLst>
              </a:rPr>
              <a:t> quantities as well.</a:t>
            </a:r>
          </a:p>
        </p:txBody>
      </p:sp>
    </p:spTree>
    <p:extLst>
      <p:ext uri="{BB962C8B-B14F-4D97-AF65-F5344CB8AC3E}">
        <p14:creationId xmlns:p14="http://schemas.microsoft.com/office/powerpoint/2010/main" val="324656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B98FADB4-450B-564E-BA2E-2FEF366DF84E}"/>
              </a:ext>
            </a:extLst>
          </p:cNvPr>
          <p:cNvSpPr>
            <a:spLocks noGrp="1" noChangeArrowheads="1"/>
          </p:cNvSpPr>
          <p:nvPr>
            <p:ph type="body" idx="1"/>
          </p:nvPr>
        </p:nvSpPr>
        <p:spPr>
          <a:xfrm>
            <a:off x="838200" y="2171699"/>
            <a:ext cx="10515600" cy="40052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Geometrically, the highest accuracies are obtained by orienting LEDs so the maximum output is directed at areas of uniform response.</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Highly reflective coatings give much lower geometrical errors, regardless of orientation, than less reflective coatings.</a:t>
            </a:r>
          </a:p>
        </p:txBody>
      </p:sp>
      <p:sp>
        <p:nvSpPr>
          <p:cNvPr id="5" name="Title 1">
            <a:extLst>
              <a:ext uri="{FF2B5EF4-FFF2-40B4-BE49-F238E27FC236}">
                <a16:creationId xmlns:a16="http://schemas.microsoft.com/office/drawing/2014/main" id="{057D2A45-3E4D-F847-AAE7-D038C0D99DE8}"/>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521370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 calcmode="lin" valueType="num">
                                      <p:cBhvr additive="base">
                                        <p:cTn id="13" dur="500" fill="hold"/>
                                        <p:tgtEl>
                                          <p:spTgt spid="8397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39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A704F183-BA6C-AD45-93FF-6A5DFD98369B}"/>
              </a:ext>
            </a:extLst>
          </p:cNvPr>
          <p:cNvSpPr>
            <a:spLocks noGrp="1" noChangeArrowheads="1"/>
          </p:cNvSpPr>
          <p:nvPr>
            <p:ph type="body" idx="1"/>
          </p:nvPr>
        </p:nvSpPr>
        <p:spPr>
          <a:xfrm>
            <a:off x="838200" y="2158999"/>
            <a:ext cx="10515600" cy="4017963"/>
          </a:xfrm>
        </p:spPr>
        <p:txBody>
          <a:bodyPr/>
          <a:lstStyle/>
          <a:p>
            <a:pPr>
              <a:buFont typeface="Wingdings" pitchFamily="2" charset="2"/>
              <a:buNone/>
            </a:pPr>
            <a:r>
              <a:rPr lang="en-GB" altLang="en-US" dirty="0"/>
              <a:t>However,</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Anything placed inside spheres, including lamps, holders, sockets and cables, can absorb light and change the sphere throughput.</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higher the reflectivity of the sphere, the bigger the change to throughput when something is placed inside.</a:t>
            </a:r>
          </a:p>
        </p:txBody>
      </p:sp>
      <p:sp>
        <p:nvSpPr>
          <p:cNvPr id="5" name="Title 1">
            <a:extLst>
              <a:ext uri="{FF2B5EF4-FFF2-40B4-BE49-F238E27FC236}">
                <a16:creationId xmlns:a16="http://schemas.microsoft.com/office/drawing/2014/main" id="{B7286E2F-E74D-A542-BC3B-86E6F8541CAA}"/>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2485238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4995">
                                            <p:txEl>
                                              <p:pRg st="3" end="3"/>
                                            </p:txEl>
                                          </p:spTgt>
                                        </p:tgtEl>
                                        <p:attrNameLst>
                                          <p:attrName>style.visibility</p:attrName>
                                        </p:attrNameLst>
                                      </p:cBhvr>
                                      <p:to>
                                        <p:strVal val="visible"/>
                                      </p:to>
                                    </p:set>
                                    <p:anim calcmode="lin" valueType="num">
                                      <p:cBhvr additive="base">
                                        <p:cTn id="19" dur="500" fill="hold"/>
                                        <p:tgtEl>
                                          <p:spTgt spid="84995">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86019" name="Picture 3">
            <a:extLst>
              <a:ext uri="{FF2B5EF4-FFF2-40B4-BE49-F238E27FC236}">
                <a16:creationId xmlns:a16="http://schemas.microsoft.com/office/drawing/2014/main" id="{8D43BE61-C666-994B-8546-89A5561BD4F0}"/>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317500" y="2095500"/>
            <a:ext cx="11785600" cy="4648200"/>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grpSp>
        <p:nvGrpSpPr>
          <p:cNvPr id="86023" name="Group 7">
            <a:extLst>
              <a:ext uri="{FF2B5EF4-FFF2-40B4-BE49-F238E27FC236}">
                <a16:creationId xmlns:a16="http://schemas.microsoft.com/office/drawing/2014/main" id="{1B2EC932-EBEC-8F42-B74B-F1AB0EAFB8EA}"/>
              </a:ext>
            </a:extLst>
          </p:cNvPr>
          <p:cNvGrpSpPr>
            <a:grpSpLocks/>
          </p:cNvGrpSpPr>
          <p:nvPr/>
        </p:nvGrpSpPr>
        <p:grpSpPr bwMode="auto">
          <a:xfrm>
            <a:off x="8443913" y="1993900"/>
            <a:ext cx="2057400" cy="2286000"/>
            <a:chOff x="4320" y="864"/>
            <a:chExt cx="1296" cy="1440"/>
          </a:xfrm>
          <a:solidFill>
            <a:srgbClr val="233667"/>
          </a:solidFill>
        </p:grpSpPr>
        <p:sp>
          <p:nvSpPr>
            <p:cNvPr id="86020" name="AutoShape 4">
              <a:extLst>
                <a:ext uri="{FF2B5EF4-FFF2-40B4-BE49-F238E27FC236}">
                  <a16:creationId xmlns:a16="http://schemas.microsoft.com/office/drawing/2014/main" id="{2BDD9853-B1FA-5B4F-8A2B-1CDA8F93421D}"/>
                </a:ext>
              </a:extLst>
            </p:cNvPr>
            <p:cNvSpPr>
              <a:spLocks noChangeArrowheads="1"/>
            </p:cNvSpPr>
            <p:nvPr/>
          </p:nvSpPr>
          <p:spPr bwMode="auto">
            <a:xfrm>
              <a:off x="4464" y="864"/>
              <a:ext cx="1152" cy="1440"/>
            </a:xfrm>
            <a:prstGeom prst="wedgeRectCallout">
              <a:avLst>
                <a:gd name="adj1" fmla="val -63106"/>
                <a:gd name="adj2" fmla="val -6528"/>
              </a:avLst>
            </a:prstGeom>
            <a:grpFill/>
            <a:ln>
              <a:noFill/>
            </a:ln>
            <a:effectLst>
              <a:prstShdw prst="shdw17" dist="17961" dir="2700000">
                <a:srgbClr val="6699FF">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a:lstStyle/>
            <a:p>
              <a:r>
                <a:rPr lang="en-GB" altLang="en-US" dirty="0">
                  <a:solidFill>
                    <a:schemeClr val="bg1"/>
                  </a:solidFill>
                </a:rPr>
                <a:t>Here, the effective reflectivity is changed by just 0.25%.</a:t>
              </a:r>
            </a:p>
          </p:txBody>
        </p:sp>
        <p:sp>
          <p:nvSpPr>
            <p:cNvPr id="86021" name="Line 5">
              <a:extLst>
                <a:ext uri="{FF2B5EF4-FFF2-40B4-BE49-F238E27FC236}">
                  <a16:creationId xmlns:a16="http://schemas.microsoft.com/office/drawing/2014/main" id="{3D1444FB-0E55-A142-8D8E-A9A4F60255ED}"/>
                </a:ext>
              </a:extLst>
            </p:cNvPr>
            <p:cNvSpPr>
              <a:spLocks noChangeShapeType="1"/>
            </p:cNvSpPr>
            <p:nvPr/>
          </p:nvSpPr>
          <p:spPr bwMode="auto">
            <a:xfrm>
              <a:off x="4320" y="1472"/>
              <a:ext cx="0" cy="720"/>
            </a:xfrm>
            <a:prstGeom prst="line">
              <a:avLst/>
            </a:prstGeom>
            <a:grpFill/>
            <a:ln w="9525">
              <a:solidFill>
                <a:schemeClr val="accent1"/>
              </a:solidFill>
              <a:round/>
              <a:headEnd/>
              <a:tailEnd/>
            </a:ln>
            <a:effectLst>
              <a:outerShdw dist="17961" dir="2700000" algn="ctr" rotWithShape="0">
                <a:schemeClr val="accent1">
                  <a:gamma/>
                  <a:shade val="60000"/>
                  <a:invGamma/>
                </a:schemeClr>
              </a:outerShdw>
            </a:effectLst>
            <a:extLst/>
          </p:spPr>
          <p:txBody>
            <a:bodyPr anchor="ctr"/>
            <a:lstStyle/>
            <a:p>
              <a:endParaRPr lang="en-US">
                <a:solidFill>
                  <a:schemeClr val="bg1"/>
                </a:solidFill>
              </a:endParaRPr>
            </a:p>
          </p:txBody>
        </p:sp>
      </p:grpSp>
      <p:sp>
        <p:nvSpPr>
          <p:cNvPr id="8" name="Title 1">
            <a:extLst>
              <a:ext uri="{FF2B5EF4-FFF2-40B4-BE49-F238E27FC236}">
                <a16:creationId xmlns:a16="http://schemas.microsoft.com/office/drawing/2014/main" id="{120D2DC4-4C1C-CC4D-B47A-241BBC87763C}"/>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555602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dissolve">
                                      <p:cBhvr>
                                        <p:cTn id="7"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64D3DC35-0397-EC46-8F21-83D5395F1BF4}"/>
              </a:ext>
            </a:extLst>
          </p:cNvPr>
          <p:cNvSpPr>
            <a:spLocks noGrp="1" noChangeArrowheads="1"/>
          </p:cNvSpPr>
          <p:nvPr>
            <p:ph type="body" idx="1"/>
          </p:nvPr>
        </p:nvSpPr>
        <p:spPr>
          <a:xfrm>
            <a:off x="838200" y="2209799"/>
            <a:ext cx="10515600" cy="39671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This example is for a black spherical object in the </a:t>
            </a:r>
            <a:r>
              <a:rPr lang="en-GB" altLang="en-US" dirty="0" err="1"/>
              <a:t>center</a:t>
            </a:r>
            <a:r>
              <a:rPr lang="en-GB" altLang="en-US" dirty="0"/>
              <a:t> of the sphere.</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Actual changes will depend on the object’s reflectance, shape and position in the sphere and can be larger than shown.</a:t>
            </a:r>
          </a:p>
        </p:txBody>
      </p:sp>
      <p:sp>
        <p:nvSpPr>
          <p:cNvPr id="5" name="Title 1">
            <a:extLst>
              <a:ext uri="{FF2B5EF4-FFF2-40B4-BE49-F238E27FC236}">
                <a16:creationId xmlns:a16="http://schemas.microsoft.com/office/drawing/2014/main" id="{C1A305CC-0480-5041-9099-35D78F072032}"/>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5479668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7043">
                                            <p:txEl>
                                              <p:pRg st="2" end="2"/>
                                            </p:txEl>
                                          </p:spTgt>
                                        </p:tgtEl>
                                        <p:attrNameLst>
                                          <p:attrName>style.visibility</p:attrName>
                                        </p:attrNameLst>
                                      </p:cBhvr>
                                      <p:to>
                                        <p:strVal val="visible"/>
                                      </p:to>
                                    </p:set>
                                    <p:anim calcmode="lin" valueType="num">
                                      <p:cBhvr additive="base">
                                        <p:cTn id="13" dur="500" fill="hold"/>
                                        <p:tgtEl>
                                          <p:spTgt spid="8704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704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pic>
        <p:nvPicPr>
          <p:cNvPr id="94212" name="Picture 1028">
            <a:extLst>
              <a:ext uri="{FF2B5EF4-FFF2-40B4-BE49-F238E27FC236}">
                <a16:creationId xmlns:a16="http://schemas.microsoft.com/office/drawing/2014/main" id="{6483AB27-8118-DA4E-91BA-AAAA830ED87E}"/>
              </a:ext>
            </a:extLst>
          </p:cNvPr>
          <p:cNvPicPr>
            <a:picLocks noGrp="1" noChangeAspect="1" noChangeArrowheads="1"/>
          </p:cNvPicPr>
          <p:nvPr>
            <p:ph type="chart" idx="1"/>
          </p:nvPr>
        </p:nvPicPr>
        <p:blipFill>
          <a:blip r:embed="rId4">
            <a:extLst>
              <a:ext uri="{28A0092B-C50C-407E-A947-70E740481C1C}">
                <a14:useLocalDpi xmlns:a14="http://schemas.microsoft.com/office/drawing/2010/main" val="0"/>
              </a:ext>
            </a:extLst>
          </a:blip>
          <a:srcRect/>
          <a:stretch>
            <a:fillRect/>
          </a:stretch>
        </p:blipFill>
        <p:spPr>
          <a:xfrm>
            <a:off x="5969000" y="2006600"/>
            <a:ext cx="4648200"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4216" name="AutoShape 1032">
            <a:extLst>
              <a:ext uri="{FF2B5EF4-FFF2-40B4-BE49-F238E27FC236}">
                <a16:creationId xmlns:a16="http://schemas.microsoft.com/office/drawing/2014/main" id="{D3C00006-9D9A-714E-B8DA-E2EDA6956128}"/>
              </a:ext>
            </a:extLst>
          </p:cNvPr>
          <p:cNvSpPr>
            <a:spLocks noChangeArrowheads="1"/>
          </p:cNvSpPr>
          <p:nvPr/>
        </p:nvSpPr>
        <p:spPr bwMode="auto">
          <a:xfrm>
            <a:off x="1778000" y="2082800"/>
            <a:ext cx="3886200" cy="4495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If we look at this pictorially, the size of an LED relative to the sphere, in order to change the throughput of the sphere by 1%, depends on its reflectivity…</a:t>
            </a:r>
          </a:p>
        </p:txBody>
      </p:sp>
      <p:grpSp>
        <p:nvGrpSpPr>
          <p:cNvPr id="94223" name="Group 1039">
            <a:extLst>
              <a:ext uri="{FF2B5EF4-FFF2-40B4-BE49-F238E27FC236}">
                <a16:creationId xmlns:a16="http://schemas.microsoft.com/office/drawing/2014/main" id="{A44F51C9-E77A-8C4B-A88C-7169F1DFB725}"/>
              </a:ext>
            </a:extLst>
          </p:cNvPr>
          <p:cNvGrpSpPr>
            <a:grpSpLocks/>
          </p:cNvGrpSpPr>
          <p:nvPr/>
        </p:nvGrpSpPr>
        <p:grpSpPr bwMode="auto">
          <a:xfrm>
            <a:off x="6883400" y="4064002"/>
            <a:ext cx="838200" cy="827088"/>
            <a:chOff x="3312" y="2208"/>
            <a:chExt cx="528" cy="521"/>
          </a:xfrm>
        </p:grpSpPr>
        <p:pic>
          <p:nvPicPr>
            <p:cNvPr id="94213" name="Picture 1029">
              <a:extLst>
                <a:ext uri="{FF2B5EF4-FFF2-40B4-BE49-F238E27FC236}">
                  <a16:creationId xmlns:a16="http://schemas.microsoft.com/office/drawing/2014/main" id="{D6DCAAC9-BCE5-FD49-966B-82B6027D8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2208"/>
              <a:ext cx="161"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4217" name="Text Box 1033">
              <a:extLst>
                <a:ext uri="{FF2B5EF4-FFF2-40B4-BE49-F238E27FC236}">
                  <a16:creationId xmlns:a16="http://schemas.microsoft.com/office/drawing/2014/main" id="{00F71A17-D84D-E94B-AA70-1CDA95908D34}"/>
                </a:ext>
              </a:extLst>
            </p:cNvPr>
            <p:cNvSpPr txBox="1">
              <a:spLocks noChangeArrowheads="1"/>
            </p:cNvSpPr>
            <p:nvPr/>
          </p:nvSpPr>
          <p:spPr bwMode="auto">
            <a:xfrm>
              <a:off x="3312" y="2496"/>
              <a:ext cx="528"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99%</a:t>
              </a:r>
            </a:p>
          </p:txBody>
        </p:sp>
      </p:grpSp>
      <p:grpSp>
        <p:nvGrpSpPr>
          <p:cNvPr id="94224" name="Group 1040">
            <a:extLst>
              <a:ext uri="{FF2B5EF4-FFF2-40B4-BE49-F238E27FC236}">
                <a16:creationId xmlns:a16="http://schemas.microsoft.com/office/drawing/2014/main" id="{B106ACC1-A273-4B4D-BF03-8CF1B78E5811}"/>
              </a:ext>
            </a:extLst>
          </p:cNvPr>
          <p:cNvGrpSpPr>
            <a:grpSpLocks/>
          </p:cNvGrpSpPr>
          <p:nvPr/>
        </p:nvGrpSpPr>
        <p:grpSpPr bwMode="auto">
          <a:xfrm>
            <a:off x="7950200" y="4187829"/>
            <a:ext cx="838200" cy="703263"/>
            <a:chOff x="3984" y="2286"/>
            <a:chExt cx="528" cy="443"/>
          </a:xfrm>
        </p:grpSpPr>
        <p:pic>
          <p:nvPicPr>
            <p:cNvPr id="94214" name="Picture 1030">
              <a:extLst>
                <a:ext uri="{FF2B5EF4-FFF2-40B4-BE49-F238E27FC236}">
                  <a16:creationId xmlns:a16="http://schemas.microsoft.com/office/drawing/2014/main" id="{39F93C19-3498-2E48-91AA-BCE3FD5CAC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24" y="2286"/>
              <a:ext cx="63" cy="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4218" name="Text Box 1034">
              <a:extLst>
                <a:ext uri="{FF2B5EF4-FFF2-40B4-BE49-F238E27FC236}">
                  <a16:creationId xmlns:a16="http://schemas.microsoft.com/office/drawing/2014/main" id="{4833CD6C-0979-1E4B-AEA1-90B8841C406E}"/>
                </a:ext>
              </a:extLst>
            </p:cNvPr>
            <p:cNvSpPr txBox="1">
              <a:spLocks noChangeArrowheads="1"/>
            </p:cNvSpPr>
            <p:nvPr/>
          </p:nvSpPr>
          <p:spPr bwMode="auto">
            <a:xfrm>
              <a:off x="3984" y="2496"/>
              <a:ext cx="528"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90%</a:t>
              </a:r>
            </a:p>
          </p:txBody>
        </p:sp>
      </p:grpSp>
      <p:grpSp>
        <p:nvGrpSpPr>
          <p:cNvPr id="94225" name="Group 1041">
            <a:extLst>
              <a:ext uri="{FF2B5EF4-FFF2-40B4-BE49-F238E27FC236}">
                <a16:creationId xmlns:a16="http://schemas.microsoft.com/office/drawing/2014/main" id="{398C492A-0A4E-6848-BBE9-7880DA60653F}"/>
              </a:ext>
            </a:extLst>
          </p:cNvPr>
          <p:cNvGrpSpPr>
            <a:grpSpLocks/>
          </p:cNvGrpSpPr>
          <p:nvPr/>
        </p:nvGrpSpPr>
        <p:grpSpPr bwMode="auto">
          <a:xfrm>
            <a:off x="8864600" y="4225929"/>
            <a:ext cx="838200" cy="665163"/>
            <a:chOff x="4560" y="2310"/>
            <a:chExt cx="528" cy="419"/>
          </a:xfrm>
        </p:grpSpPr>
        <p:graphicFrame>
          <p:nvGraphicFramePr>
            <p:cNvPr id="94215" name="Object 1031">
              <a:extLst>
                <a:ext uri="{FF2B5EF4-FFF2-40B4-BE49-F238E27FC236}">
                  <a16:creationId xmlns:a16="http://schemas.microsoft.com/office/drawing/2014/main" id="{741DBA05-39CE-5D46-9893-78CDF23EDA1C}"/>
                </a:ext>
              </a:extLst>
            </p:cNvPr>
            <p:cNvGraphicFramePr>
              <a:graphicFrameLocks noChangeAspect="1"/>
            </p:cNvGraphicFramePr>
            <p:nvPr/>
          </p:nvGraphicFramePr>
          <p:xfrm>
            <a:off x="4752" y="2310"/>
            <a:ext cx="35" cy="48"/>
          </p:xfrm>
          <a:graphic>
            <a:graphicData uri="http://schemas.openxmlformats.org/presentationml/2006/ole">
              <mc:AlternateContent xmlns:mc="http://schemas.openxmlformats.org/markup-compatibility/2006">
                <mc:Choice xmlns:v="urn:schemas-microsoft-com:vml" Requires="v">
                  <p:oleObj spid="_x0000_s144393" name="CorelDRAW" r:id="rId7" imgW="127000" imgH="177800" progId="CorelDraw.Graphic.8">
                    <p:embed/>
                  </p:oleObj>
                </mc:Choice>
                <mc:Fallback>
                  <p:oleObj name="CorelDRAW" r:id="rId7" imgW="127000" imgH="177800" progId="CorelDraw.Graphic.8">
                    <p:embed/>
                    <p:pic>
                      <p:nvPicPr>
                        <p:cNvPr id="94215" name="Object 1031">
                          <a:extLst>
                            <a:ext uri="{FF2B5EF4-FFF2-40B4-BE49-F238E27FC236}">
                              <a16:creationId xmlns:a16="http://schemas.microsoft.com/office/drawing/2014/main" id="{741DBA05-39CE-5D46-9893-78CDF23EDA1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52" y="2310"/>
                          <a:ext cx="35" cy="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oleObj>
                </mc:Fallback>
              </mc:AlternateContent>
            </a:graphicData>
          </a:graphic>
        </p:graphicFrame>
        <p:sp>
          <p:nvSpPr>
            <p:cNvPr id="94219" name="Text Box 1035">
              <a:extLst>
                <a:ext uri="{FF2B5EF4-FFF2-40B4-BE49-F238E27FC236}">
                  <a16:creationId xmlns:a16="http://schemas.microsoft.com/office/drawing/2014/main" id="{4142251B-4AB1-244E-AEC4-AC5C1AFE21E1}"/>
                </a:ext>
              </a:extLst>
            </p:cNvPr>
            <p:cNvSpPr txBox="1">
              <a:spLocks noChangeArrowheads="1"/>
            </p:cNvSpPr>
            <p:nvPr/>
          </p:nvSpPr>
          <p:spPr bwMode="auto">
            <a:xfrm>
              <a:off x="4560" y="2496"/>
              <a:ext cx="528" cy="233"/>
            </a:xfrm>
            <a:prstGeom prst="rect">
              <a:avLst/>
            </a:prstGeom>
            <a:noFill/>
            <a:ln>
              <a:noFill/>
            </a:ln>
            <a:effectLst>
              <a:outerShdw dist="17961" dir="2700000" algn="ctr" rotWithShape="0">
                <a:schemeClr val="accent1">
                  <a:gamma/>
                  <a:shade val="60000"/>
                  <a:invGamma/>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a:effectLst>
                    <a:outerShdw blurRad="38100" dist="38100" dir="2700000" algn="tl">
                      <a:srgbClr val="FFFFFF"/>
                    </a:outerShdw>
                  </a:effectLst>
                </a:rPr>
                <a:t>0%</a:t>
              </a:r>
            </a:p>
          </p:txBody>
        </p:sp>
      </p:grpSp>
      <p:sp>
        <p:nvSpPr>
          <p:cNvPr id="15" name="Title 1">
            <a:extLst>
              <a:ext uri="{FF2B5EF4-FFF2-40B4-BE49-F238E27FC236}">
                <a16:creationId xmlns:a16="http://schemas.microsoft.com/office/drawing/2014/main" id="{88F430E9-DFB6-1A4B-805E-89E1BCD2E84D}"/>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16802836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4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42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94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8067" name="Rectangle 3">
            <a:extLst>
              <a:ext uri="{FF2B5EF4-FFF2-40B4-BE49-F238E27FC236}">
                <a16:creationId xmlns:a16="http://schemas.microsoft.com/office/drawing/2014/main" id="{C5D5A450-F0DC-6347-AB20-E14EE8043091}"/>
              </a:ext>
            </a:extLst>
          </p:cNvPr>
          <p:cNvSpPr>
            <a:spLocks noGrp="1" noChangeArrowheads="1"/>
          </p:cNvSpPr>
          <p:nvPr>
            <p:ph type="body" idx="1"/>
          </p:nvPr>
        </p:nvSpPr>
        <p:spPr>
          <a:xfrm>
            <a:off x="838200" y="2171699"/>
            <a:ext cx="10515600" cy="40052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lamp or LED used in calibration and the LED to be measured are rarely the same.</a:t>
            </a:r>
          </a:p>
          <a:p>
            <a:pPr marL="0" indent="0">
              <a:buNone/>
            </a:pPr>
            <a:endParaRPr lang="en-GB" altLang="en-US" dirty="0"/>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Different changes in throughput between these lamps will mean results will be wrong unless throughput changes are also measured.</a:t>
            </a:r>
          </a:p>
        </p:txBody>
      </p:sp>
      <p:sp>
        <p:nvSpPr>
          <p:cNvPr id="5" name="Title 1">
            <a:extLst>
              <a:ext uri="{FF2B5EF4-FFF2-40B4-BE49-F238E27FC236}">
                <a16:creationId xmlns:a16="http://schemas.microsoft.com/office/drawing/2014/main" id="{325AB445-2E33-F447-B826-8E828323C55B}"/>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2303904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8067">
                                            <p:txEl>
                                              <p:pRg st="2" end="2"/>
                                            </p:txEl>
                                          </p:spTgt>
                                        </p:tgtEl>
                                        <p:attrNameLst>
                                          <p:attrName>style.visibility</p:attrName>
                                        </p:attrNameLst>
                                      </p:cBhvr>
                                      <p:to>
                                        <p:strVal val="visible"/>
                                      </p:to>
                                    </p:set>
                                    <p:anim calcmode="lin" valueType="num">
                                      <p:cBhvr additive="base">
                                        <p:cTn id="13" dur="500" fill="hold"/>
                                        <p:tgtEl>
                                          <p:spTgt spid="8806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80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15E4F5B0-BCA2-F34B-90D1-05F174BE8A51}"/>
              </a:ext>
            </a:extLst>
          </p:cNvPr>
          <p:cNvSpPr>
            <a:spLocks noGrp="1" noChangeArrowheads="1"/>
          </p:cNvSpPr>
          <p:nvPr>
            <p:ph type="body" sz="half" idx="2"/>
          </p:nvPr>
        </p:nvSpPr>
        <p:spPr>
          <a:xfrm>
            <a:off x="6415087" y="1968500"/>
            <a:ext cx="4125914" cy="4648200"/>
          </a:xfrm>
        </p:spPr>
        <p:txBody>
          <a:bodyPr/>
          <a:lstStyle/>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An auxiliary lamp, which is housed permanently in the sphere, is used to measure changes in throughput.</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For luminous flux or radiant flux, best results are with an auxiliary lamp the same as the LED to be measured.</a:t>
            </a:r>
          </a:p>
          <a:p>
            <a:pPr marL="0" indent="0">
              <a:buNone/>
            </a:pPr>
            <a:r>
              <a:rPr lang="bg-BG" sz="2400" dirty="0">
                <a:solidFill>
                  <a:srgbClr val="88B1BB"/>
                </a:solidFill>
                <a:ea typeface="Helvetica Neue" charset="0"/>
                <a:cs typeface="Helvetica Neue" charset="0"/>
              </a:rPr>
              <a:t>•</a:t>
            </a:r>
            <a:r>
              <a:rPr lang="en-US" sz="2400" dirty="0">
                <a:solidFill>
                  <a:srgbClr val="88B1BB"/>
                </a:solidFill>
                <a:ea typeface="Helvetica Neue" charset="0"/>
                <a:cs typeface="Helvetica Neue" charset="0"/>
              </a:rPr>
              <a:t> </a:t>
            </a:r>
            <a:r>
              <a:rPr lang="en-GB" altLang="en-US" sz="2400" dirty="0"/>
              <a:t>For spectral flux, a white light source is best.</a:t>
            </a:r>
          </a:p>
        </p:txBody>
      </p:sp>
      <p:pic>
        <p:nvPicPr>
          <p:cNvPr id="89092" name="Picture 4">
            <a:extLst>
              <a:ext uri="{FF2B5EF4-FFF2-40B4-BE49-F238E27FC236}">
                <a16:creationId xmlns:a16="http://schemas.microsoft.com/office/drawing/2014/main" id="{3995A4BA-3A46-AB4E-96BB-DC20ADD0149E}"/>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76414" y="2211389"/>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89093" name="AutoShape 5">
            <a:extLst>
              <a:ext uri="{FF2B5EF4-FFF2-40B4-BE49-F238E27FC236}">
                <a16:creationId xmlns:a16="http://schemas.microsoft.com/office/drawing/2014/main" id="{B041B936-59AE-8944-9EE0-369FF8E7DEAE}"/>
              </a:ext>
            </a:extLst>
          </p:cNvPr>
          <p:cNvSpPr>
            <a:spLocks noChangeArrowheads="1"/>
          </p:cNvSpPr>
          <p:nvPr/>
        </p:nvSpPr>
        <p:spPr bwMode="auto">
          <a:xfrm>
            <a:off x="2082800" y="2882900"/>
            <a:ext cx="1905000" cy="838200"/>
          </a:xfrm>
          <a:prstGeom prst="wedgeRectCallout">
            <a:avLst>
              <a:gd name="adj1" fmla="val -48750"/>
              <a:gd name="adj2" fmla="val 123486"/>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a:solidFill>
                  <a:schemeClr val="bg1"/>
                </a:solidFill>
              </a:rPr>
              <a:t>Auxiliary Lamp</a:t>
            </a:r>
          </a:p>
        </p:txBody>
      </p:sp>
      <p:sp>
        <p:nvSpPr>
          <p:cNvPr id="7" name="Title 1">
            <a:extLst>
              <a:ext uri="{FF2B5EF4-FFF2-40B4-BE49-F238E27FC236}">
                <a16:creationId xmlns:a16="http://schemas.microsoft.com/office/drawing/2014/main" id="{FF7E62A7-A615-8B44-A097-403DE2F0DBB5}"/>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538694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additive="base">
                                        <p:cTn id="7" dur="500" fill="hold"/>
                                        <p:tgtEl>
                                          <p:spTgt spid="89093"/>
                                        </p:tgtEl>
                                        <p:attrNameLst>
                                          <p:attrName>ppt_x</p:attrName>
                                        </p:attrNameLst>
                                      </p:cBhvr>
                                      <p:tavLst>
                                        <p:tav tm="0">
                                          <p:val>
                                            <p:strVal val="#ppt_x"/>
                                          </p:val>
                                        </p:tav>
                                        <p:tav tm="100000">
                                          <p:val>
                                            <p:strVal val="#ppt_x"/>
                                          </p:val>
                                        </p:tav>
                                      </p:tavLst>
                                    </p:anim>
                                    <p:anim calcmode="lin" valueType="num">
                                      <p:cBhvr additive="base">
                                        <p:cTn id="8" dur="500" fill="hold"/>
                                        <p:tgtEl>
                                          <p:spTgt spid="8909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additive="base">
                                        <p:cTn id="13" dur="500" fill="hold"/>
                                        <p:tgtEl>
                                          <p:spTgt spid="8909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90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9091">
                                            <p:txEl>
                                              <p:pRg st="1" end="1"/>
                                            </p:txEl>
                                          </p:spTgt>
                                        </p:tgtEl>
                                        <p:attrNameLst>
                                          <p:attrName>style.visibility</p:attrName>
                                        </p:attrNameLst>
                                      </p:cBhvr>
                                      <p:to>
                                        <p:strVal val="visible"/>
                                      </p:to>
                                    </p:set>
                                    <p:anim calcmode="lin" valueType="num">
                                      <p:cBhvr additive="base">
                                        <p:cTn id="19" dur="5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90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9091">
                                            <p:txEl>
                                              <p:pRg st="2" end="2"/>
                                            </p:txEl>
                                          </p:spTgt>
                                        </p:tgtEl>
                                        <p:attrNameLst>
                                          <p:attrName>style.visibility</p:attrName>
                                        </p:attrNameLst>
                                      </p:cBhvr>
                                      <p:to>
                                        <p:strVal val="visible"/>
                                      </p:to>
                                    </p:set>
                                    <p:anim calcmode="lin" valueType="num">
                                      <p:cBhvr additive="base">
                                        <p:cTn id="25" dur="500" fill="hold"/>
                                        <p:tgtEl>
                                          <p:spTgt spid="89091">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90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P spid="89093"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12D3B932-3391-E849-B4AA-410178754F75}"/>
              </a:ext>
            </a:extLst>
          </p:cNvPr>
          <p:cNvSpPr>
            <a:spLocks noGrp="1" noChangeArrowheads="1"/>
          </p:cNvSpPr>
          <p:nvPr>
            <p:ph type="body" sz="half" idx="2"/>
          </p:nvPr>
        </p:nvSpPr>
        <p:spPr>
          <a:xfrm>
            <a:off x="6183314" y="19304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auxiliary lamp is powered up while the standard or test lamp is in the sphere.</a:t>
            </a:r>
          </a:p>
          <a:p>
            <a:pPr lvl="1"/>
            <a:r>
              <a:rPr lang="en-GB" altLang="en-US" dirty="0"/>
              <a:t>But not switched on.</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ratio of signals is the change in throughput.</a:t>
            </a:r>
          </a:p>
          <a:p>
            <a:pPr lvl="1"/>
            <a:r>
              <a:rPr lang="en-GB" altLang="en-US" dirty="0"/>
              <a:t>This is part of the calibration procedure.</a:t>
            </a:r>
          </a:p>
        </p:txBody>
      </p:sp>
      <p:pic>
        <p:nvPicPr>
          <p:cNvPr id="90116" name="Picture 4">
            <a:extLst>
              <a:ext uri="{FF2B5EF4-FFF2-40B4-BE49-F238E27FC236}">
                <a16:creationId xmlns:a16="http://schemas.microsoft.com/office/drawing/2014/main" id="{DD8DC43F-CA42-8745-97C6-797340254D38}"/>
              </a:ext>
            </a:extLst>
          </p:cNvPr>
          <p:cNvPicPr>
            <a:picLocks noGrp="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51014" y="2173289"/>
            <a:ext cx="4332287" cy="4314825"/>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90118" name="AutoShape 6">
            <a:extLst>
              <a:ext uri="{FF2B5EF4-FFF2-40B4-BE49-F238E27FC236}">
                <a16:creationId xmlns:a16="http://schemas.microsoft.com/office/drawing/2014/main" id="{0BE0F008-66CE-2B49-A200-EB3DCC425A51}"/>
              </a:ext>
            </a:extLst>
          </p:cNvPr>
          <p:cNvSpPr>
            <a:spLocks noChangeArrowheads="1"/>
          </p:cNvSpPr>
          <p:nvPr/>
        </p:nvSpPr>
        <p:spPr bwMode="auto">
          <a:xfrm>
            <a:off x="2057400" y="2844800"/>
            <a:ext cx="1905000" cy="838200"/>
          </a:xfrm>
          <a:prstGeom prst="wedgeRectCallout">
            <a:avLst>
              <a:gd name="adj1" fmla="val -48750"/>
              <a:gd name="adj2" fmla="val 123486"/>
            </a:avLst>
          </a:prstGeom>
          <a:solidFill>
            <a:srgbClr val="233667"/>
          </a:solidFill>
          <a:ln>
            <a:noFill/>
          </a:ln>
          <a:effectLst>
            <a:prstShdw prst="shdw17" dist="17961" dir="2700000">
              <a:srgbClr val="6699FF">
                <a:gamma/>
                <a:shade val="60000"/>
                <a:invGamma/>
              </a:srgbClr>
            </a:prstShdw>
          </a:effectLst>
        </p:spPr>
        <p:txBody>
          <a:bodyPr/>
          <a:lstStyle/>
          <a:p>
            <a:pPr algn="ctr"/>
            <a:r>
              <a:rPr lang="en-GB" altLang="en-US">
                <a:solidFill>
                  <a:schemeClr val="bg1"/>
                </a:solidFill>
              </a:rPr>
              <a:t>Auxiliary Lamp</a:t>
            </a:r>
          </a:p>
        </p:txBody>
      </p:sp>
      <p:sp>
        <p:nvSpPr>
          <p:cNvPr id="7" name="Title 1">
            <a:extLst>
              <a:ext uri="{FF2B5EF4-FFF2-40B4-BE49-F238E27FC236}">
                <a16:creationId xmlns:a16="http://schemas.microsoft.com/office/drawing/2014/main" id="{971C51F2-AE75-5E45-9AFB-8BAC1DDEF1BE}"/>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348847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anim calcmode="lin" valueType="num">
                                      <p:cBhvr additive="base">
                                        <p:cTn id="13" dur="500" fill="hold"/>
                                        <p:tgtEl>
                                          <p:spTgt spid="9011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01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anim calcmode="lin" valueType="num">
                                      <p:cBhvr additive="base">
                                        <p:cTn id="19" dur="500"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01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0115">
                                            <p:txEl>
                                              <p:pRg st="3" end="3"/>
                                            </p:txEl>
                                          </p:spTgt>
                                        </p:tgtEl>
                                        <p:attrNameLst>
                                          <p:attrName>style.visibility</p:attrName>
                                        </p:attrNameLst>
                                      </p:cBhvr>
                                      <p:to>
                                        <p:strVal val="visible"/>
                                      </p:to>
                                    </p:set>
                                    <p:anim calcmode="lin" valueType="num">
                                      <p:cBhvr additive="base">
                                        <p:cTn id="25" dur="500" fill="hold"/>
                                        <p:tgtEl>
                                          <p:spTgt spid="9011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01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8A3A8F22-A2D5-6E42-BB32-A1209F4AC96B}"/>
              </a:ext>
            </a:extLst>
          </p:cNvPr>
          <p:cNvSpPr>
            <a:spLocks noGrp="1" noChangeArrowheads="1"/>
          </p:cNvSpPr>
          <p:nvPr>
            <p:ph type="body" idx="1"/>
          </p:nvPr>
        </p:nvSpPr>
        <p:spPr>
          <a:xfrm>
            <a:off x="838200" y="2146299"/>
            <a:ext cx="10515600" cy="40306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Good total flux measurements require:</a:t>
            </a:r>
          </a:p>
          <a:p>
            <a:pPr lvl="1"/>
            <a:r>
              <a:rPr lang="en-GB" altLang="en-US" dirty="0"/>
              <a:t>A large high reflectivity sphere.</a:t>
            </a:r>
          </a:p>
          <a:p>
            <a:pPr lvl="1"/>
            <a:r>
              <a:rPr lang="en-GB" altLang="en-US" dirty="0"/>
              <a:t>Small, well designed, baffles.</a:t>
            </a:r>
          </a:p>
          <a:p>
            <a:pPr lvl="1"/>
            <a:r>
              <a:rPr lang="en-GB" altLang="en-US" dirty="0"/>
              <a:t>A cosine collection detector at the sphere wall.</a:t>
            </a:r>
          </a:p>
          <a:p>
            <a:pPr lvl="1"/>
            <a:r>
              <a:rPr lang="en-GB" altLang="en-US" dirty="0"/>
              <a:t>An auxiliary lamp.</a:t>
            </a:r>
          </a:p>
        </p:txBody>
      </p:sp>
      <p:sp>
        <p:nvSpPr>
          <p:cNvPr id="5" name="Title 1">
            <a:extLst>
              <a:ext uri="{FF2B5EF4-FFF2-40B4-BE49-F238E27FC236}">
                <a16:creationId xmlns:a16="http://schemas.microsoft.com/office/drawing/2014/main" id="{94FBE1EB-2D20-094E-BFF2-FE013176B74C}"/>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5704903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1139">
                                            <p:txEl>
                                              <p:pRg st="3" end="3"/>
                                            </p:txEl>
                                          </p:spTgt>
                                        </p:tgtEl>
                                        <p:attrNameLst>
                                          <p:attrName>style.visibility</p:attrName>
                                        </p:attrNameLst>
                                      </p:cBhvr>
                                      <p:to>
                                        <p:strVal val="visible"/>
                                      </p:to>
                                    </p:set>
                                    <p:anim calcmode="lin" valueType="num">
                                      <p:cBhvr additive="base">
                                        <p:cTn id="25" dur="500" fill="hold"/>
                                        <p:tgtEl>
                                          <p:spTgt spid="911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1139">
                                            <p:txEl>
                                              <p:pRg st="4" end="4"/>
                                            </p:txEl>
                                          </p:spTgt>
                                        </p:tgtEl>
                                        <p:attrNameLst>
                                          <p:attrName>style.visibility</p:attrName>
                                        </p:attrNameLst>
                                      </p:cBhvr>
                                      <p:to>
                                        <p:strVal val="visible"/>
                                      </p:to>
                                    </p:set>
                                    <p:anim calcmode="lin" valueType="num">
                                      <p:cBhvr additive="base">
                                        <p:cTn id="31" dur="500" fill="hold"/>
                                        <p:tgtEl>
                                          <p:spTgt spid="911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bldLvl="2"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2163" name="Rectangle 3">
            <a:extLst>
              <a:ext uri="{FF2B5EF4-FFF2-40B4-BE49-F238E27FC236}">
                <a16:creationId xmlns:a16="http://schemas.microsoft.com/office/drawing/2014/main" id="{473F4FB9-A2D0-B641-A118-60E3FAF828B7}"/>
              </a:ext>
            </a:extLst>
          </p:cNvPr>
          <p:cNvSpPr>
            <a:spLocks noGrp="1" noChangeArrowheads="1"/>
          </p:cNvSpPr>
          <p:nvPr>
            <p:ph type="body" idx="1"/>
          </p:nvPr>
        </p:nvSpPr>
        <p:spPr>
          <a:xfrm>
            <a:off x="838200" y="2120901"/>
            <a:ext cx="10515600" cy="4056062"/>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It also helps to have:</a:t>
            </a:r>
          </a:p>
          <a:p>
            <a:pPr lvl="1"/>
            <a:r>
              <a:rPr lang="en-GB" altLang="en-US" dirty="0"/>
              <a:t>Uniform measurement procedures.</a:t>
            </a:r>
          </a:p>
          <a:p>
            <a:pPr lvl="2"/>
            <a:r>
              <a:rPr lang="en-GB" altLang="en-US" dirty="0"/>
              <a:t>e.g. keep a constant time between powering up an LED and measuring it.</a:t>
            </a:r>
          </a:p>
          <a:p>
            <a:pPr lvl="1"/>
            <a:r>
              <a:rPr lang="en-GB" altLang="en-US" dirty="0"/>
              <a:t>Dedicated software to guide the user through calibration and measurement.</a:t>
            </a:r>
          </a:p>
          <a:p>
            <a:pPr lvl="1"/>
            <a:r>
              <a:rPr lang="en-GB" altLang="en-US" dirty="0"/>
              <a:t>Accurate power supplies for lamps and LEDs.</a:t>
            </a:r>
          </a:p>
          <a:p>
            <a:pPr lvl="1"/>
            <a:r>
              <a:rPr lang="en-GB" altLang="en-US" dirty="0"/>
              <a:t>National Standard Laboratories’ (NSLs’) traceable calibration lamps.</a:t>
            </a:r>
          </a:p>
          <a:p>
            <a:pPr lvl="1">
              <a:buFont typeface="Wingdings" pitchFamily="2" charset="2"/>
              <a:buNone/>
            </a:pPr>
            <a:endParaRPr lang="en-GB" altLang="en-US" dirty="0"/>
          </a:p>
        </p:txBody>
      </p:sp>
      <p:sp>
        <p:nvSpPr>
          <p:cNvPr id="5" name="Title 1">
            <a:extLst>
              <a:ext uri="{FF2B5EF4-FFF2-40B4-BE49-F238E27FC236}">
                <a16:creationId xmlns:a16="http://schemas.microsoft.com/office/drawing/2014/main" id="{21725B5A-389D-674F-A4D9-3D79B28AC5B3}"/>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TOTAL FLUX</a:t>
            </a:r>
          </a:p>
        </p:txBody>
      </p:sp>
    </p:spTree>
    <p:extLst>
      <p:ext uri="{BB962C8B-B14F-4D97-AF65-F5344CB8AC3E}">
        <p14:creationId xmlns:p14="http://schemas.microsoft.com/office/powerpoint/2010/main" val="93645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 calcmode="lin" valueType="num">
                                      <p:cBhvr additive="base">
                                        <p:cTn id="7" dur="500" fill="hold"/>
                                        <p:tgtEl>
                                          <p:spTgt spid="921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21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2163">
                                            <p:txEl>
                                              <p:pRg st="1" end="1"/>
                                            </p:txEl>
                                          </p:spTgt>
                                        </p:tgtEl>
                                        <p:attrNameLst>
                                          <p:attrName>style.visibility</p:attrName>
                                        </p:attrNameLst>
                                      </p:cBhvr>
                                      <p:to>
                                        <p:strVal val="visible"/>
                                      </p:to>
                                    </p:set>
                                    <p:anim calcmode="lin" valueType="num">
                                      <p:cBhvr additive="base">
                                        <p:cTn id="13" dur="500" fill="hold"/>
                                        <p:tgtEl>
                                          <p:spTgt spid="921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21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 calcmode="lin" valueType="num">
                                      <p:cBhvr additive="base">
                                        <p:cTn id="17" dur="500" fill="hold"/>
                                        <p:tgtEl>
                                          <p:spTgt spid="9216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21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92163">
                                            <p:txEl>
                                              <p:pRg st="3" end="3"/>
                                            </p:txEl>
                                          </p:spTgt>
                                        </p:tgtEl>
                                        <p:attrNameLst>
                                          <p:attrName>style.visibility</p:attrName>
                                        </p:attrNameLst>
                                      </p:cBhvr>
                                      <p:to>
                                        <p:strVal val="visible"/>
                                      </p:to>
                                    </p:set>
                                    <p:anim calcmode="lin" valueType="num">
                                      <p:cBhvr additive="base">
                                        <p:cTn id="23" dur="500" fill="hold"/>
                                        <p:tgtEl>
                                          <p:spTgt spid="92163">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921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2163">
                                            <p:txEl>
                                              <p:pRg st="4" end="4"/>
                                            </p:txEl>
                                          </p:spTgt>
                                        </p:tgtEl>
                                        <p:attrNameLst>
                                          <p:attrName>style.visibility</p:attrName>
                                        </p:attrNameLst>
                                      </p:cBhvr>
                                      <p:to>
                                        <p:strVal val="visible"/>
                                      </p:to>
                                    </p:set>
                                    <p:anim calcmode="lin" valueType="num">
                                      <p:cBhvr additive="base">
                                        <p:cTn id="29" dur="500" fill="hold"/>
                                        <p:tgtEl>
                                          <p:spTgt spid="92163">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921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2163">
                                            <p:txEl>
                                              <p:pRg st="5" end="5"/>
                                            </p:txEl>
                                          </p:spTgt>
                                        </p:tgtEl>
                                        <p:attrNameLst>
                                          <p:attrName>style.visibility</p:attrName>
                                        </p:attrNameLst>
                                      </p:cBhvr>
                                      <p:to>
                                        <p:strVal val="visible"/>
                                      </p:to>
                                    </p:set>
                                    <p:anim calcmode="lin" valueType="num">
                                      <p:cBhvr additive="base">
                                        <p:cTn id="35" dur="500" fill="hold"/>
                                        <p:tgtEl>
                                          <p:spTgt spid="92163">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921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bldLvl="2"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LUMINOUS INTENSITY</a:t>
            </a:r>
          </a:p>
        </p:txBody>
      </p:sp>
      <p:pic>
        <p:nvPicPr>
          <p:cNvPr id="7" name="Picture 4">
            <a:extLst>
              <a:ext uri="{FF2B5EF4-FFF2-40B4-BE49-F238E27FC236}">
                <a16:creationId xmlns:a16="http://schemas.microsoft.com/office/drawing/2014/main" id="{71D37BAC-9DA8-3949-8EF4-2CEDBDFBB2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929829" y="2438346"/>
            <a:ext cx="4037797" cy="4037797"/>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8" name="AutoShape 5">
            <a:extLst>
              <a:ext uri="{FF2B5EF4-FFF2-40B4-BE49-F238E27FC236}">
                <a16:creationId xmlns:a16="http://schemas.microsoft.com/office/drawing/2014/main" id="{643CAE03-5A1B-0944-A817-2388D3E3DC85}"/>
              </a:ext>
            </a:extLst>
          </p:cNvPr>
          <p:cNvSpPr>
            <a:spLocks noChangeArrowheads="1"/>
          </p:cNvSpPr>
          <p:nvPr/>
        </p:nvSpPr>
        <p:spPr bwMode="auto">
          <a:xfrm>
            <a:off x="7035229" y="2134296"/>
            <a:ext cx="3177283" cy="1522448"/>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Consider a point source, that emits light equally in all directions.</a:t>
            </a:r>
          </a:p>
        </p:txBody>
      </p:sp>
      <p:sp>
        <p:nvSpPr>
          <p:cNvPr id="9" name="AutoShape 6">
            <a:extLst>
              <a:ext uri="{FF2B5EF4-FFF2-40B4-BE49-F238E27FC236}">
                <a16:creationId xmlns:a16="http://schemas.microsoft.com/office/drawing/2014/main" id="{88B6D23D-2554-C948-9E3C-0417CE2CF61B}"/>
              </a:ext>
            </a:extLst>
          </p:cNvPr>
          <p:cNvSpPr>
            <a:spLocks noChangeArrowheads="1"/>
          </p:cNvSpPr>
          <p:nvPr/>
        </p:nvSpPr>
        <p:spPr bwMode="auto">
          <a:xfrm>
            <a:off x="7035229" y="4083174"/>
            <a:ext cx="3177283" cy="2316769"/>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ln>
                  <a:solidFill>
                    <a:schemeClr val="bg1"/>
                  </a:solidFill>
                </a:ln>
                <a:solidFill>
                  <a:schemeClr val="bg1"/>
                </a:solidFill>
              </a:rPr>
              <a:t>We can get the luminous intensity [</a:t>
            </a:r>
            <a:r>
              <a:rPr lang="en-US" altLang="en-US" dirty="0" err="1">
                <a:ln>
                  <a:solidFill>
                    <a:schemeClr val="bg1"/>
                  </a:solidFill>
                </a:ln>
                <a:solidFill>
                  <a:schemeClr val="bg1"/>
                </a:solidFill>
              </a:rPr>
              <a:t>lm</a:t>
            </a:r>
            <a:r>
              <a:rPr lang="en-US" altLang="en-US" dirty="0">
                <a:ln>
                  <a:solidFill>
                    <a:schemeClr val="bg1"/>
                  </a:solidFill>
                </a:ln>
                <a:solidFill>
                  <a:schemeClr val="bg1"/>
                </a:solidFill>
              </a:rPr>
              <a:t> sr</a:t>
            </a:r>
            <a:r>
              <a:rPr lang="en-US" altLang="en-US" baseline="30000" dirty="0">
                <a:ln>
                  <a:solidFill>
                    <a:schemeClr val="bg1"/>
                  </a:solidFill>
                </a:ln>
                <a:solidFill>
                  <a:schemeClr val="bg1"/>
                </a:solidFill>
              </a:rPr>
              <a:t>-1</a:t>
            </a:r>
            <a:r>
              <a:rPr lang="en-US" altLang="en-US" dirty="0">
                <a:ln>
                  <a:solidFill>
                    <a:schemeClr val="bg1"/>
                  </a:solidFill>
                </a:ln>
                <a:solidFill>
                  <a:schemeClr val="bg1"/>
                </a:solidFill>
              </a:rPr>
              <a:t>] by measuring the flux [</a:t>
            </a:r>
            <a:r>
              <a:rPr lang="en-US" altLang="en-US" dirty="0" err="1">
                <a:ln>
                  <a:solidFill>
                    <a:schemeClr val="bg1"/>
                  </a:solidFill>
                </a:ln>
                <a:solidFill>
                  <a:schemeClr val="bg1"/>
                </a:solidFill>
              </a:rPr>
              <a:t>lm</a:t>
            </a:r>
            <a:r>
              <a:rPr lang="en-US" altLang="en-US" dirty="0">
                <a:ln>
                  <a:solidFill>
                    <a:schemeClr val="bg1"/>
                  </a:solidFill>
                </a:ln>
                <a:solidFill>
                  <a:schemeClr val="bg1"/>
                </a:solidFill>
              </a:rPr>
              <a:t>] in any given solid angle, </a:t>
            </a:r>
            <a:r>
              <a:rPr lang="en-US" altLang="en-US" dirty="0">
                <a:ln>
                  <a:solidFill>
                    <a:schemeClr val="bg1"/>
                  </a:solidFill>
                </a:ln>
                <a:solidFill>
                  <a:schemeClr val="bg1"/>
                </a:solidFill>
                <a:sym typeface="Symbol" pitchFamily="2" charset="2"/>
              </a:rPr>
              <a:t>d..</a:t>
            </a:r>
          </a:p>
        </p:txBody>
      </p:sp>
      <p:pic>
        <p:nvPicPr>
          <p:cNvPr id="10" name="Picture 9">
            <a:extLst>
              <a:ext uri="{FF2B5EF4-FFF2-40B4-BE49-F238E27FC236}">
                <a16:creationId xmlns:a16="http://schemas.microsoft.com/office/drawing/2014/main" id="{F5A93E6E-C092-D747-B3D5-8330ED335A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067" y="3531520"/>
            <a:ext cx="2051995" cy="1471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1" name="Picture 8">
            <a:extLst>
              <a:ext uri="{FF2B5EF4-FFF2-40B4-BE49-F238E27FC236}">
                <a16:creationId xmlns:a16="http://schemas.microsoft.com/office/drawing/2014/main" id="{BDEC1BF8-A408-534B-BEE8-D6BA9F07A21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5829" y="3900246"/>
            <a:ext cx="1985802" cy="602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88570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499"/>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B7AE114B-8B50-F140-AF5D-06D665CEBD00}"/>
              </a:ext>
            </a:extLst>
          </p:cNvPr>
          <p:cNvSpPr>
            <a:spLocks noGrp="1" noChangeArrowheads="1"/>
          </p:cNvSpPr>
          <p:nvPr>
            <p:ph type="body" idx="1"/>
          </p:nvPr>
        </p:nvSpPr>
        <p:spPr>
          <a:xfrm>
            <a:off x="838200" y="2146299"/>
            <a:ext cx="10515600" cy="40306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Many measurements of luminous flux place the LED in a port on the side wall of the sphere.</a:t>
            </a:r>
          </a:p>
          <a:p>
            <a:pPr lvl="1"/>
            <a:r>
              <a:rPr lang="en-US" altLang="en-US" dirty="0"/>
              <a:t>This is called forward-looking or 2</a:t>
            </a:r>
            <a:r>
              <a:rPr lang="en-US" altLang="en-US" dirty="0">
                <a:sym typeface="Symbol" pitchFamily="2" charset="2"/>
              </a:rPr>
              <a:t> luminous flux.</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It is not equivalent to “total” luminous flux since:</a:t>
            </a:r>
          </a:p>
          <a:p>
            <a:pPr lvl="1"/>
            <a:r>
              <a:rPr lang="en-US" altLang="en-US" dirty="0"/>
              <a:t>Not all light is measured.</a:t>
            </a:r>
          </a:p>
          <a:p>
            <a:pPr lvl="1"/>
            <a:r>
              <a:rPr lang="en-US" altLang="en-US" dirty="0"/>
              <a:t>What </a:t>
            </a:r>
            <a:r>
              <a:rPr lang="en-US" altLang="en-US" u="sng" dirty="0"/>
              <a:t>should</a:t>
            </a:r>
            <a:r>
              <a:rPr lang="en-US" altLang="en-US" dirty="0"/>
              <a:t> be measured is poorly defined.</a:t>
            </a:r>
          </a:p>
          <a:p>
            <a:pPr lvl="1"/>
            <a:r>
              <a:rPr lang="en-US" altLang="en-US" dirty="0"/>
              <a:t>Interactions with the local sphere wall can lead to errors.</a:t>
            </a:r>
          </a:p>
          <a:p>
            <a:pPr lvl="1"/>
            <a:r>
              <a:rPr lang="en-US" altLang="en-US" dirty="0"/>
              <a:t>Some spheres do not use auxiliary lamps.</a:t>
            </a:r>
          </a:p>
        </p:txBody>
      </p:sp>
      <p:sp>
        <p:nvSpPr>
          <p:cNvPr id="4" name="Title 1">
            <a:extLst>
              <a:ext uri="{FF2B5EF4-FFF2-40B4-BE49-F238E27FC236}">
                <a16:creationId xmlns:a16="http://schemas.microsoft.com/office/drawing/2014/main" id="{46CF3095-4C3B-2344-865E-2B2590DE34CC}"/>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2</a:t>
            </a:r>
            <a:r>
              <a:rPr lang="en-GB" altLang="en-US" sz="3600" dirty="0">
                <a:solidFill>
                  <a:schemeClr val="bg1"/>
                </a:solidFill>
                <a:sym typeface="Symbol" pitchFamily="2" charset="2"/>
              </a:rPr>
              <a:t></a:t>
            </a:r>
            <a:r>
              <a:rPr lang="en-GB" altLang="en-US" sz="3600" dirty="0">
                <a:solidFill>
                  <a:schemeClr val="bg1"/>
                </a:solidFill>
              </a:rPr>
              <a:t> Flux</a:t>
            </a:r>
            <a:endParaRPr lang="en-US" sz="3600" b="1" dirty="0">
              <a:solidFill>
                <a:schemeClr val="bg1"/>
              </a:solidFill>
            </a:endParaRPr>
          </a:p>
        </p:txBody>
      </p:sp>
    </p:spTree>
    <p:extLst>
      <p:ext uri="{BB962C8B-B14F-4D97-AF65-F5344CB8AC3E}">
        <p14:creationId xmlns:p14="http://schemas.microsoft.com/office/powerpoint/2010/main" val="2728497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5235">
                                            <p:txEl>
                                              <p:pRg st="1" end="1"/>
                                            </p:txEl>
                                          </p:spTgt>
                                        </p:tgtEl>
                                        <p:attrNameLst>
                                          <p:attrName>style.visibility</p:attrName>
                                        </p:attrNameLst>
                                      </p:cBhvr>
                                      <p:to>
                                        <p:strVal val="visible"/>
                                      </p:to>
                                    </p:set>
                                    <p:anim calcmode="lin" valueType="num">
                                      <p:cBhvr additive="base">
                                        <p:cTn id="13" dur="500" fill="hold"/>
                                        <p:tgtEl>
                                          <p:spTgt spid="9523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5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5235">
                                            <p:txEl>
                                              <p:pRg st="2" end="2"/>
                                            </p:txEl>
                                          </p:spTgt>
                                        </p:tgtEl>
                                        <p:attrNameLst>
                                          <p:attrName>style.visibility</p:attrName>
                                        </p:attrNameLst>
                                      </p:cBhvr>
                                      <p:to>
                                        <p:strVal val="visible"/>
                                      </p:to>
                                    </p:set>
                                    <p:anim calcmode="lin" valueType="num">
                                      <p:cBhvr additive="base">
                                        <p:cTn id="19" dur="500" fill="hold"/>
                                        <p:tgtEl>
                                          <p:spTgt spid="9523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952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5235">
                                            <p:txEl>
                                              <p:pRg st="3" end="3"/>
                                            </p:txEl>
                                          </p:spTgt>
                                        </p:tgtEl>
                                        <p:attrNameLst>
                                          <p:attrName>style.visibility</p:attrName>
                                        </p:attrNameLst>
                                      </p:cBhvr>
                                      <p:to>
                                        <p:strVal val="visible"/>
                                      </p:to>
                                    </p:set>
                                    <p:anim calcmode="lin" valueType="num">
                                      <p:cBhvr additive="base">
                                        <p:cTn id="25" dur="500" fill="hold"/>
                                        <p:tgtEl>
                                          <p:spTgt spid="9523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95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5235">
                                            <p:txEl>
                                              <p:pRg st="4" end="4"/>
                                            </p:txEl>
                                          </p:spTgt>
                                        </p:tgtEl>
                                        <p:attrNameLst>
                                          <p:attrName>style.visibility</p:attrName>
                                        </p:attrNameLst>
                                      </p:cBhvr>
                                      <p:to>
                                        <p:strVal val="visible"/>
                                      </p:to>
                                    </p:set>
                                    <p:anim calcmode="lin" valueType="num">
                                      <p:cBhvr additive="base">
                                        <p:cTn id="31" dur="500" fill="hold"/>
                                        <p:tgtEl>
                                          <p:spTgt spid="9523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952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95235">
                                            <p:txEl>
                                              <p:pRg st="5" end="5"/>
                                            </p:txEl>
                                          </p:spTgt>
                                        </p:tgtEl>
                                        <p:attrNameLst>
                                          <p:attrName>style.visibility</p:attrName>
                                        </p:attrNameLst>
                                      </p:cBhvr>
                                      <p:to>
                                        <p:strVal val="visible"/>
                                      </p:to>
                                    </p:set>
                                    <p:anim calcmode="lin" valueType="num">
                                      <p:cBhvr additive="base">
                                        <p:cTn id="37" dur="500" fill="hold"/>
                                        <p:tgtEl>
                                          <p:spTgt spid="95235">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952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95235">
                                            <p:txEl>
                                              <p:pRg st="6" end="6"/>
                                            </p:txEl>
                                          </p:spTgt>
                                        </p:tgtEl>
                                        <p:attrNameLst>
                                          <p:attrName>style.visibility</p:attrName>
                                        </p:attrNameLst>
                                      </p:cBhvr>
                                      <p:to>
                                        <p:strVal val="visible"/>
                                      </p:to>
                                    </p:set>
                                    <p:anim calcmode="lin" valueType="num">
                                      <p:cBhvr additive="base">
                                        <p:cTn id="43" dur="500" fill="hold"/>
                                        <p:tgtEl>
                                          <p:spTgt spid="95235">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9523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bldLvl="2"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6261" name="AutoShape 2053">
            <a:extLst>
              <a:ext uri="{FF2B5EF4-FFF2-40B4-BE49-F238E27FC236}">
                <a16:creationId xmlns:a16="http://schemas.microsoft.com/office/drawing/2014/main" id="{9725D0A7-AF0B-2A4D-AD3A-91C0B5BC598B}"/>
              </a:ext>
            </a:extLst>
          </p:cNvPr>
          <p:cNvSpPr>
            <a:spLocks noChangeArrowheads="1"/>
          </p:cNvSpPr>
          <p:nvPr/>
        </p:nvSpPr>
        <p:spPr bwMode="auto">
          <a:xfrm>
            <a:off x="3429000" y="2362200"/>
            <a:ext cx="5334000" cy="2286000"/>
          </a:xfrm>
          <a:prstGeom prst="roundRect">
            <a:avLst>
              <a:gd name="adj" fmla="val 16667"/>
            </a:avLst>
          </a:prstGeom>
          <a:solidFill>
            <a:schemeClr val="accent1"/>
          </a:solidFill>
          <a:ln>
            <a:noFill/>
          </a:ln>
          <a:effectLst>
            <a:outerShdw dist="17961" dir="2700000" algn="ctr" rotWithShape="0">
              <a:schemeClr val="accent1">
                <a:gamma/>
                <a:shade val="60000"/>
                <a:invGamma/>
              </a:schemeClr>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r>
              <a:rPr lang="en-US" altLang="en-US">
                <a:effectLst>
                  <a:outerShdw blurRad="38100" dist="38100" dir="2700000" algn="tl">
                    <a:srgbClr val="FFFFFF"/>
                  </a:outerShdw>
                </a:effectLst>
              </a:rPr>
              <a:t>Here is an example of LEDs measured in </a:t>
            </a:r>
          </a:p>
          <a:p>
            <a:r>
              <a:rPr lang="en-US" altLang="en-US">
                <a:effectLst>
                  <a:outerShdw blurRad="38100" dist="38100" dir="2700000" algn="tl">
                    <a:srgbClr val="FFFFFF"/>
                  </a:outerShdw>
                </a:effectLst>
              </a:rPr>
              <a:t>“2</a:t>
            </a:r>
            <a:r>
              <a:rPr lang="en-US" altLang="en-US">
                <a:effectLst>
                  <a:outerShdw blurRad="38100" dist="38100" dir="2700000" algn="tl">
                    <a:srgbClr val="FFFFFF"/>
                  </a:outerShdw>
                </a:effectLst>
                <a:sym typeface="Symbol" pitchFamily="2" charset="2"/>
              </a:rPr>
              <a:t>” flux (without auxiliary lamp) and total flux (with auxiliary lamp) conditions.</a:t>
            </a:r>
            <a:endParaRPr lang="en-US" altLang="en-US">
              <a:effectLst>
                <a:outerShdw blurRad="38100" dist="38100" dir="2700000" algn="tl">
                  <a:srgbClr val="FFFFFF"/>
                </a:outerShdw>
              </a:effectLst>
            </a:endParaRPr>
          </a:p>
        </p:txBody>
      </p:sp>
      <p:pic>
        <p:nvPicPr>
          <p:cNvPr id="96260" name="Picture 2052">
            <a:extLst>
              <a:ext uri="{FF2B5EF4-FFF2-40B4-BE49-F238E27FC236}">
                <a16:creationId xmlns:a16="http://schemas.microsoft.com/office/drawing/2014/main" id="{0806340A-BF9D-4B40-BF61-B9AA0725F440}"/>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1930400" y="1968500"/>
            <a:ext cx="8407400" cy="4648200"/>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96262" name="AutoShape 2054">
            <a:extLst>
              <a:ext uri="{FF2B5EF4-FFF2-40B4-BE49-F238E27FC236}">
                <a16:creationId xmlns:a16="http://schemas.microsoft.com/office/drawing/2014/main" id="{F3C748E3-8377-6548-9DA3-32CEB5C1AEE8}"/>
              </a:ext>
            </a:extLst>
          </p:cNvPr>
          <p:cNvSpPr>
            <a:spLocks noChangeArrowheads="1"/>
          </p:cNvSpPr>
          <p:nvPr/>
        </p:nvSpPr>
        <p:spPr bwMode="auto">
          <a:xfrm>
            <a:off x="3771900" y="4178300"/>
            <a:ext cx="1600200" cy="1371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These are clear epoxy.</a:t>
            </a:r>
          </a:p>
        </p:txBody>
      </p:sp>
      <p:sp>
        <p:nvSpPr>
          <p:cNvPr id="96263" name="AutoShape 2055">
            <a:extLst>
              <a:ext uri="{FF2B5EF4-FFF2-40B4-BE49-F238E27FC236}">
                <a16:creationId xmlns:a16="http://schemas.microsoft.com/office/drawing/2014/main" id="{AE8F49EE-EF5E-A845-BDFF-2207CAEE5AA2}"/>
              </a:ext>
            </a:extLst>
          </p:cNvPr>
          <p:cNvSpPr>
            <a:spLocks noChangeArrowheads="1"/>
          </p:cNvSpPr>
          <p:nvPr/>
        </p:nvSpPr>
        <p:spPr bwMode="auto">
          <a:xfrm>
            <a:off x="8724900" y="2349500"/>
            <a:ext cx="1600200" cy="1371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This is red epoxy.</a:t>
            </a:r>
          </a:p>
        </p:txBody>
      </p:sp>
      <p:sp>
        <p:nvSpPr>
          <p:cNvPr id="8" name="Title 1">
            <a:extLst>
              <a:ext uri="{FF2B5EF4-FFF2-40B4-BE49-F238E27FC236}">
                <a16:creationId xmlns:a16="http://schemas.microsoft.com/office/drawing/2014/main" id="{93A4D214-8503-454B-8A52-B8E4BB95EB85}"/>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2</a:t>
            </a:r>
            <a:r>
              <a:rPr lang="en-GB" altLang="en-US" sz="3600" dirty="0">
                <a:solidFill>
                  <a:schemeClr val="bg1"/>
                </a:solidFill>
                <a:sym typeface="Symbol" pitchFamily="2" charset="2"/>
              </a:rPr>
              <a:t></a:t>
            </a:r>
            <a:r>
              <a:rPr lang="en-GB" altLang="en-US" sz="3600" dirty="0">
                <a:solidFill>
                  <a:schemeClr val="bg1"/>
                </a:solidFill>
              </a:rPr>
              <a:t> Flux</a:t>
            </a:r>
            <a:endParaRPr lang="en-US" sz="3600" b="1" dirty="0">
              <a:solidFill>
                <a:schemeClr val="bg1"/>
              </a:solidFill>
            </a:endParaRPr>
          </a:p>
        </p:txBody>
      </p:sp>
    </p:spTree>
    <p:extLst>
      <p:ext uri="{BB962C8B-B14F-4D97-AF65-F5344CB8AC3E}">
        <p14:creationId xmlns:p14="http://schemas.microsoft.com/office/powerpoint/2010/main" val="41729552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6260"/>
                                        </p:tgtEl>
                                        <p:attrNameLst>
                                          <p:attrName>style.visibility</p:attrName>
                                        </p:attrNameLst>
                                      </p:cBhvr>
                                      <p:to>
                                        <p:strVal val="visible"/>
                                      </p:to>
                                    </p:set>
                                    <p:animEffect transition="in" filter="dissolve">
                                      <p:cBhvr>
                                        <p:cTn id="7" dur="500"/>
                                        <p:tgtEl>
                                          <p:spTgt spid="96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6262"/>
                                        </p:tgtEl>
                                        <p:attrNameLst>
                                          <p:attrName>style.visibility</p:attrName>
                                        </p:attrNameLst>
                                      </p:cBhvr>
                                      <p:to>
                                        <p:strVal val="visible"/>
                                      </p:to>
                                    </p:set>
                                    <p:animEffect transition="in" filter="dissolve">
                                      <p:cBhvr>
                                        <p:cTn id="12" dur="500"/>
                                        <p:tgtEl>
                                          <p:spTgt spid="962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6263"/>
                                        </p:tgtEl>
                                        <p:attrNameLst>
                                          <p:attrName>style.visibility</p:attrName>
                                        </p:attrNameLst>
                                      </p:cBhvr>
                                      <p:to>
                                        <p:strVal val="visible"/>
                                      </p:to>
                                    </p:set>
                                    <p:animEffect transition="in" filter="dissolve">
                                      <p:cBhvr>
                                        <p:cTn id="17" dur="500"/>
                                        <p:tgtEl>
                                          <p:spTgt spid="96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2" grpId="0" animBg="1" autoUpdateAnimBg="0"/>
      <p:bldP spid="96263"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7284" name="Picture 4">
            <a:extLst>
              <a:ext uri="{FF2B5EF4-FFF2-40B4-BE49-F238E27FC236}">
                <a16:creationId xmlns:a16="http://schemas.microsoft.com/office/drawing/2014/main" id="{D0812B54-0060-A64F-84E6-F846372F1BF5}"/>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248400" y="2019300"/>
            <a:ext cx="4197350"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7286" name="AutoShape 6">
            <a:extLst>
              <a:ext uri="{FF2B5EF4-FFF2-40B4-BE49-F238E27FC236}">
                <a16:creationId xmlns:a16="http://schemas.microsoft.com/office/drawing/2014/main" id="{6BFD78BC-77D8-CB44-9A2A-5BE321139E4C}"/>
              </a:ext>
            </a:extLst>
          </p:cNvPr>
          <p:cNvSpPr>
            <a:spLocks noChangeArrowheads="1"/>
          </p:cNvSpPr>
          <p:nvPr/>
        </p:nvSpPr>
        <p:spPr bwMode="auto">
          <a:xfrm>
            <a:off x="3048000" y="5372100"/>
            <a:ext cx="3352800" cy="1219200"/>
          </a:xfrm>
          <a:prstGeom prst="wedgeRectCallout">
            <a:avLst>
              <a:gd name="adj1" fmla="val 45551"/>
              <a:gd name="adj2" fmla="val -120051"/>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Any light forward of this plane should be OK as a definition.</a:t>
            </a:r>
          </a:p>
        </p:txBody>
      </p:sp>
      <p:sp>
        <p:nvSpPr>
          <p:cNvPr id="97288" name="AutoShape 8">
            <a:extLst>
              <a:ext uri="{FF2B5EF4-FFF2-40B4-BE49-F238E27FC236}">
                <a16:creationId xmlns:a16="http://schemas.microsoft.com/office/drawing/2014/main" id="{A5D4CD7B-BA07-2A42-AFD3-FC889AA47764}"/>
              </a:ext>
            </a:extLst>
          </p:cNvPr>
          <p:cNvSpPr>
            <a:spLocks noChangeArrowheads="1"/>
          </p:cNvSpPr>
          <p:nvPr/>
        </p:nvSpPr>
        <p:spPr bwMode="auto">
          <a:xfrm>
            <a:off x="1676400" y="2095500"/>
            <a:ext cx="3429000" cy="1828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But this assumes the LED is a point source, and we know this is incorrect.</a:t>
            </a:r>
          </a:p>
        </p:txBody>
      </p:sp>
      <p:sp>
        <p:nvSpPr>
          <p:cNvPr id="8" name="Title 1">
            <a:extLst>
              <a:ext uri="{FF2B5EF4-FFF2-40B4-BE49-F238E27FC236}">
                <a16:creationId xmlns:a16="http://schemas.microsoft.com/office/drawing/2014/main" id="{F48AF73C-7634-BC4F-8CE0-CD126330FDD8}"/>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2</a:t>
            </a:r>
            <a:r>
              <a:rPr lang="en-GB" altLang="en-US" sz="3600" dirty="0">
                <a:solidFill>
                  <a:schemeClr val="bg1"/>
                </a:solidFill>
                <a:sym typeface="Symbol" pitchFamily="2" charset="2"/>
              </a:rPr>
              <a:t></a:t>
            </a:r>
            <a:r>
              <a:rPr lang="en-GB" altLang="en-US" sz="3600" dirty="0">
                <a:solidFill>
                  <a:schemeClr val="bg1"/>
                </a:solidFill>
              </a:rPr>
              <a:t> Flux</a:t>
            </a:r>
            <a:endParaRPr lang="en-US" sz="3600" b="1" dirty="0">
              <a:solidFill>
                <a:schemeClr val="bg1"/>
              </a:solidFill>
            </a:endParaRPr>
          </a:p>
        </p:txBody>
      </p:sp>
    </p:spTree>
    <p:extLst>
      <p:ext uri="{BB962C8B-B14F-4D97-AF65-F5344CB8AC3E}">
        <p14:creationId xmlns:p14="http://schemas.microsoft.com/office/powerpoint/2010/main" val="19469377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286"/>
                                        </p:tgtEl>
                                        <p:attrNameLst>
                                          <p:attrName>style.visibility</p:attrName>
                                        </p:attrNameLst>
                                      </p:cBhvr>
                                      <p:to>
                                        <p:strVal val="visible"/>
                                      </p:to>
                                    </p:set>
                                    <p:anim calcmode="lin" valueType="num">
                                      <p:cBhvr additive="base">
                                        <p:cTn id="7" dur="500" fill="hold"/>
                                        <p:tgtEl>
                                          <p:spTgt spid="97286"/>
                                        </p:tgtEl>
                                        <p:attrNameLst>
                                          <p:attrName>ppt_x</p:attrName>
                                        </p:attrNameLst>
                                      </p:cBhvr>
                                      <p:tavLst>
                                        <p:tav tm="0">
                                          <p:val>
                                            <p:strVal val="#ppt_x"/>
                                          </p:val>
                                        </p:tav>
                                        <p:tav tm="100000">
                                          <p:val>
                                            <p:strVal val="#ppt_x"/>
                                          </p:val>
                                        </p:tav>
                                      </p:tavLst>
                                    </p:anim>
                                    <p:anim calcmode="lin" valueType="num">
                                      <p:cBhvr additive="base">
                                        <p:cTn id="8" dur="500" fill="hold"/>
                                        <p:tgtEl>
                                          <p:spTgt spid="972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7288"/>
                                        </p:tgtEl>
                                        <p:attrNameLst>
                                          <p:attrName>style.visibility</p:attrName>
                                        </p:attrNameLst>
                                      </p:cBhvr>
                                      <p:to>
                                        <p:strVal val="visible"/>
                                      </p:to>
                                    </p:set>
                                    <p:animEffect transition="in" filter="dissolve">
                                      <p:cBhvr>
                                        <p:cTn id="13" dur="500"/>
                                        <p:tgtEl>
                                          <p:spTgt spid="97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animBg="1" autoUpdateAnimBg="0"/>
      <p:bldP spid="97288"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pic>
        <p:nvPicPr>
          <p:cNvPr id="98307" name="Picture 3">
            <a:extLst>
              <a:ext uri="{FF2B5EF4-FFF2-40B4-BE49-F238E27FC236}">
                <a16:creationId xmlns:a16="http://schemas.microsoft.com/office/drawing/2014/main" id="{AF8B9292-B463-E244-99F3-3484CFC0199B}"/>
              </a:ext>
            </a:extLst>
          </p:cNvPr>
          <p:cNvPicPr>
            <a:picLocks noGrp="1" noChangeAspect="1" noChangeArrowheads="1"/>
          </p:cNvPicPr>
          <p:nvPr>
            <p:ph type="chart" idx="1"/>
          </p:nvPr>
        </p:nvPicPr>
        <p:blipFill>
          <a:blip r:embed="rId3">
            <a:extLst>
              <a:ext uri="{28A0092B-C50C-407E-A947-70E740481C1C}">
                <a14:useLocalDpi xmlns:a14="http://schemas.microsoft.com/office/drawing/2010/main" val="0"/>
              </a:ext>
            </a:extLst>
          </a:blip>
          <a:srcRect/>
          <a:stretch>
            <a:fillRect/>
          </a:stretch>
        </p:blipFill>
        <p:spPr>
          <a:xfrm>
            <a:off x="6248400" y="1955800"/>
            <a:ext cx="4197350" cy="4648200"/>
          </a:xfr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8308" name="AutoShape 4">
            <a:extLst>
              <a:ext uri="{FF2B5EF4-FFF2-40B4-BE49-F238E27FC236}">
                <a16:creationId xmlns:a16="http://schemas.microsoft.com/office/drawing/2014/main" id="{139678C7-51D2-4C46-A27E-0E73111F4803}"/>
              </a:ext>
            </a:extLst>
          </p:cNvPr>
          <p:cNvSpPr>
            <a:spLocks noChangeArrowheads="1"/>
          </p:cNvSpPr>
          <p:nvPr/>
        </p:nvSpPr>
        <p:spPr bwMode="auto">
          <a:xfrm>
            <a:off x="1676400" y="2032000"/>
            <a:ext cx="3124200" cy="14478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Recall the LED distribution.</a:t>
            </a:r>
          </a:p>
        </p:txBody>
      </p:sp>
      <p:grpSp>
        <p:nvGrpSpPr>
          <p:cNvPr id="98317" name="Group 13">
            <a:extLst>
              <a:ext uri="{FF2B5EF4-FFF2-40B4-BE49-F238E27FC236}">
                <a16:creationId xmlns:a16="http://schemas.microsoft.com/office/drawing/2014/main" id="{17A5C019-E9A6-9F49-9CFF-1491DAC96DCA}"/>
              </a:ext>
            </a:extLst>
          </p:cNvPr>
          <p:cNvGrpSpPr>
            <a:grpSpLocks/>
          </p:cNvGrpSpPr>
          <p:nvPr/>
        </p:nvGrpSpPr>
        <p:grpSpPr bwMode="auto">
          <a:xfrm>
            <a:off x="2784476" y="3632200"/>
            <a:ext cx="3844925" cy="2819400"/>
            <a:chOff x="816" y="1936"/>
            <a:chExt cx="2422" cy="1776"/>
          </a:xfrm>
        </p:grpSpPr>
        <p:pic>
          <p:nvPicPr>
            <p:cNvPr id="98311" name="Picture 7">
              <a:extLst>
                <a:ext uri="{FF2B5EF4-FFF2-40B4-BE49-F238E27FC236}">
                  <a16:creationId xmlns:a16="http://schemas.microsoft.com/office/drawing/2014/main" id="{86909D67-B31D-3742-B613-F6FE9DCE7B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 y="1936"/>
              <a:ext cx="550" cy="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8313" name="AutoShape 9">
              <a:extLst>
                <a:ext uri="{FF2B5EF4-FFF2-40B4-BE49-F238E27FC236}">
                  <a16:creationId xmlns:a16="http://schemas.microsoft.com/office/drawing/2014/main" id="{5EE266B3-D6DB-8642-8886-C3419CBA4179}"/>
                </a:ext>
              </a:extLst>
            </p:cNvPr>
            <p:cNvSpPr>
              <a:spLocks noChangeArrowheads="1"/>
            </p:cNvSpPr>
            <p:nvPr/>
          </p:nvSpPr>
          <p:spPr bwMode="auto">
            <a:xfrm>
              <a:off x="816" y="2848"/>
              <a:ext cx="1968" cy="864"/>
            </a:xfrm>
            <a:prstGeom prst="wedgeRectCallout">
              <a:avLst>
                <a:gd name="adj1" fmla="val 47560"/>
                <a:gd name="adj2" fmla="val -79282"/>
              </a:avLst>
            </a:prstGeom>
            <a:solidFill>
              <a:srgbClr val="233667"/>
            </a:solidFill>
            <a:ln>
              <a:noFill/>
            </a:ln>
            <a:effectLst>
              <a:outerShdw dist="17961" dir="2700000" algn="ctr" rotWithShape="0">
                <a:srgbClr val="6699FF">
                  <a:gamma/>
                  <a:shade val="60000"/>
                  <a:invGamma/>
                </a:srgbClr>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p>
              <a:r>
                <a:rPr lang="en-US" altLang="en-US">
                  <a:solidFill>
                    <a:schemeClr val="bg1"/>
                  </a:solidFill>
                </a:rPr>
                <a:t>What we measure depends critically on location.</a:t>
              </a:r>
            </a:p>
          </p:txBody>
        </p:sp>
      </p:grpSp>
      <p:pic>
        <p:nvPicPr>
          <p:cNvPr id="98312" name="Picture 8">
            <a:extLst>
              <a:ext uri="{FF2B5EF4-FFF2-40B4-BE49-F238E27FC236}">
                <a16:creationId xmlns:a16="http://schemas.microsoft.com/office/drawing/2014/main" id="{D1B2EF85-1995-8C4A-9014-04AF24BA37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2489" y="3581400"/>
            <a:ext cx="873125"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98315" name="Picture 11">
            <a:extLst>
              <a:ext uri="{FF2B5EF4-FFF2-40B4-BE49-F238E27FC236}">
                <a16:creationId xmlns:a16="http://schemas.microsoft.com/office/drawing/2014/main" id="{C61FE22D-DF9D-1447-9725-9667D9CC7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1" y="3581400"/>
            <a:ext cx="873125" cy="1119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98316" name="AutoShape 12">
            <a:extLst>
              <a:ext uri="{FF2B5EF4-FFF2-40B4-BE49-F238E27FC236}">
                <a16:creationId xmlns:a16="http://schemas.microsoft.com/office/drawing/2014/main" id="{489F95BD-A556-E84F-BAE1-DA7BF43F5AA0}"/>
              </a:ext>
            </a:extLst>
          </p:cNvPr>
          <p:cNvSpPr>
            <a:spLocks noChangeArrowheads="1"/>
          </p:cNvSpPr>
          <p:nvPr/>
        </p:nvSpPr>
        <p:spPr bwMode="auto">
          <a:xfrm>
            <a:off x="3657600" y="5003800"/>
            <a:ext cx="2286000" cy="1600200"/>
          </a:xfrm>
          <a:prstGeom prst="wedgeRectCallout">
            <a:avLst>
              <a:gd name="adj1" fmla="val 63125"/>
              <a:gd name="adj2" fmla="val -67458"/>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a:solidFill>
                  <a:schemeClr val="bg1"/>
                </a:solidFill>
              </a:rPr>
              <a:t>It also depends on the size of the port opening.</a:t>
            </a:r>
          </a:p>
        </p:txBody>
      </p:sp>
      <p:sp>
        <p:nvSpPr>
          <p:cNvPr id="12" name="Title 1">
            <a:extLst>
              <a:ext uri="{FF2B5EF4-FFF2-40B4-BE49-F238E27FC236}">
                <a16:creationId xmlns:a16="http://schemas.microsoft.com/office/drawing/2014/main" id="{656E28FA-05E9-084F-828F-1418DB92D6B4}"/>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2</a:t>
            </a:r>
            <a:r>
              <a:rPr lang="en-GB" altLang="en-US" sz="3600" dirty="0">
                <a:solidFill>
                  <a:schemeClr val="bg1"/>
                </a:solidFill>
                <a:sym typeface="Symbol" pitchFamily="2" charset="2"/>
              </a:rPr>
              <a:t></a:t>
            </a:r>
            <a:r>
              <a:rPr lang="en-GB" altLang="en-US" sz="3600" dirty="0">
                <a:solidFill>
                  <a:schemeClr val="bg1"/>
                </a:solidFill>
              </a:rPr>
              <a:t> Flux</a:t>
            </a:r>
            <a:endParaRPr lang="en-US" sz="3600" b="1" dirty="0">
              <a:solidFill>
                <a:schemeClr val="bg1"/>
              </a:solidFill>
            </a:endParaRPr>
          </a:p>
        </p:txBody>
      </p:sp>
    </p:spTree>
    <p:extLst>
      <p:ext uri="{BB962C8B-B14F-4D97-AF65-F5344CB8AC3E}">
        <p14:creationId xmlns:p14="http://schemas.microsoft.com/office/powerpoint/2010/main" val="35793965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8312"/>
                                        </p:tgtEl>
                                        <p:attrNameLst>
                                          <p:attrName>style.visibility</p:attrName>
                                        </p:attrNameLst>
                                      </p:cBhvr>
                                      <p:to>
                                        <p:strVal val="visible"/>
                                      </p:to>
                                    </p:set>
                                  </p:childTnLst>
                                  <p:subTnLst>
                                    <p:set>
                                      <p:cBhvr override="childStyle">
                                        <p:cTn dur="1" fill="hold" display="0" masterRel="nextClick" afterEffect="1"/>
                                        <p:tgtEl>
                                          <p:spTgt spid="98312"/>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83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8316"/>
                                        </p:tgtEl>
                                        <p:attrNameLst>
                                          <p:attrName>style.visibility</p:attrName>
                                        </p:attrNameLst>
                                      </p:cBhvr>
                                      <p:to>
                                        <p:strVal val="visible"/>
                                      </p:to>
                                    </p:set>
                                    <p:animEffect transition="in" filter="dissolve">
                                      <p:cBhvr>
                                        <p:cTn id="15" dur="500"/>
                                        <p:tgtEl>
                                          <p:spTgt spid="98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6"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2403" name="Rectangle 3">
            <a:extLst>
              <a:ext uri="{FF2B5EF4-FFF2-40B4-BE49-F238E27FC236}">
                <a16:creationId xmlns:a16="http://schemas.microsoft.com/office/drawing/2014/main" id="{70EEE75F-1234-484E-9AEF-4F7D7E2BD112}"/>
              </a:ext>
            </a:extLst>
          </p:cNvPr>
          <p:cNvSpPr>
            <a:spLocks noGrp="1" noChangeArrowheads="1"/>
          </p:cNvSpPr>
          <p:nvPr>
            <p:ph type="body" idx="1"/>
          </p:nvPr>
        </p:nvSpPr>
        <p:spPr>
          <a:xfrm>
            <a:off x="838200" y="2197099"/>
            <a:ext cx="10515600" cy="39798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Illuminance, irradiance and spectral irradiance</a:t>
            </a:r>
          </a:p>
          <a:p>
            <a:pPr lvl="1"/>
            <a:r>
              <a:rPr lang="en-US" altLang="en-US" dirty="0"/>
              <a:t>A cosine collector, either diffuser or integrating sphere, is used</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Basic Units:</a:t>
            </a:r>
          </a:p>
          <a:p>
            <a:pPr lvl="1"/>
            <a:r>
              <a:rPr lang="en-US" altLang="en-US" dirty="0"/>
              <a:t>Illuminance</a:t>
            </a:r>
          </a:p>
          <a:p>
            <a:pPr lvl="2"/>
            <a:r>
              <a:rPr lang="en-US" altLang="en-US" dirty="0"/>
              <a:t>Lux [lux = </a:t>
            </a:r>
            <a:r>
              <a:rPr lang="en-US" altLang="en-US" dirty="0" err="1"/>
              <a:t>lm</a:t>
            </a:r>
            <a:r>
              <a:rPr lang="en-US" altLang="en-US" dirty="0"/>
              <a:t> m</a:t>
            </a:r>
            <a:r>
              <a:rPr lang="en-US" altLang="en-US" baseline="30000" dirty="0"/>
              <a:t>-2</a:t>
            </a:r>
            <a:r>
              <a:rPr lang="en-US" altLang="en-US" dirty="0"/>
              <a:t>]</a:t>
            </a:r>
          </a:p>
          <a:p>
            <a:pPr lvl="1"/>
            <a:r>
              <a:rPr lang="en-US" altLang="en-US" dirty="0"/>
              <a:t>Irradiance</a:t>
            </a:r>
          </a:p>
          <a:p>
            <a:pPr lvl="2"/>
            <a:r>
              <a:rPr lang="en-US" altLang="en-US" dirty="0"/>
              <a:t>W m</a:t>
            </a:r>
            <a:r>
              <a:rPr lang="en-US" altLang="en-US" baseline="30000" dirty="0"/>
              <a:t>-2</a:t>
            </a:r>
          </a:p>
          <a:p>
            <a:pPr lvl="1"/>
            <a:r>
              <a:rPr lang="en-US" altLang="en-US" dirty="0"/>
              <a:t>Spectral Irradiance</a:t>
            </a:r>
          </a:p>
          <a:p>
            <a:pPr lvl="2"/>
            <a:r>
              <a:rPr lang="en-US" altLang="en-US" dirty="0"/>
              <a:t>W m</a:t>
            </a:r>
            <a:r>
              <a:rPr lang="en-US" altLang="en-US" baseline="30000" dirty="0"/>
              <a:t>-2</a:t>
            </a:r>
            <a:r>
              <a:rPr lang="en-US" altLang="en-US" dirty="0"/>
              <a:t> nm</a:t>
            </a:r>
            <a:r>
              <a:rPr lang="en-US" altLang="en-US" baseline="30000" dirty="0"/>
              <a:t>-1</a:t>
            </a:r>
            <a:endParaRPr lang="en-US" altLang="en-US" dirty="0"/>
          </a:p>
        </p:txBody>
      </p:sp>
      <p:sp>
        <p:nvSpPr>
          <p:cNvPr id="5" name="Title 1">
            <a:extLst>
              <a:ext uri="{FF2B5EF4-FFF2-40B4-BE49-F238E27FC236}">
                <a16:creationId xmlns:a16="http://schemas.microsoft.com/office/drawing/2014/main" id="{EBFFC506-F5DB-5945-B65F-62E4309F7D79}"/>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INTRODUCTION</a:t>
            </a:r>
            <a:endParaRPr lang="en-US" sz="3600" b="1" dirty="0">
              <a:solidFill>
                <a:schemeClr val="bg1"/>
              </a:solidFill>
            </a:endParaRPr>
          </a:p>
        </p:txBody>
      </p:sp>
    </p:spTree>
    <p:extLst>
      <p:ext uri="{BB962C8B-B14F-4D97-AF65-F5344CB8AC3E}">
        <p14:creationId xmlns:p14="http://schemas.microsoft.com/office/powerpoint/2010/main" val="27727120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D8D8A925-BFC8-9E4F-A00C-121BA063095B}"/>
              </a:ext>
            </a:extLst>
          </p:cNvPr>
          <p:cNvSpPr>
            <a:spLocks noGrp="1" noChangeArrowheads="1"/>
          </p:cNvSpPr>
          <p:nvPr>
            <p:ph type="body" sz="half" idx="2"/>
          </p:nvPr>
        </p:nvSpPr>
        <p:spPr>
          <a:xfrm>
            <a:off x="6259514" y="2019300"/>
            <a:ext cx="4332287" cy="4648200"/>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Illuminance is the light flux falling onto an area of surface.</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GB" altLang="en-US" dirty="0"/>
              <a:t>The light can come from any direction, and may be from multiple sources.</a:t>
            </a:r>
          </a:p>
        </p:txBody>
      </p:sp>
      <p:pic>
        <p:nvPicPr>
          <p:cNvPr id="93188" name="Picture 4">
            <a:extLst>
              <a:ext uri="{FF2B5EF4-FFF2-40B4-BE49-F238E27FC236}">
                <a16:creationId xmlns:a16="http://schemas.microsoft.com/office/drawing/2014/main" id="{2DBADCAA-E63C-9843-9494-78E86052C09E}"/>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752600" y="4706938"/>
            <a:ext cx="4332288" cy="1941512"/>
          </a:xfrm>
          <a:no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accent1">
                      <a:gamma/>
                      <a:shade val="60000"/>
                      <a:invGamma/>
                    </a:schemeClr>
                  </a:outerShdw>
                </a:effectLst>
              </a14:hiddenEffects>
            </a:ext>
          </a:extLst>
        </p:spPr>
      </p:pic>
      <p:sp>
        <p:nvSpPr>
          <p:cNvPr id="93189" name="AutoShape 5">
            <a:extLst>
              <a:ext uri="{FF2B5EF4-FFF2-40B4-BE49-F238E27FC236}">
                <a16:creationId xmlns:a16="http://schemas.microsoft.com/office/drawing/2014/main" id="{9061D997-738F-DF4B-9620-8B872B316BCF}"/>
              </a:ext>
            </a:extLst>
          </p:cNvPr>
          <p:cNvSpPr>
            <a:spLocks noChangeArrowheads="1"/>
          </p:cNvSpPr>
          <p:nvPr/>
        </p:nvSpPr>
        <p:spPr bwMode="auto">
          <a:xfrm rot="1688334">
            <a:off x="4572000" y="3619500"/>
            <a:ext cx="1066800" cy="1981200"/>
          </a:xfrm>
          <a:prstGeom prst="downArrow">
            <a:avLst>
              <a:gd name="adj1" fmla="val 50000"/>
              <a:gd name="adj2" fmla="val 46429"/>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93190" name="AutoShape 6">
            <a:extLst>
              <a:ext uri="{FF2B5EF4-FFF2-40B4-BE49-F238E27FC236}">
                <a16:creationId xmlns:a16="http://schemas.microsoft.com/office/drawing/2014/main" id="{3DCDF1D3-EF86-E540-BF30-1E383F945BEB}"/>
              </a:ext>
            </a:extLst>
          </p:cNvPr>
          <p:cNvSpPr>
            <a:spLocks noChangeArrowheads="1"/>
          </p:cNvSpPr>
          <p:nvPr/>
        </p:nvSpPr>
        <p:spPr bwMode="auto">
          <a:xfrm rot="19511505">
            <a:off x="2743200" y="3619500"/>
            <a:ext cx="1066800" cy="1981200"/>
          </a:xfrm>
          <a:prstGeom prst="downArrow">
            <a:avLst>
              <a:gd name="adj1" fmla="val 50000"/>
              <a:gd name="adj2" fmla="val 46429"/>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93191" name="AutoShape 7">
            <a:extLst>
              <a:ext uri="{FF2B5EF4-FFF2-40B4-BE49-F238E27FC236}">
                <a16:creationId xmlns:a16="http://schemas.microsoft.com/office/drawing/2014/main" id="{9DC1FC4D-B23F-3941-9322-994B982EF900}"/>
              </a:ext>
            </a:extLst>
          </p:cNvPr>
          <p:cNvSpPr>
            <a:spLocks noChangeArrowheads="1"/>
          </p:cNvSpPr>
          <p:nvPr/>
        </p:nvSpPr>
        <p:spPr bwMode="auto">
          <a:xfrm>
            <a:off x="3733800" y="3390900"/>
            <a:ext cx="1066800" cy="1981200"/>
          </a:xfrm>
          <a:prstGeom prst="downArrow">
            <a:avLst>
              <a:gd name="adj1" fmla="val 50000"/>
              <a:gd name="adj2" fmla="val 46429"/>
            </a:avLst>
          </a:prstGeom>
          <a:solidFill>
            <a:srgbClr val="FFFF99"/>
          </a:solidFill>
          <a:ln>
            <a:noFill/>
          </a:ln>
          <a:effectLst>
            <a:prstShdw prst="shdw17" dist="17961" dir="2700000">
              <a:srgbClr val="FFFF99">
                <a:gamma/>
                <a:shade val="60000"/>
                <a:invGamma/>
              </a:srgbClr>
            </a:prst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93192" name="Text Box 8">
            <a:extLst>
              <a:ext uri="{FF2B5EF4-FFF2-40B4-BE49-F238E27FC236}">
                <a16:creationId xmlns:a16="http://schemas.microsoft.com/office/drawing/2014/main" id="{89ECE6B2-47EA-184A-9694-92AA88DFB802}"/>
              </a:ext>
            </a:extLst>
          </p:cNvPr>
          <p:cNvSpPr txBox="1">
            <a:spLocks noChangeArrowheads="1"/>
          </p:cNvSpPr>
          <p:nvPr/>
        </p:nvSpPr>
        <p:spPr bwMode="auto">
          <a:xfrm>
            <a:off x="6248400" y="5219700"/>
            <a:ext cx="4191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lgn="l" eaLnBrk="0" hangingPunct="0">
              <a:defRPr sz="2400">
                <a:solidFill>
                  <a:schemeClr val="tx1"/>
                </a:solidFill>
                <a:latin typeface="Times New Roman" panose="02020603050405020304" pitchFamily="18" charset="0"/>
              </a:defRPr>
            </a:lvl1pPr>
            <a:lvl2pPr marL="566738" algn="l" eaLnBrk="0" hangingPunct="0">
              <a:defRPr sz="2400">
                <a:solidFill>
                  <a:schemeClr val="tx1"/>
                </a:solidFill>
                <a:latin typeface="Times New Roman" panose="02020603050405020304" pitchFamily="18" charset="0"/>
              </a:defRPr>
            </a:lvl2pPr>
            <a:lvl3pPr algn="l" eaLnBrk="0" hangingPunct="0">
              <a:defRPr sz="2400">
                <a:solidFill>
                  <a:schemeClr val="tx1"/>
                </a:solidFill>
                <a:latin typeface="Times New Roman" panose="02020603050405020304" pitchFamily="18" charset="0"/>
              </a:defRPr>
            </a:lvl3pPr>
            <a:lvl4pPr algn="l" eaLnBrk="0" hangingPunct="0">
              <a:defRPr sz="2400">
                <a:solidFill>
                  <a:schemeClr val="tx1"/>
                </a:solidFill>
                <a:latin typeface="Times New Roman" panose="02020603050405020304" pitchFamily="18" charset="0"/>
              </a:defRPr>
            </a:lvl4pPr>
            <a:lvl5pPr algn="l"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buClr>
                <a:schemeClr val="accent2"/>
              </a:buClr>
              <a:buFont typeface="Wingdings" pitchFamily="2" charset="2"/>
              <a:buChar char="Ø"/>
            </a:pPr>
            <a:r>
              <a:rPr lang="en-GB" altLang="en-US" sz="2800">
                <a:effectLst>
                  <a:outerShdw blurRad="38100" dist="38100" dir="2700000" algn="tl">
                    <a:srgbClr val="FFFFFF"/>
                  </a:outerShdw>
                </a:effectLst>
                <a:latin typeface="Arial" panose="020B0604020202020204" pitchFamily="34" charset="0"/>
              </a:rPr>
              <a:t>The total light hitting the area must be measured.</a:t>
            </a:r>
          </a:p>
        </p:txBody>
      </p:sp>
      <p:sp>
        <p:nvSpPr>
          <p:cNvPr id="10" name="Title 1">
            <a:extLst>
              <a:ext uri="{FF2B5EF4-FFF2-40B4-BE49-F238E27FC236}">
                <a16:creationId xmlns:a16="http://schemas.microsoft.com/office/drawing/2014/main" id="{EE46174D-2144-1749-9DA2-5CA1C839AC0C}"/>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ILLUMINANCE</a:t>
            </a:r>
            <a:endParaRPr lang="en-US" sz="3600" b="1" dirty="0">
              <a:solidFill>
                <a:schemeClr val="bg1"/>
              </a:solidFill>
            </a:endParaRPr>
          </a:p>
        </p:txBody>
      </p:sp>
    </p:spTree>
    <p:extLst>
      <p:ext uri="{BB962C8B-B14F-4D97-AF65-F5344CB8AC3E}">
        <p14:creationId xmlns:p14="http://schemas.microsoft.com/office/powerpoint/2010/main" val="42178167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nodeType="clickEffect">
                                  <p:stCondLst>
                                    <p:cond delay="0"/>
                                  </p:stCondLst>
                                  <p:childTnLst>
                                    <p:set>
                                      <p:cBhvr>
                                        <p:cTn id="18" dur="1" fill="hold">
                                          <p:stCondLst>
                                            <p:cond delay="0"/>
                                          </p:stCondLst>
                                        </p:cTn>
                                        <p:tgtEl>
                                          <p:spTgt spid="93189"/>
                                        </p:tgtEl>
                                        <p:attrNameLst>
                                          <p:attrName>style.visibility</p:attrName>
                                        </p:attrNameLst>
                                      </p:cBhvr>
                                      <p:to>
                                        <p:strVal val="visible"/>
                                      </p:to>
                                    </p:set>
                                    <p:anim calcmode="lin" valueType="num">
                                      <p:cBhvr additive="base">
                                        <p:cTn id="19" dur="500" fill="hold"/>
                                        <p:tgtEl>
                                          <p:spTgt spid="93189"/>
                                        </p:tgtEl>
                                        <p:attrNameLst>
                                          <p:attrName>ppt_x</p:attrName>
                                        </p:attrNameLst>
                                      </p:cBhvr>
                                      <p:tavLst>
                                        <p:tav tm="0">
                                          <p:val>
                                            <p:strVal val="1+#ppt_w/2"/>
                                          </p:val>
                                        </p:tav>
                                        <p:tav tm="100000">
                                          <p:val>
                                            <p:strVal val="#ppt_x"/>
                                          </p:val>
                                        </p:tav>
                                      </p:tavLst>
                                    </p:anim>
                                    <p:anim calcmode="lin" valueType="num">
                                      <p:cBhvr additive="base">
                                        <p:cTn id="20" dur="500" fill="hold"/>
                                        <p:tgtEl>
                                          <p:spTgt spid="93189"/>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500"/>
                            </p:stCondLst>
                            <p:childTnLst>
                              <p:par>
                                <p:cTn id="22" presetID="2" presetClass="entr" presetSubtype="9" fill="hold" nodeType="afterEffect">
                                  <p:stCondLst>
                                    <p:cond delay="0"/>
                                  </p:stCondLst>
                                  <p:childTnLst>
                                    <p:set>
                                      <p:cBhvr>
                                        <p:cTn id="23" dur="1" fill="hold">
                                          <p:stCondLst>
                                            <p:cond delay="0"/>
                                          </p:stCondLst>
                                        </p:cTn>
                                        <p:tgtEl>
                                          <p:spTgt spid="93190"/>
                                        </p:tgtEl>
                                        <p:attrNameLst>
                                          <p:attrName>style.visibility</p:attrName>
                                        </p:attrNameLst>
                                      </p:cBhvr>
                                      <p:to>
                                        <p:strVal val="visible"/>
                                      </p:to>
                                    </p:set>
                                    <p:anim calcmode="lin" valueType="num">
                                      <p:cBhvr additive="base">
                                        <p:cTn id="24" dur="500" fill="hold"/>
                                        <p:tgtEl>
                                          <p:spTgt spid="93190"/>
                                        </p:tgtEl>
                                        <p:attrNameLst>
                                          <p:attrName>ppt_x</p:attrName>
                                        </p:attrNameLst>
                                      </p:cBhvr>
                                      <p:tavLst>
                                        <p:tav tm="0">
                                          <p:val>
                                            <p:strVal val="0-#ppt_w/2"/>
                                          </p:val>
                                        </p:tav>
                                        <p:tav tm="100000">
                                          <p:val>
                                            <p:strVal val="#ppt_x"/>
                                          </p:val>
                                        </p:tav>
                                      </p:tavLst>
                                    </p:anim>
                                    <p:anim calcmode="lin" valueType="num">
                                      <p:cBhvr additive="base">
                                        <p:cTn id="25" dur="500" fill="hold"/>
                                        <p:tgtEl>
                                          <p:spTgt spid="93190"/>
                                        </p:tgtEl>
                                        <p:attrNameLst>
                                          <p:attrName>ppt_y</p:attrName>
                                        </p:attrNameLst>
                                      </p:cBhvr>
                                      <p:tavLst>
                                        <p:tav tm="0">
                                          <p:val>
                                            <p:strVal val="0-#ppt_h/2"/>
                                          </p:val>
                                        </p:tav>
                                        <p:tav tm="100000">
                                          <p:val>
                                            <p:strVal val="#ppt_y"/>
                                          </p:val>
                                        </p:tav>
                                      </p:tavLst>
                                    </p:anim>
                                  </p:childTnLst>
                                </p:cTn>
                              </p:par>
                            </p:childTnLst>
                          </p:cTn>
                        </p:par>
                        <p:par>
                          <p:cTn id="26" fill="hold" nodeType="afterGroup">
                            <p:stCondLst>
                              <p:cond delay="1000"/>
                            </p:stCondLst>
                            <p:childTnLst>
                              <p:par>
                                <p:cTn id="27" presetID="2" presetClass="entr" presetSubtype="1" fill="hold" nodeType="afterEffect">
                                  <p:stCondLst>
                                    <p:cond delay="0"/>
                                  </p:stCondLst>
                                  <p:childTnLst>
                                    <p:set>
                                      <p:cBhvr>
                                        <p:cTn id="28" dur="1" fill="hold">
                                          <p:stCondLst>
                                            <p:cond delay="0"/>
                                          </p:stCondLst>
                                        </p:cTn>
                                        <p:tgtEl>
                                          <p:spTgt spid="93191"/>
                                        </p:tgtEl>
                                        <p:attrNameLst>
                                          <p:attrName>style.visibility</p:attrName>
                                        </p:attrNameLst>
                                      </p:cBhvr>
                                      <p:to>
                                        <p:strVal val="visible"/>
                                      </p:to>
                                    </p:set>
                                    <p:anim calcmode="lin" valueType="num">
                                      <p:cBhvr additive="base">
                                        <p:cTn id="29" dur="500" fill="hold"/>
                                        <p:tgtEl>
                                          <p:spTgt spid="93191"/>
                                        </p:tgtEl>
                                        <p:attrNameLst>
                                          <p:attrName>ppt_x</p:attrName>
                                        </p:attrNameLst>
                                      </p:cBhvr>
                                      <p:tavLst>
                                        <p:tav tm="0">
                                          <p:val>
                                            <p:strVal val="#ppt_x"/>
                                          </p:val>
                                        </p:tav>
                                        <p:tav tm="100000">
                                          <p:val>
                                            <p:strVal val="#ppt_x"/>
                                          </p:val>
                                        </p:tav>
                                      </p:tavLst>
                                    </p:anim>
                                    <p:anim calcmode="lin" valueType="num">
                                      <p:cBhvr additive="base">
                                        <p:cTn id="30" dur="500" fill="hold"/>
                                        <p:tgtEl>
                                          <p:spTgt spid="93191"/>
                                        </p:tgtEl>
                                        <p:attrNameLst>
                                          <p:attrName>ppt_y</p:attrName>
                                        </p:attrNameLst>
                                      </p:cBhvr>
                                      <p:tavLst>
                                        <p:tav tm="0">
                                          <p:val>
                                            <p:strVal val="0-#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93192"/>
                                        </p:tgtEl>
                                        <p:attrNameLst>
                                          <p:attrName>style.visibility</p:attrName>
                                        </p:attrNameLst>
                                      </p:cBhvr>
                                      <p:to>
                                        <p:strVal val="visible"/>
                                      </p:to>
                                    </p:set>
                                    <p:anim calcmode="lin" valueType="num">
                                      <p:cBhvr additive="base">
                                        <p:cTn id="35" dur="500" fill="hold"/>
                                        <p:tgtEl>
                                          <p:spTgt spid="93192"/>
                                        </p:tgtEl>
                                        <p:attrNameLst>
                                          <p:attrName>ppt_x</p:attrName>
                                        </p:attrNameLst>
                                      </p:cBhvr>
                                      <p:tavLst>
                                        <p:tav tm="0">
                                          <p:val>
                                            <p:strVal val="1+#ppt_w/2"/>
                                          </p:val>
                                        </p:tav>
                                        <p:tav tm="100000">
                                          <p:val>
                                            <p:strVal val="#ppt_x"/>
                                          </p:val>
                                        </p:tav>
                                      </p:tavLst>
                                    </p:anim>
                                    <p:anim calcmode="lin" valueType="num">
                                      <p:cBhvr additive="base">
                                        <p:cTn id="36" dur="500" fill="hold"/>
                                        <p:tgtEl>
                                          <p:spTgt spid="931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P spid="93192"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9A64189F-7F91-9548-A004-ACC6B35AA149}"/>
              </a:ext>
            </a:extLst>
          </p:cNvPr>
          <p:cNvSpPr>
            <a:spLocks noGrp="1" noChangeArrowheads="1"/>
          </p:cNvSpPr>
          <p:nvPr>
            <p:ph type="body" idx="1"/>
          </p:nvPr>
        </p:nvSpPr>
        <p:spPr>
          <a:xfrm>
            <a:off x="838200" y="2209799"/>
            <a:ext cx="10515600" cy="39671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Apart from noting that the illuminance depends on measurement aperture and position, we should note:</a:t>
            </a:r>
          </a:p>
          <a:p>
            <a:pPr lvl="1"/>
            <a:r>
              <a:rPr lang="en-US" altLang="en-US" dirty="0"/>
              <a:t>Illuminance is not really a property of a LED.</a:t>
            </a:r>
          </a:p>
          <a:p>
            <a:pPr lvl="2"/>
            <a:r>
              <a:rPr lang="en-US" altLang="en-US" dirty="0"/>
              <a:t>The method of measurement is independent of the position, orientation or distance of the source(s).</a:t>
            </a:r>
          </a:p>
          <a:p>
            <a:pPr lvl="1"/>
            <a:r>
              <a:rPr lang="en-US" altLang="en-US" dirty="0"/>
              <a:t>Single LEDs are rarely used in general lighting.</a:t>
            </a:r>
          </a:p>
          <a:p>
            <a:pPr lvl="2"/>
            <a:r>
              <a:rPr lang="en-US" altLang="en-US" dirty="0"/>
              <a:t>The illumination provided by an LED “lamp,” which contains several elements, is likely to be more uniform.</a:t>
            </a:r>
          </a:p>
        </p:txBody>
      </p:sp>
    </p:spTree>
    <p:extLst>
      <p:ext uri="{BB962C8B-B14F-4D97-AF65-F5344CB8AC3E}">
        <p14:creationId xmlns:p14="http://schemas.microsoft.com/office/powerpoint/2010/main" val="38107931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DBC2C54E-7F7B-0A47-A575-9F0570847D77}"/>
              </a:ext>
            </a:extLst>
          </p:cNvPr>
          <p:cNvSpPr>
            <a:spLocks noGrp="1" noChangeArrowheads="1"/>
          </p:cNvSpPr>
          <p:nvPr>
            <p:ph type="body" idx="1"/>
          </p:nvPr>
        </p:nvSpPr>
        <p:spPr>
          <a:xfrm>
            <a:off x="838200" y="2273299"/>
            <a:ext cx="10515600" cy="39036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All of the measurements discussed can give different results depending on the conditions applied.</a:t>
            </a:r>
          </a:p>
          <a:p>
            <a:pPr lvl="1"/>
            <a:r>
              <a:rPr lang="en-US" altLang="en-US" dirty="0"/>
              <a:t>If two laboratories get different values for the same LED, it may be they are measuring different conditions.</a:t>
            </a:r>
          </a:p>
          <a:p>
            <a:pPr lvl="1"/>
            <a:r>
              <a:rPr lang="en-US" altLang="en-US" dirty="0"/>
              <a:t>If the same laboratory gets different results for the same LED measured on different occasions, it may be the conditions are inappropriate.</a:t>
            </a:r>
          </a:p>
          <a:p>
            <a:pPr lvl="2"/>
            <a:r>
              <a:rPr lang="en-US" altLang="en-US" dirty="0"/>
              <a:t>Or it could be that a parameter not considered, e.g. rotation of the LED about the mechanical axis, needs to be part of the conditions.</a:t>
            </a:r>
          </a:p>
        </p:txBody>
      </p:sp>
      <p:sp>
        <p:nvSpPr>
          <p:cNvPr id="5" name="Title 1">
            <a:extLst>
              <a:ext uri="{FF2B5EF4-FFF2-40B4-BE49-F238E27FC236}">
                <a16:creationId xmlns:a16="http://schemas.microsoft.com/office/drawing/2014/main" id="{7F58F591-0B07-4848-867F-A4835D445ED0}"/>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DISCUSSIONS</a:t>
            </a:r>
            <a:endParaRPr lang="en-US" sz="3600" b="1" dirty="0">
              <a:solidFill>
                <a:schemeClr val="bg1"/>
              </a:solidFill>
            </a:endParaRPr>
          </a:p>
        </p:txBody>
      </p:sp>
    </p:spTree>
    <p:extLst>
      <p:ext uri="{BB962C8B-B14F-4D97-AF65-F5344CB8AC3E}">
        <p14:creationId xmlns:p14="http://schemas.microsoft.com/office/powerpoint/2010/main" val="2791899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3427">
                                            <p:txEl>
                                              <p:pRg st="1" end="1"/>
                                            </p:txEl>
                                          </p:spTgt>
                                        </p:tgtEl>
                                        <p:attrNameLst>
                                          <p:attrName>style.visibility</p:attrName>
                                        </p:attrNameLst>
                                      </p:cBhvr>
                                      <p:to>
                                        <p:strVal val="visible"/>
                                      </p:to>
                                    </p:set>
                                    <p:anim calcmode="lin" valueType="num">
                                      <p:cBhvr additive="base">
                                        <p:cTn id="13" dur="500" fill="hold"/>
                                        <p:tgtEl>
                                          <p:spTgt spid="1034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34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3427">
                                            <p:txEl>
                                              <p:pRg st="2" end="2"/>
                                            </p:txEl>
                                          </p:spTgt>
                                        </p:tgtEl>
                                        <p:attrNameLst>
                                          <p:attrName>style.visibility</p:attrName>
                                        </p:attrNameLst>
                                      </p:cBhvr>
                                      <p:to>
                                        <p:strVal val="visible"/>
                                      </p:to>
                                    </p:set>
                                    <p:anim calcmode="lin" valueType="num">
                                      <p:cBhvr additive="base">
                                        <p:cTn id="19" dur="500" fill="hold"/>
                                        <p:tgtEl>
                                          <p:spTgt spid="1034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3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3427">
                                            <p:txEl>
                                              <p:pRg st="3" end="3"/>
                                            </p:txEl>
                                          </p:spTgt>
                                        </p:tgtEl>
                                        <p:attrNameLst>
                                          <p:attrName>style.visibility</p:attrName>
                                        </p:attrNameLst>
                                      </p:cBhvr>
                                      <p:to>
                                        <p:strVal val="visible"/>
                                      </p:to>
                                    </p:set>
                                    <p:anim calcmode="lin" valueType="num">
                                      <p:cBhvr additive="base">
                                        <p:cTn id="25" dur="500" fill="hold"/>
                                        <p:tgtEl>
                                          <p:spTgt spid="1034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34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3"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4451" name="Rectangle 3">
            <a:extLst>
              <a:ext uri="{FF2B5EF4-FFF2-40B4-BE49-F238E27FC236}">
                <a16:creationId xmlns:a16="http://schemas.microsoft.com/office/drawing/2014/main" id="{129E281C-A1CB-F444-AD74-58C28B42F2D2}"/>
              </a:ext>
            </a:extLst>
          </p:cNvPr>
          <p:cNvSpPr>
            <a:spLocks noGrp="1" noChangeArrowheads="1"/>
          </p:cNvSpPr>
          <p:nvPr>
            <p:ph type="body" idx="1"/>
          </p:nvPr>
        </p:nvSpPr>
        <p:spPr>
          <a:xfrm>
            <a:off x="838200" y="2184399"/>
            <a:ext cx="10515600" cy="39925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As with other industries, measurements should be related to how the LEDs are applied.</a:t>
            </a:r>
          </a:p>
          <a:p>
            <a:pPr lvl="1"/>
            <a:r>
              <a:rPr lang="en-US" altLang="en-US" dirty="0"/>
              <a:t>What is the significance of the LED measurements if a bezel is added later?</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In replacing traditional sources with LED “equivalents,” e.g. traffic lights, some of the traditional parameter definitions do not work with LEDs.</a:t>
            </a:r>
          </a:p>
          <a:p>
            <a:pPr lvl="1"/>
            <a:r>
              <a:rPr lang="en-US" altLang="en-US" dirty="0"/>
              <a:t>How should we interpret LED results when measured to the standards of existing applications?</a:t>
            </a:r>
          </a:p>
        </p:txBody>
      </p:sp>
      <p:sp>
        <p:nvSpPr>
          <p:cNvPr id="5" name="Title 1">
            <a:extLst>
              <a:ext uri="{FF2B5EF4-FFF2-40B4-BE49-F238E27FC236}">
                <a16:creationId xmlns:a16="http://schemas.microsoft.com/office/drawing/2014/main" id="{DBB75EFF-2947-204F-9D44-F66C0FE45E2F}"/>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DISCUSSIONS</a:t>
            </a:r>
            <a:endParaRPr lang="en-US" sz="3600" b="1" dirty="0">
              <a:solidFill>
                <a:schemeClr val="bg1"/>
              </a:solidFill>
            </a:endParaRPr>
          </a:p>
        </p:txBody>
      </p:sp>
    </p:spTree>
    <p:extLst>
      <p:ext uri="{BB962C8B-B14F-4D97-AF65-F5344CB8AC3E}">
        <p14:creationId xmlns:p14="http://schemas.microsoft.com/office/powerpoint/2010/main" val="2607531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4451">
                                            <p:txEl>
                                              <p:pRg st="3" end="3"/>
                                            </p:txEl>
                                          </p:spTgt>
                                        </p:tgtEl>
                                        <p:attrNameLst>
                                          <p:attrName>style.visibility</p:attrName>
                                        </p:attrNameLst>
                                      </p:cBhvr>
                                      <p:to>
                                        <p:strVal val="visible"/>
                                      </p:to>
                                    </p:set>
                                    <p:anim calcmode="lin" valueType="num">
                                      <p:cBhvr additive="base">
                                        <p:cTn id="25" dur="500" fill="hold"/>
                                        <p:tgtEl>
                                          <p:spTgt spid="1044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44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bldLvl="2"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2D616E1B-2982-6A48-9471-448CA00CE4A8}"/>
              </a:ext>
            </a:extLst>
          </p:cNvPr>
          <p:cNvSpPr>
            <a:spLocks noGrp="1" noChangeArrowheads="1"/>
          </p:cNvSpPr>
          <p:nvPr>
            <p:ph type="body" idx="1"/>
          </p:nvPr>
        </p:nvSpPr>
        <p:spPr>
          <a:xfrm>
            <a:off x="838200" y="2222499"/>
            <a:ext cx="10515600" cy="3954463"/>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Properly constructed, stable LEDs can be calibrated, traceable to existing NSL radiance, irradiance and luminous flux standards.</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NSL traceable calibrated LEDs make excellent standards to calibrate photometric and radiometric instruments for LED measurements.</a:t>
            </a:r>
          </a:p>
          <a:p>
            <a:pPr lvl="1"/>
            <a:r>
              <a:rPr lang="en-US" altLang="en-US" dirty="0"/>
              <a:t>They can have spectral and angular distributions similar to the LED being measured.</a:t>
            </a:r>
          </a:p>
          <a:p>
            <a:pPr lvl="1"/>
            <a:r>
              <a:rPr lang="en-US" altLang="en-US" dirty="0"/>
              <a:t>However, a calibrated LED is required for each type of LED measured.</a:t>
            </a:r>
          </a:p>
        </p:txBody>
      </p:sp>
      <p:sp>
        <p:nvSpPr>
          <p:cNvPr id="6" name="Title 1">
            <a:extLst>
              <a:ext uri="{FF2B5EF4-FFF2-40B4-BE49-F238E27FC236}">
                <a16:creationId xmlns:a16="http://schemas.microsoft.com/office/drawing/2014/main" id="{95D30ADB-68B7-B248-BA0D-0CF2111B5079}"/>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DISCUSSIONS</a:t>
            </a:r>
            <a:endParaRPr lang="en-US" sz="3600" b="1" dirty="0">
              <a:solidFill>
                <a:schemeClr val="bg1"/>
              </a:solidFill>
            </a:endParaRPr>
          </a:p>
        </p:txBody>
      </p:sp>
    </p:spTree>
    <p:extLst>
      <p:ext uri="{BB962C8B-B14F-4D97-AF65-F5344CB8AC3E}">
        <p14:creationId xmlns:p14="http://schemas.microsoft.com/office/powerpoint/2010/main" val="38491023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additive="base">
                                        <p:cTn id="7" dur="500" fill="hold"/>
                                        <p:tgtEl>
                                          <p:spTgt spid="1054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54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5475">
                                            <p:txEl>
                                              <p:pRg st="1" end="1"/>
                                            </p:txEl>
                                          </p:spTgt>
                                        </p:tgtEl>
                                        <p:attrNameLst>
                                          <p:attrName>style.visibility</p:attrName>
                                        </p:attrNameLst>
                                      </p:cBhvr>
                                      <p:to>
                                        <p:strVal val="visible"/>
                                      </p:to>
                                    </p:set>
                                    <p:anim calcmode="lin" valueType="num">
                                      <p:cBhvr additive="base">
                                        <p:cTn id="13" dur="500" fill="hold"/>
                                        <p:tgtEl>
                                          <p:spTgt spid="10547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54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5475">
                                            <p:txEl>
                                              <p:pRg st="2" end="2"/>
                                            </p:txEl>
                                          </p:spTgt>
                                        </p:tgtEl>
                                        <p:attrNameLst>
                                          <p:attrName>style.visibility</p:attrName>
                                        </p:attrNameLst>
                                      </p:cBhvr>
                                      <p:to>
                                        <p:strVal val="visible"/>
                                      </p:to>
                                    </p:set>
                                    <p:anim calcmode="lin" valueType="num">
                                      <p:cBhvr additive="base">
                                        <p:cTn id="19" dur="500" fill="hold"/>
                                        <p:tgtEl>
                                          <p:spTgt spid="105475">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54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5475">
                                            <p:txEl>
                                              <p:pRg st="3" end="3"/>
                                            </p:txEl>
                                          </p:spTgt>
                                        </p:tgtEl>
                                        <p:attrNameLst>
                                          <p:attrName>style.visibility</p:attrName>
                                        </p:attrNameLst>
                                      </p:cBhvr>
                                      <p:to>
                                        <p:strVal val="visible"/>
                                      </p:to>
                                    </p:set>
                                    <p:anim calcmode="lin" valueType="num">
                                      <p:cBhvr additive="base">
                                        <p:cTn id="25" dur="500" fill="hold"/>
                                        <p:tgtEl>
                                          <p:spTgt spid="105475">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547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9000" b="-19000"/>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8048"/>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3600" b="1" dirty="0">
                <a:solidFill>
                  <a:schemeClr val="bg1"/>
                </a:solidFill>
              </a:rPr>
              <a:t>LUMINOUS INTENSITY</a:t>
            </a:r>
          </a:p>
        </p:txBody>
      </p:sp>
      <p:sp>
        <p:nvSpPr>
          <p:cNvPr id="17" name="AutoShape 13">
            <a:extLst>
              <a:ext uri="{FF2B5EF4-FFF2-40B4-BE49-F238E27FC236}">
                <a16:creationId xmlns:a16="http://schemas.microsoft.com/office/drawing/2014/main" id="{76892347-6DBF-4041-A414-086FE523C961}"/>
              </a:ext>
            </a:extLst>
          </p:cNvPr>
          <p:cNvSpPr>
            <a:spLocks noChangeArrowheads="1"/>
          </p:cNvSpPr>
          <p:nvPr/>
        </p:nvSpPr>
        <p:spPr bwMode="auto">
          <a:xfrm>
            <a:off x="6470150" y="3856234"/>
            <a:ext cx="3657600" cy="26670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ln>
                  <a:solidFill>
                    <a:schemeClr val="bg1"/>
                  </a:solidFill>
                </a:ln>
                <a:solidFill>
                  <a:schemeClr val="bg1"/>
                </a:solidFill>
              </a:rPr>
              <a:t>But it is independent of distance from the source.</a:t>
            </a:r>
            <a:endParaRPr lang="en-US" altLang="en-US" dirty="0">
              <a:ln>
                <a:solidFill>
                  <a:schemeClr val="bg1"/>
                </a:solidFill>
              </a:ln>
              <a:solidFill>
                <a:schemeClr val="bg1"/>
              </a:solidFill>
              <a:sym typeface="Symbol" pitchFamily="2" charset="2"/>
            </a:endParaRPr>
          </a:p>
        </p:txBody>
      </p:sp>
      <p:pic>
        <p:nvPicPr>
          <p:cNvPr id="18" name="Picture 6">
            <a:extLst>
              <a:ext uri="{FF2B5EF4-FFF2-40B4-BE49-F238E27FC236}">
                <a16:creationId xmlns:a16="http://schemas.microsoft.com/office/drawing/2014/main" id="{275BB0FB-F27C-6749-BE91-2081B9E1F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731463" y="3680022"/>
            <a:ext cx="2362200" cy="1136650"/>
          </a:xfrm>
          <a:prstGeom prst="rect">
            <a:avLst/>
          </a:prstGeom>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19" name="Picture 8">
            <a:extLst>
              <a:ext uri="{FF2B5EF4-FFF2-40B4-BE49-F238E27FC236}">
                <a16:creationId xmlns:a16="http://schemas.microsoft.com/office/drawing/2014/main" id="{9B27ABCE-24AD-5949-9C1C-BE5A136E7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0988" y="3432372"/>
            <a:ext cx="2362200" cy="169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0" name="Picture 12">
            <a:extLst>
              <a:ext uri="{FF2B5EF4-FFF2-40B4-BE49-F238E27FC236}">
                <a16:creationId xmlns:a16="http://schemas.microsoft.com/office/drawing/2014/main" id="{90C7D117-A360-BE48-B5DB-F474F2E05E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9400" y="3716534"/>
            <a:ext cx="37338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pic>
        <p:nvPicPr>
          <p:cNvPr id="21" name="Picture 9">
            <a:extLst>
              <a:ext uri="{FF2B5EF4-FFF2-40B4-BE49-F238E27FC236}">
                <a16:creationId xmlns:a16="http://schemas.microsoft.com/office/drawing/2014/main" id="{E28BC3B6-AFB9-BB4C-A883-8DFF6E8A31A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5750" y="3932434"/>
            <a:ext cx="2286000" cy="693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2" name="AutoShape 10">
            <a:extLst>
              <a:ext uri="{FF2B5EF4-FFF2-40B4-BE49-F238E27FC236}">
                <a16:creationId xmlns:a16="http://schemas.microsoft.com/office/drawing/2014/main" id="{35FE881F-8510-5941-90CB-329560830FFB}"/>
              </a:ext>
            </a:extLst>
          </p:cNvPr>
          <p:cNvSpPr>
            <a:spLocks noChangeArrowheads="1"/>
          </p:cNvSpPr>
          <p:nvPr/>
        </p:nvSpPr>
        <p:spPr bwMode="auto">
          <a:xfrm>
            <a:off x="6470150" y="2027434"/>
            <a:ext cx="3657600" cy="1752600"/>
          </a:xfrm>
          <a:prstGeom prst="roundRect">
            <a:avLst>
              <a:gd name="adj" fmla="val 16667"/>
            </a:avLst>
          </a:prstGeom>
          <a:solidFill>
            <a:srgbClr val="233667"/>
          </a:solidFill>
          <a:ln>
            <a:noFill/>
          </a:ln>
          <a:effectLst>
            <a:outerShdw dist="17961" dir="2700000" algn="ctr" rotWithShape="0">
              <a:srgbClr val="6699FF">
                <a:gamma/>
                <a:shade val="60000"/>
                <a:invGamma/>
              </a:srgbClr>
            </a:outerShdw>
          </a:effectLst>
        </p:spPr>
        <p:txBody>
          <a:bodyPr anchor="ctr"/>
          <a:lstStyle/>
          <a:p>
            <a:r>
              <a:rPr lang="en-US" altLang="en-US" dirty="0">
                <a:solidFill>
                  <a:schemeClr val="bg1"/>
                </a:solidFill>
              </a:rPr>
              <a:t>Now consider a point source that emits more light in some directions than in others.</a:t>
            </a:r>
          </a:p>
        </p:txBody>
      </p:sp>
    </p:spTree>
    <p:extLst>
      <p:ext uri="{BB962C8B-B14F-4D97-AF65-F5344CB8AC3E}">
        <p14:creationId xmlns:p14="http://schemas.microsoft.com/office/powerpoint/2010/main" val="108303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CE071ED5-FF40-3047-BE21-5C40D87504A9}"/>
              </a:ext>
            </a:extLst>
          </p:cNvPr>
          <p:cNvSpPr>
            <a:spLocks noGrp="1" noChangeArrowheads="1"/>
          </p:cNvSpPr>
          <p:nvPr>
            <p:ph type="body" idx="1"/>
          </p:nvPr>
        </p:nvSpPr>
        <p:spPr>
          <a:xfrm>
            <a:off x="838200" y="2260599"/>
            <a:ext cx="10515600" cy="3916363"/>
          </a:xfrm>
        </p:spPr>
        <p:txBody>
          <a:bodyPr>
            <a:normAutofit lnSpcReduction="10000"/>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Calibrated LED standards are not suited to the calibration of </a:t>
            </a:r>
            <a:r>
              <a:rPr lang="en-US" altLang="en-US" dirty="0" err="1"/>
              <a:t>spectroradiometric</a:t>
            </a:r>
            <a:r>
              <a:rPr lang="en-US" altLang="en-US" dirty="0"/>
              <a:t> instruments.</a:t>
            </a:r>
          </a:p>
          <a:p>
            <a:pPr lvl="1">
              <a:lnSpc>
                <a:spcPct val="90000"/>
              </a:lnSpc>
            </a:pPr>
            <a:r>
              <a:rPr lang="en-US" altLang="en-US" dirty="0"/>
              <a:t>The intensity decreases rapidly outside a narrow band of wavelengths.</a:t>
            </a:r>
          </a:p>
          <a:p>
            <a:pPr lvl="1">
              <a:lnSpc>
                <a:spcPct val="90000"/>
              </a:lnSpc>
            </a:pPr>
            <a:r>
              <a:rPr lang="en-US" altLang="en-US" dirty="0"/>
              <a:t>Uncertainties in the calibration and measurement generally increase relative to original NSL lamps.</a:t>
            </a:r>
          </a:p>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For calibration of </a:t>
            </a:r>
            <a:r>
              <a:rPr lang="en-US" altLang="en-US" dirty="0" err="1"/>
              <a:t>spectroradiometric</a:t>
            </a:r>
            <a:r>
              <a:rPr lang="en-US" altLang="en-US" dirty="0"/>
              <a:t> instruments, a broadband NSL traceable radiance, irradiance or luminous flux standard should be used.</a:t>
            </a:r>
          </a:p>
          <a:p>
            <a:pPr lvl="1">
              <a:lnSpc>
                <a:spcPct val="90000"/>
              </a:lnSpc>
            </a:pPr>
            <a:r>
              <a:rPr lang="en-US" altLang="en-US" dirty="0"/>
              <a:t>Calibrated LEDs still make excellent verification artifacts for </a:t>
            </a:r>
            <a:r>
              <a:rPr lang="en-US" altLang="en-US" dirty="0" err="1"/>
              <a:t>spectroradiometric</a:t>
            </a:r>
            <a:r>
              <a:rPr lang="en-US" altLang="en-US" dirty="0"/>
              <a:t> instruments.</a:t>
            </a:r>
          </a:p>
        </p:txBody>
      </p:sp>
      <p:sp>
        <p:nvSpPr>
          <p:cNvPr id="5" name="Title 1">
            <a:extLst>
              <a:ext uri="{FF2B5EF4-FFF2-40B4-BE49-F238E27FC236}">
                <a16:creationId xmlns:a16="http://schemas.microsoft.com/office/drawing/2014/main" id="{0C4F2165-1439-7546-810D-DC8FB9ABEF78}"/>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DISCUSSIONS</a:t>
            </a:r>
            <a:endParaRPr lang="en-US" sz="3600" b="1" dirty="0">
              <a:solidFill>
                <a:schemeClr val="bg1"/>
              </a:solidFill>
            </a:endParaRPr>
          </a:p>
        </p:txBody>
      </p:sp>
    </p:spTree>
    <p:extLst>
      <p:ext uri="{BB962C8B-B14F-4D97-AF65-F5344CB8AC3E}">
        <p14:creationId xmlns:p14="http://schemas.microsoft.com/office/powerpoint/2010/main" val="3066715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2"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A1165BA2-20CC-394F-A296-B3C7EC712AAE}"/>
              </a:ext>
            </a:extLst>
          </p:cNvPr>
          <p:cNvSpPr>
            <a:spLocks noGrp="1" noChangeArrowheads="1"/>
          </p:cNvSpPr>
          <p:nvPr>
            <p:ph type="body" idx="1"/>
          </p:nvPr>
        </p:nvSpPr>
        <p:spPr>
          <a:xfrm>
            <a:off x="838200" y="2260600"/>
            <a:ext cx="10515600" cy="3916362"/>
          </a:xfrm>
        </p:spPr>
        <p:txBody>
          <a:bodyPr/>
          <a:lstStyle/>
          <a:p>
            <a:pPr marL="0" indent="0">
              <a:buNone/>
            </a:pPr>
            <a:r>
              <a:rPr lang="bg-BG" dirty="0">
                <a:solidFill>
                  <a:srgbClr val="88B1BB"/>
                </a:solidFill>
                <a:ea typeface="Helvetica Neue" charset="0"/>
                <a:cs typeface="Helvetica Neue" charset="0"/>
              </a:rPr>
              <a:t>•</a:t>
            </a:r>
            <a:r>
              <a:rPr lang="en-US" dirty="0">
                <a:solidFill>
                  <a:srgbClr val="88B1BB"/>
                </a:solidFill>
                <a:ea typeface="Helvetica Neue" charset="0"/>
                <a:cs typeface="Helvetica Neue" charset="0"/>
              </a:rPr>
              <a:t> </a:t>
            </a:r>
            <a:r>
              <a:rPr lang="en-US" altLang="en-US" dirty="0"/>
              <a:t>Thanks to Optical Research Associates:</a:t>
            </a:r>
          </a:p>
          <a:p>
            <a:pPr lvl="1"/>
            <a:r>
              <a:rPr lang="en-US" altLang="en-US" dirty="0"/>
              <a:t>For letting me use their great LED pictures and ray-traces.</a:t>
            </a:r>
          </a:p>
          <a:p>
            <a:pPr lvl="2"/>
            <a:r>
              <a:rPr lang="en-US" altLang="en-US" dirty="0"/>
              <a:t>And to Radiant Imaging</a:t>
            </a:r>
          </a:p>
          <a:p>
            <a:pPr lvl="3"/>
            <a:r>
              <a:rPr lang="en-US" altLang="en-US" dirty="0"/>
              <a:t>The original source of some of the pictures.</a:t>
            </a:r>
          </a:p>
          <a:p>
            <a:pPr marL="0" indent="0">
              <a:buNone/>
            </a:pPr>
            <a:r>
              <a:rPr lang="bg-BG" dirty="0">
                <a:solidFill>
                  <a:srgbClr val="88B1BB"/>
                </a:solidFill>
                <a:ea typeface="Helvetica Neue" charset="0"/>
                <a:cs typeface="Helvetica Neue" charset="0"/>
              </a:rPr>
              <a:t>•</a:t>
            </a:r>
            <a:r>
              <a:rPr lang="en-US">
                <a:solidFill>
                  <a:srgbClr val="88B1BB"/>
                </a:solidFill>
                <a:ea typeface="Helvetica Neue" charset="0"/>
                <a:cs typeface="Helvetica Neue" charset="0"/>
              </a:rPr>
              <a:t> </a:t>
            </a:r>
            <a:r>
              <a:rPr lang="en-US" altLang="en-US"/>
              <a:t>Special </a:t>
            </a:r>
            <a:r>
              <a:rPr lang="en-US" altLang="en-US" dirty="0"/>
              <a:t>thanks to Dave Jenkins, Andrew Riser and William </a:t>
            </a:r>
            <a:r>
              <a:rPr lang="en-US" altLang="en-US" dirty="0" err="1"/>
              <a:t>Cassarly</a:t>
            </a:r>
            <a:r>
              <a:rPr lang="en-US" altLang="en-US" dirty="0"/>
              <a:t> (ORA)</a:t>
            </a:r>
          </a:p>
          <a:p>
            <a:pPr lvl="1"/>
            <a:r>
              <a:rPr lang="en-US" altLang="en-US" dirty="0"/>
              <a:t>For sending me those pictures.</a:t>
            </a:r>
          </a:p>
        </p:txBody>
      </p:sp>
      <p:sp>
        <p:nvSpPr>
          <p:cNvPr id="5" name="Title 1">
            <a:extLst>
              <a:ext uri="{FF2B5EF4-FFF2-40B4-BE49-F238E27FC236}">
                <a16:creationId xmlns:a16="http://schemas.microsoft.com/office/drawing/2014/main" id="{A3CA81DC-E81B-C944-9CDE-91A2221B570A}"/>
              </a:ext>
            </a:extLst>
          </p:cNvPr>
          <p:cNvSpPr txBox="1">
            <a:spLocks/>
          </p:cNvSpPr>
          <p:nvPr/>
        </p:nvSpPr>
        <p:spPr>
          <a:xfrm>
            <a:off x="5657622" y="240574"/>
            <a:ext cx="5911174" cy="984230"/>
          </a:xfrm>
          <a:prstGeom prst="rect">
            <a:avLst/>
          </a:prstGeom>
          <a:no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dirty="0">
                <a:solidFill>
                  <a:schemeClr val="bg1"/>
                </a:solidFill>
              </a:rPr>
              <a:t>DISCUSSIONS</a:t>
            </a:r>
            <a:endParaRPr lang="en-US" sz="3600" b="1" dirty="0">
              <a:solidFill>
                <a:schemeClr val="bg1"/>
              </a:solidFill>
            </a:endParaRPr>
          </a:p>
        </p:txBody>
      </p:sp>
    </p:spTree>
    <p:extLst>
      <p:ext uri="{BB962C8B-B14F-4D97-AF65-F5344CB8AC3E}">
        <p14:creationId xmlns:p14="http://schemas.microsoft.com/office/powerpoint/2010/main" val="1177871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75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75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752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0752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752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075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bldLvl="3"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AA150-1E15-894A-BFC5-C60F15856A2F}"/>
              </a:ext>
            </a:extLst>
          </p:cNvPr>
          <p:cNvSpPr>
            <a:spLocks noGrp="1"/>
          </p:cNvSpPr>
          <p:nvPr>
            <p:ph type="ctrTitle"/>
          </p:nvPr>
        </p:nvSpPr>
        <p:spPr>
          <a:xfrm>
            <a:off x="546752" y="3949700"/>
            <a:ext cx="10782187" cy="3922538"/>
          </a:xfrm>
          <a:noFill/>
        </p:spPr>
        <p:txBody>
          <a:bodyPr>
            <a:noAutofit/>
          </a:bodyPr>
          <a:lstStyle/>
          <a:p>
            <a:pPr algn="l"/>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The system illustrated represents just a few of the accessories </a:t>
            </a:r>
            <a:br>
              <a:rPr lang="en-GB" altLang="en-US" sz="3200" dirty="0"/>
            </a:br>
            <a:r>
              <a:rPr lang="en-GB" altLang="en-US" sz="3200" dirty="0"/>
              <a:t>   from Optronic Laboratories, LLC</a:t>
            </a:r>
            <a:br>
              <a:rPr lang="en-GB" altLang="en-US" sz="3200" dirty="0"/>
            </a:br>
            <a:br>
              <a:rPr lang="en-GB" altLang="en-US" sz="3200" dirty="0"/>
            </a:br>
            <a:r>
              <a:rPr lang="bg-BG" sz="3200" dirty="0">
                <a:solidFill>
                  <a:srgbClr val="88B1BB"/>
                </a:solidFill>
                <a:latin typeface="Helvetica Neue" charset="0"/>
                <a:ea typeface="Helvetica Neue" charset="0"/>
                <a:cs typeface="Helvetica Neue" charset="0"/>
              </a:rPr>
              <a:t>•</a:t>
            </a:r>
            <a:r>
              <a:rPr lang="bg-BG" sz="3200" dirty="0">
                <a:solidFill>
                  <a:schemeClr val="accent1">
                    <a:lumMod val="40000"/>
                    <a:lumOff val="60000"/>
                  </a:schemeClr>
                </a:solidFill>
                <a:latin typeface="Helvetica Neue" charset="0"/>
                <a:ea typeface="Helvetica Neue" charset="0"/>
                <a:cs typeface="Helvetica Neue" charset="0"/>
              </a:rPr>
              <a:t> </a:t>
            </a:r>
            <a:r>
              <a:rPr lang="en-GB" altLang="en-US" sz="3200" dirty="0"/>
              <a:t>For more information:</a:t>
            </a:r>
            <a:br>
              <a:rPr lang="en-GB" altLang="en-US" sz="3200" dirty="0"/>
            </a:br>
            <a:r>
              <a:rPr lang="en-GB" altLang="en-US" sz="3200" dirty="0"/>
              <a:t>	Visit our website at </a:t>
            </a:r>
            <a:r>
              <a:rPr lang="en-GB" altLang="en-US" sz="3200" b="1" u="sng" dirty="0" err="1">
                <a:solidFill>
                  <a:srgbClr val="233667"/>
                </a:solidFill>
              </a:rPr>
              <a:t>OptronicLabs.com</a:t>
            </a:r>
            <a:br>
              <a:rPr lang="en-GB" altLang="en-US" sz="3200" b="1" u="sng" dirty="0">
                <a:solidFill>
                  <a:srgbClr val="233667"/>
                </a:solidFill>
              </a:rPr>
            </a:br>
            <a:br>
              <a:rPr lang="en-GB" altLang="en-US" sz="3200" dirty="0"/>
            </a:br>
            <a:r>
              <a:rPr lang="en-GB" altLang="en-US" sz="3200" dirty="0"/>
              <a:t>	Call 407-422-3171 to Contact an Application Engineer</a:t>
            </a:r>
            <a:br>
              <a:rPr lang="en-GB" altLang="en-US" sz="3200" dirty="0">
                <a:solidFill>
                  <a:srgbClr val="FF3300"/>
                </a:solidFill>
              </a:rPr>
            </a:br>
            <a:br>
              <a:rPr lang="en-GB" altLang="en-US" sz="3200" dirty="0"/>
            </a:br>
            <a:br>
              <a:rPr lang="en-GB" altLang="en-US" sz="3200" dirty="0"/>
            </a:br>
            <a:br>
              <a:rPr lang="en-GB" altLang="en-US" sz="3200" dirty="0"/>
            </a:br>
            <a:br>
              <a:rPr lang="en-US" altLang="en-US" sz="3200" dirty="0"/>
            </a:br>
            <a:br>
              <a:rPr lang="en-GB" altLang="en-US" sz="3200" dirty="0"/>
            </a:br>
            <a:endParaRPr lang="en-US" altLang="en-US" sz="3200" dirty="0">
              <a:solidFill>
                <a:schemeClr val="bg1">
                  <a:lumMod val="50000"/>
                </a:schemeClr>
              </a:solidFill>
              <a:latin typeface="Helvetica 57 Condensed" charset="0"/>
              <a:ea typeface="Helvetica 57 Condensed" charset="0"/>
              <a:cs typeface="Helvetica 57 Condensed" charset="0"/>
            </a:endParaRPr>
          </a:p>
        </p:txBody>
      </p:sp>
      <p:sp>
        <p:nvSpPr>
          <p:cNvPr id="6" name="Title 1">
            <a:extLst>
              <a:ext uri="{FF2B5EF4-FFF2-40B4-BE49-F238E27FC236}">
                <a16:creationId xmlns:a16="http://schemas.microsoft.com/office/drawing/2014/main" id="{F2FFBDB8-66C5-8742-8947-DE3B70049231}"/>
              </a:ext>
            </a:extLst>
          </p:cNvPr>
          <p:cNvSpPr txBox="1">
            <a:spLocks/>
          </p:cNvSpPr>
          <p:nvPr/>
        </p:nvSpPr>
        <p:spPr>
          <a:xfrm>
            <a:off x="5690682" y="229940"/>
            <a:ext cx="5911174" cy="9842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GB" altLang="en-US" sz="3600" b="1" dirty="0">
                <a:solidFill>
                  <a:schemeClr val="bg1"/>
                </a:solidFill>
              </a:rPr>
              <a:t>MORE INFORMATION</a:t>
            </a:r>
            <a:endParaRPr lang="en-US" sz="3600" b="1" dirty="0">
              <a:solidFill>
                <a:schemeClr val="bg1"/>
              </a:solidFill>
            </a:endParaRPr>
          </a:p>
        </p:txBody>
      </p:sp>
    </p:spTree>
    <p:extLst>
      <p:ext uri="{BB962C8B-B14F-4D97-AF65-F5344CB8AC3E}">
        <p14:creationId xmlns:p14="http://schemas.microsoft.com/office/powerpoint/2010/main" val="133212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4140</Words>
  <Application>Microsoft Macintosh PowerPoint</Application>
  <PresentationFormat>Widescreen</PresentationFormat>
  <Paragraphs>453</Paragraphs>
  <Slides>92</Slides>
  <Notes>22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103" baseType="lpstr">
      <vt:lpstr>Arial</vt:lpstr>
      <vt:lpstr>Calibri</vt:lpstr>
      <vt:lpstr>Calibri Light</vt:lpstr>
      <vt:lpstr>Helvetica 57 Condensed</vt:lpstr>
      <vt:lpstr>Helvetica Neue</vt:lpstr>
      <vt:lpstr>Helvetica Neue Condensed</vt:lpstr>
      <vt:lpstr>Symbol</vt:lpstr>
      <vt:lpstr>Times New Roman</vt:lpstr>
      <vt:lpstr>Wingdings</vt:lpstr>
      <vt:lpstr>Office Theme</vt:lpstr>
      <vt:lpstr>CorelDRAW</vt:lpstr>
      <vt:lpstr>LED MEASUREMENT  INSTRUMENTATION</vt:lpstr>
      <vt:lpstr>TYPICALLY, LEDS REQUIRE MANY TYPES OF MEASUREMENT • Photopic Quantities     - A photometer or spectroradiometer is used  • Radiometric Quantities  - A radiometer or spectroradiometer is used  • Wavelength and Chromaticity Quantities  - A spectroradiometer is used   </vt:lpstr>
      <vt:lpstr>THE SAME, OR SIMILAR, INPUT ACCESSORIES ARE USED TO MAKE PHOTOPIC, RADIOMETRIC AND SPECTRORADIOMETRIC MEASUREMENTS.  THE INPUT ACCESSORY DEFINES THE TYPE AND CONDITIONS OF MEASUREMENT OF: • Luminous, radiometric and spectroradiometric intensity • Luminance, radiance and spectral radiance • Luminous, radiometric and spectroradiometric flux • Illuminance, irradiance and spectral irradiance    </vt:lpstr>
      <vt:lpstr>LUMINOUS, RADIOMETRIC AND SPECTRORADIOMETRIC INTENSITY • Typically, a baffle tube is used to define the solid measurement angle,      though a telescope can be used in some circumstances  BASIC UNITS • Luminous intensity          - Candela [cd = lm sr-1] • Radiometric          - W sr-1 • Spectroradiometric          - W sr-1 nm-1   </vt:lpstr>
      <vt:lpstr>LUMINOUS, RADIANCE AND SPECTRAL RADIANCE • Typically, a telescope is used to define the area and solid angle of     measurement, though a baffle tube can be used in some circumstances  BASIC UNITS • Luminance          - cd m-2 • Radiance          - W sr-1 m-2 • Spectral Radiance           - W sr-1 m-2 nm-1   </vt:lpstr>
      <vt:lpstr>LUMINOUS, RADIOMETRIC AND SPECTRORADIOMETRIC FLUX • Typically, an integrating sphere is used to measure total flux (LED at the      center of the sphere) and forward (2) flux (LED at the sphere wall).      Goniometers can also be used  BASIC UNITS • Luminous Flux          - lm • Radiometric Flux          - W • Spectroradiometric Flux          - W nm-1   </vt:lpstr>
      <vt:lpstr>ILLUMINANCE, IRRADIANCE AND SPECTRAL IRRADIANCE • A cosine collector, either diffuser or integrating sphere, is used  BASIC UNITS • Illuminance          - Lux [lux = lm m-2] • Irradiance          - W m-2 • Spectral Irradiance          - W m-2 nm-1   </vt:lpstr>
      <vt:lpstr>PowerPoint Presentation</vt:lpstr>
      <vt:lpstr>PowerPoint Presentation</vt:lpstr>
      <vt:lpstr>EARLY METROLOGISTS USED THIS MODEL TO DEFINE LUMINOUS INTENSITY FOR LEDS. THEY APPLIED TWO MEASUREMENT ANGLES • 2          - This corresponds to 0.000957 sr solid angle (0.001 sr). • 6.5          - This corresponds to 0.01013 sr solid angle (0.01 sr).  HOWEVER, RESULTS WERE FOUND TO VARY BETWEEN LABORATORIES    </vt:lpstr>
      <vt:lpstr>PowerPoint Presentation</vt:lpstr>
      <vt:lpstr>METROLOGISTS REALIZED THIS MODEL TO DEFINE “LUMINOUS INTENSITY” IS BETTER FOR LEDS. THEY APPLIED FIXED MEASUREMENT CONDITIONS (CIE PUBLICATION 127)  • Condition A          - This corresponds to 0.001 sr solid angle using the tip of the LED as the point of origin.  • Condition B          - This corresponds to 0.01 sr solid angle using the tip of the LED as the point of origin.    </vt:lpstr>
      <vt:lpstr>PowerPoint Presentation</vt:lpstr>
      <vt:lpstr>PowerPoint Presentation</vt:lpstr>
      <vt:lpstr>Conditions A and B do not correspond to strict definitions of luminous intensity, so the term “averaged LED intensity” is used.  Most laboratories get agreement on LED measurements using conditions A and B.  However, luminous intensity is just one type of measurement required, and conditions for other types may also need to be fixed to give agreement. • It helps to understand the optical properties of LEDs in setting     conditions of measurement.     </vt:lpstr>
      <vt:lpstr>PowerPoint Presentation</vt:lpstr>
      <vt:lpstr>PowerPoint Presentation</vt:lpstr>
      <vt:lpstr>PowerPoint Presentation</vt:lpstr>
      <vt:lpstr>LEDS COME IN MANY PACKAGES, FROM SINGLE CHIP TO SOPHISTICATED MULTI-DIRECTIONAL ASPHERIC LENS DESIGNS.  THEY MAY INCLUDE LENSES, COLORED MATERIALS, DIFFUSERS AND PHOSPHORS, ALL OF WHICH CAN ALTER THE SPATIAL AND SPECTRAL DISTRIBUTION RELATIVE THE THE BASIC CHIP.  PACKAGES MAY INCLUDE CHIPS OF DIFFERENT SIZE, DIFFERENT TYPES AND DIFFERENT LOCATIONS.  PACKAGES AND CHIP LOCATIONS MAY HAVE DIFFERENT MECHANICAL TOLERANCES.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system illustrated represents just a few of the accessories     from Optronic Laboratories, LLC  • For more information:  Visit our website at OptronicLabs.com   Call 407-422-3171 to Contact an Application Engineer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Saftlas</dc:creator>
  <cp:lastModifiedBy>Microsoft Office User</cp:lastModifiedBy>
  <cp:revision>42</cp:revision>
  <dcterms:created xsi:type="dcterms:W3CDTF">2018-03-21T15:35:32Z</dcterms:created>
  <dcterms:modified xsi:type="dcterms:W3CDTF">2024-09-19T15:26:00Z</dcterms:modified>
</cp:coreProperties>
</file>