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80" r:id="rId5"/>
    <p:sldId id="281" r:id="rId6"/>
    <p:sldId id="260" r:id="rId7"/>
    <p:sldId id="261" r:id="rId8"/>
    <p:sldId id="262" r:id="rId9"/>
    <p:sldId id="263" r:id="rId10"/>
    <p:sldId id="282" r:id="rId11"/>
    <p:sldId id="264" r:id="rId12"/>
    <p:sldId id="265" r:id="rId13"/>
    <p:sldId id="266" r:id="rId14"/>
    <p:sldId id="268" r:id="rId15"/>
    <p:sldId id="267" r:id="rId16"/>
    <p:sldId id="269" r:id="rId17"/>
    <p:sldId id="290" r:id="rId18"/>
    <p:sldId id="291" r:id="rId19"/>
    <p:sldId id="292" r:id="rId20"/>
    <p:sldId id="293" r:id="rId21"/>
    <p:sldId id="312" r:id="rId22"/>
    <p:sldId id="313" r:id="rId23"/>
    <p:sldId id="314" r:id="rId24"/>
    <p:sldId id="315" r:id="rId25"/>
    <p:sldId id="316" r:id="rId26"/>
    <p:sldId id="31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1BB"/>
    <a:srgbClr val="233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6"/>
    <p:restoredTop sz="94631"/>
  </p:normalViewPr>
  <p:slideViewPr>
    <p:cSldViewPr snapToGrid="0" snapToObjects="1">
      <p:cViewPr varScale="1">
        <p:scale>
          <a:sx n="102" d="100"/>
          <a:sy n="102" d="100"/>
        </p:scale>
        <p:origin x="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5186-2A62-8E4E-BE77-A1F827D3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19E81-51DB-AC41-A21B-E4FE0CD2F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AE6D4-F5B6-5A45-A287-4090BD34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D130-76A6-074B-85A2-EEBBEE8D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96B5-AE4C-824E-9281-223C9861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D288-9C61-1547-97F0-4ABF77AA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77BC-0BDB-C544-893B-D6B8B92B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C6345-4D2D-C04D-BCF3-7F3A03FE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152-B4F1-CC4E-B666-BAA61627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5521D-AD31-9A47-B387-445F6691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73BD8-6FDF-654B-8FC1-98EAA69E5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C6110-F45C-5E49-9274-B06A34387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BFBDE-C2EA-254A-9C7F-C40E4BA0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BF94-752A-024B-B80E-89E779E8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D3E99-6AEB-3446-B8D0-067F6368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813A-1654-7D4D-87F8-618C7AE9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0F52-2AC1-6047-9AB4-B6A37F23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FA12-2A20-3E4C-8576-192889B3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5D6A-6EF7-754A-9DF2-4E671C16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5A5A-39F5-A24F-9F3D-627F4C08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4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1582-D818-2D4A-977E-345B4077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8BB0A-032A-6041-BDC3-2425B80CE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D8B9-3A67-8141-9C05-EEA610DD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CBD6-D1FA-2C4F-8755-C8B85FD1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5E5EF-A874-3042-A37D-016929C6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2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5A03-E1C5-FD47-99EB-B9154E4E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F63E-ED55-A14C-AE29-BCEBC3E2B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3AC6D-5560-6E44-A25D-F4F1B97DB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79014-AB5A-9B4F-ACB4-5D909CE7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FD7F1-0FF7-F746-9942-BD3C551C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89591-6415-9542-9428-9D35525F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6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1381-F25A-9B42-A4F1-02A69E79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BF63-9AFF-DE40-917F-A53465B2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6A915-12D1-1646-B09E-CA0301B35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C9192-7F85-F74E-8652-531F2D285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288C2-D52B-BA4B-92F0-992323423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5469B-F66E-B341-92C0-A622777F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9B775-56C8-4949-9EB3-8C5AA5D7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2BA59-5C04-2F4E-AA46-B2D69F79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D33E-6D16-DB4A-8831-C30E55ED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64838-9B78-8B4E-85EF-91211988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CEBF8-24CA-CF4E-8346-4530810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41EA-B9C9-8846-8795-729B375E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44D9D-E0B9-674D-BEA3-081F96D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6E91B-2413-3143-AA11-4BBA45BF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D4EF8-9117-4145-B003-63AC2A1B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FB64-578E-CB41-8484-46E524AA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4AB4-1339-B94A-88EB-3AE77AED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06DD-70E0-8945-A65C-E701771C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5A38A-4ABC-194C-B9DD-EC8215D6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A8EA4-F85C-DB42-9333-4307B3A1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FB78-A186-2942-837C-21FBAB59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76F9-3576-1142-8B4B-E117404B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0E106-234E-804B-BD85-099868F78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525BC-0E86-7C43-835C-DB629D778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66B3-B8B4-D943-AA37-CC011294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47774-A65C-6D48-AB9E-4CEBBAA5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83BEE-D91A-D14A-9964-81724CF3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1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2A54C-8FB1-9D4E-98A1-4FB04302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E6D9-DBC6-A64D-9FB7-BE1EFE8D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AC37-456D-E144-AABC-236E0DE9D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5FE68-92FD-D840-A32A-185A6CDD8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526A-1087-DA4C-BDC8-3560743EB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59299"/>
            <a:ext cx="12192000" cy="2517905"/>
          </a:xfrm>
        </p:spPr>
        <p:txBody>
          <a:bodyPr>
            <a:no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OL Series 750 Automated </a:t>
            </a:r>
            <a:r>
              <a:rPr lang="en-US" altLang="en-US" sz="5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Spectroradiometric</a:t>
            </a:r>
            <a:br>
              <a:rPr lang="en-US" alt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 Measurement System  </a:t>
            </a:r>
            <a:br>
              <a:rPr lang="en-US" alt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9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517" y="42069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Light passes into the </a:t>
            </a:r>
            <a:br>
              <a:rPr lang="en-GB" altLang="en-US" sz="3600" dirty="0"/>
            </a:br>
            <a:r>
              <a:rPr lang="en-GB" altLang="en-US" sz="3600" dirty="0"/>
              <a:t>   monochromator through the </a:t>
            </a:r>
            <a:br>
              <a:rPr lang="en-GB" altLang="en-US" sz="3600" dirty="0"/>
            </a:br>
            <a:r>
              <a:rPr lang="en-GB" altLang="en-US" sz="3600" dirty="0"/>
              <a:t>   entrance slit, then onto the </a:t>
            </a:r>
            <a:br>
              <a:rPr lang="en-GB" altLang="en-US" sz="3600" dirty="0"/>
            </a:br>
            <a:r>
              <a:rPr lang="en-GB" altLang="en-US" sz="3600" dirty="0"/>
              <a:t>   first collimating mirror.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029">
            <a:extLst>
              <a:ext uri="{FF2B5EF4-FFF2-40B4-BE49-F238E27FC236}">
                <a16:creationId xmlns:a16="http://schemas.microsoft.com/office/drawing/2014/main" id="{A692A941-79EC-8748-8D52-6B28FA8A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938" y="1968499"/>
            <a:ext cx="2938462" cy="47523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1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517" y="36608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Collimated (parallel) light is </a:t>
            </a:r>
            <a:br>
              <a:rPr lang="en-GB" altLang="en-US" sz="3600" dirty="0"/>
            </a:br>
            <a:r>
              <a:rPr lang="en-GB" altLang="en-US" sz="3600" dirty="0"/>
              <a:t>   directed onto the grating.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826D39B0-85F8-5849-B724-70385159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9050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2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917" y="71914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grating diffracts the </a:t>
            </a:r>
            <a:br>
              <a:rPr lang="en-GB" altLang="en-US" sz="3600" dirty="0"/>
            </a:br>
            <a:r>
              <a:rPr lang="en-GB" altLang="en-US" sz="3600" dirty="0"/>
              <a:t>   light, sending each </a:t>
            </a:r>
            <a:br>
              <a:rPr lang="en-GB" altLang="en-US" sz="3600" dirty="0"/>
            </a:br>
            <a:r>
              <a:rPr lang="en-GB" altLang="en-US" sz="3600" dirty="0"/>
              <a:t>   wavelength off at a different </a:t>
            </a:r>
            <a:br>
              <a:rPr lang="en-GB" altLang="en-US" sz="3600" dirty="0"/>
            </a:br>
            <a:r>
              <a:rPr lang="en-GB" altLang="en-US" sz="3600" dirty="0"/>
              <a:t>   angle.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desired wavelength is </a:t>
            </a:r>
            <a:br>
              <a:rPr lang="en-GB" altLang="en-US" sz="3600" dirty="0"/>
            </a:br>
            <a:r>
              <a:rPr lang="en-GB" altLang="en-US" sz="3600" dirty="0"/>
              <a:t>   collected by the first </a:t>
            </a:r>
            <a:br>
              <a:rPr lang="en-GB" altLang="en-US" sz="3600" dirty="0"/>
            </a:br>
            <a:r>
              <a:rPr lang="en-GB" altLang="en-US" sz="3600" dirty="0"/>
              <a:t>   focussing mirror….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1029">
            <a:extLst>
              <a:ext uri="{FF2B5EF4-FFF2-40B4-BE49-F238E27FC236}">
                <a16:creationId xmlns:a16="http://schemas.microsoft.com/office/drawing/2014/main" id="{7BBE7E07-2CDD-1545-9F13-A9E445F9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3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617" y="6137383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…which focuses it at the </a:t>
            </a:r>
            <a:br>
              <a:rPr lang="en-GB" altLang="en-US" sz="3600" dirty="0"/>
            </a:br>
            <a:r>
              <a:rPr lang="en-GB" altLang="en-US" sz="3600" dirty="0"/>
              <a:t>   middle slit.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 second collimating mirror </a:t>
            </a:r>
            <a:br>
              <a:rPr lang="en-GB" altLang="en-US" sz="3600" dirty="0"/>
            </a:br>
            <a:r>
              <a:rPr lang="en-GB" altLang="en-US" sz="3600" dirty="0"/>
              <a:t>   collects this beam…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C02A0133-02BC-2540-9639-CD53FE64E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3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417" y="7508983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tabLst>
                <a:tab pos="0" algn="l"/>
              </a:tabLst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…and collimates it onto a </a:t>
            </a:r>
            <a:br>
              <a:rPr lang="en-GB" altLang="en-US" sz="3600" dirty="0"/>
            </a:br>
            <a:r>
              <a:rPr lang="en-GB" altLang="en-US" sz="3600" dirty="0"/>
              <a:t>   second grating.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Since the second grating is </a:t>
            </a:r>
            <a:br>
              <a:rPr lang="en-GB" altLang="en-US" sz="3600" dirty="0"/>
            </a:br>
            <a:r>
              <a:rPr lang="en-GB" altLang="en-US" sz="3600" dirty="0"/>
              <a:t>   linked to the first, they are at </a:t>
            </a:r>
            <a:br>
              <a:rPr lang="en-GB" altLang="en-US" sz="3600" dirty="0"/>
            </a:br>
            <a:r>
              <a:rPr lang="en-GB" altLang="en-US" sz="3600" dirty="0"/>
              <a:t>   the same angle and hence </a:t>
            </a:r>
            <a:br>
              <a:rPr lang="en-GB" altLang="en-US" sz="3600" dirty="0"/>
            </a:br>
            <a:r>
              <a:rPr lang="en-GB" altLang="en-US" sz="3600" dirty="0"/>
              <a:t>   the same wavelength.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1029">
            <a:extLst>
              <a:ext uri="{FF2B5EF4-FFF2-40B4-BE49-F238E27FC236}">
                <a16:creationId xmlns:a16="http://schemas.microsoft.com/office/drawing/2014/main" id="{00808399-A794-854B-834B-B52AE2E1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3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6717" y="6518383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tabLst>
                <a:tab pos="0" algn="l"/>
              </a:tabLst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This second grating acts like </a:t>
            </a:r>
            <a:br>
              <a:rPr lang="en-GB" altLang="en-US" sz="3600" dirty="0"/>
            </a:br>
            <a:r>
              <a:rPr lang="en-GB" altLang="en-US" sz="3600" dirty="0"/>
              <a:t>   the first, but the spectral </a:t>
            </a:r>
            <a:br>
              <a:rPr lang="en-GB" altLang="en-US" sz="3600" dirty="0"/>
            </a:br>
            <a:r>
              <a:rPr lang="en-GB" altLang="en-US" sz="3600" dirty="0"/>
              <a:t>   purity is increased by many </a:t>
            </a:r>
            <a:br>
              <a:rPr lang="en-GB" altLang="en-US" sz="3600" dirty="0"/>
            </a:br>
            <a:r>
              <a:rPr lang="en-GB" altLang="en-US" sz="3600" dirty="0"/>
              <a:t>   decades.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029">
            <a:extLst>
              <a:ext uri="{FF2B5EF4-FFF2-40B4-BE49-F238E27FC236}">
                <a16:creationId xmlns:a16="http://schemas.microsoft.com/office/drawing/2014/main" id="{B27F4ABA-5952-4D42-BBBF-14DD1BF0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1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417" y="7508983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tabLst>
                <a:tab pos="0" algn="l"/>
              </a:tabLst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The pure monochromatic </a:t>
            </a:r>
            <a:br>
              <a:rPr lang="en-GB" altLang="en-US" sz="3600" dirty="0"/>
            </a:br>
            <a:r>
              <a:rPr lang="en-GB" altLang="en-US" sz="3600" dirty="0"/>
              <a:t>   light, at the wavelength </a:t>
            </a:r>
            <a:br>
              <a:rPr lang="en-GB" altLang="en-US" sz="3600" dirty="0"/>
            </a:br>
            <a:r>
              <a:rPr lang="en-GB" altLang="en-US" sz="3600" dirty="0"/>
              <a:t>   desired, is then focussed </a:t>
            </a:r>
            <a:br>
              <a:rPr lang="en-GB" altLang="en-US" sz="3600" dirty="0"/>
            </a:br>
            <a:r>
              <a:rPr lang="en-GB" altLang="en-US" sz="3600" dirty="0"/>
              <a:t>   onto the exit slit and </a:t>
            </a:r>
            <a:br>
              <a:rPr lang="en-GB" altLang="en-US" sz="3600" dirty="0"/>
            </a:br>
            <a:r>
              <a:rPr lang="en-GB" altLang="en-US" sz="3600" dirty="0"/>
              <a:t>   emerges from the </a:t>
            </a:r>
            <a:br>
              <a:rPr lang="en-GB" altLang="en-US" sz="3600" dirty="0"/>
            </a:br>
            <a:r>
              <a:rPr lang="en-GB" altLang="en-US" sz="3600" dirty="0"/>
              <a:t>   monochromator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390DB5D-5909-FE40-A4B9-23B9ACA5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76562" cy="4813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8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617" y="963355"/>
            <a:ext cx="5817139" cy="12214116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Single and double lamp </a:t>
            </a:r>
            <a:br>
              <a:rPr lang="en-GB" altLang="en-US" sz="3600" dirty="0"/>
            </a:br>
            <a:r>
              <a:rPr lang="en-GB" altLang="en-US" sz="3600" dirty="0"/>
              <a:t>   versions</a:t>
            </a:r>
            <a:br>
              <a:rPr lang="en-GB" altLang="en-US" sz="3600" dirty="0"/>
            </a:br>
            <a:br>
              <a:rPr lang="en-GB" altLang="en-US" sz="18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UV lamp</a:t>
            </a:r>
            <a:br>
              <a:rPr lang="en-GB" altLang="en-US" sz="3600" dirty="0"/>
            </a:br>
            <a:r>
              <a:rPr lang="en-GB" altLang="en-US" sz="3600" dirty="0"/>
              <a:t>	- </a:t>
            </a:r>
            <a:r>
              <a:rPr lang="en-GB" altLang="en-US" sz="3200" dirty="0"/>
              <a:t>200nm to 400nm</a:t>
            </a:r>
            <a:br>
              <a:rPr lang="en-GB" altLang="en-US" sz="3200" dirty="0"/>
            </a:br>
            <a:br>
              <a:rPr lang="en-GB" altLang="en-US" sz="18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Tungsten lamp</a:t>
            </a:r>
            <a:br>
              <a:rPr lang="en-GB" altLang="en-US" sz="3600" dirty="0"/>
            </a:br>
            <a:r>
              <a:rPr lang="en-GB" altLang="en-US" sz="3600" dirty="0"/>
              <a:t>	- </a:t>
            </a:r>
            <a:r>
              <a:rPr lang="en-GB" altLang="en-US" sz="3200" dirty="0"/>
              <a:t>250nm to 2500nm</a:t>
            </a:r>
            <a:br>
              <a:rPr lang="en-GB" altLang="en-US" sz="3200" dirty="0"/>
            </a:br>
            <a:br>
              <a:rPr lang="en-GB" altLang="en-US" sz="18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Glowbar</a:t>
            </a:r>
            <a:br>
              <a:rPr lang="en-GB" altLang="en-US" sz="3600" dirty="0"/>
            </a:br>
            <a:r>
              <a:rPr lang="en-GB" altLang="en-US" sz="3600" dirty="0"/>
              <a:t>	- </a:t>
            </a:r>
            <a:r>
              <a:rPr lang="en-GB" altLang="en-US" sz="3200" dirty="0"/>
              <a:t>1000nm to 30000nm</a:t>
            </a: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41B1C0F1-1CF0-A84F-9E0E-76D0A628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700"/>
            <a:ext cx="2932112" cy="49138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8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317" y="793750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Optics match the OL Series </a:t>
            </a:r>
            <a:br>
              <a:rPr lang="en-GB" altLang="en-US" sz="3600" dirty="0"/>
            </a:br>
            <a:r>
              <a:rPr lang="en-GB" altLang="en-US" sz="3600" dirty="0"/>
              <a:t>   750 Monochromators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Easy switching from one </a:t>
            </a:r>
            <a:br>
              <a:rPr lang="en-GB" altLang="en-US" sz="3600" dirty="0"/>
            </a:br>
            <a:r>
              <a:rPr lang="en-GB" altLang="en-US" sz="3600" dirty="0"/>
              <a:t>   source …</a:t>
            </a: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5CC7A94F-1448-B047-91FD-1BADA1EB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699"/>
            <a:ext cx="2932112" cy="49138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1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4861" y="853943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Optics match the OL Series </a:t>
            </a:r>
            <a:br>
              <a:rPr lang="en-GB" altLang="en-US" sz="3600" dirty="0"/>
            </a:br>
            <a:r>
              <a:rPr lang="en-GB" altLang="en-US" sz="3600" dirty="0"/>
              <a:t>   750 Monochromators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Easy switching from one </a:t>
            </a:r>
            <a:br>
              <a:rPr lang="en-GB" altLang="en-US" sz="3600" dirty="0"/>
            </a:br>
            <a:r>
              <a:rPr lang="en-GB" altLang="en-US" sz="3600" dirty="0"/>
              <a:t>   source …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en-GB" altLang="en-US" sz="3600" b="1" dirty="0">
                <a:solidFill>
                  <a:srgbClr val="FF0000"/>
                </a:solidFill>
              </a:rPr>
              <a:t>…TO THE OTHER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LIGHT 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2CA280A-E176-D443-B5D1-D74E8BA5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17698"/>
            <a:ext cx="2932112" cy="49106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92965385-D1E8-C245-9E12-3E02C96B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5003800"/>
            <a:ext cx="5676900" cy="1485900"/>
          </a:xfrm>
          <a:prstGeom prst="rect">
            <a:avLst/>
          </a:prstGeom>
          <a:solidFill>
            <a:srgbClr val="88B1BB"/>
          </a:solidFill>
          <a:ln>
            <a:noFill/>
          </a:ln>
          <a:effectLst>
            <a:outerShdw dist="17961" dir="2700000" algn="ctr" rotWithShape="0">
              <a:srgbClr val="6699FF">
                <a:gamma/>
                <a:shade val="60000"/>
                <a:invGamma/>
              </a:srgbClr>
            </a:outerShdw>
          </a:effec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248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15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06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9788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69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41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13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8588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buClr>
                <a:srgbClr val="FF3300"/>
              </a:buClr>
              <a:buFont typeface="Webdings" pitchFamily="2" charset="2"/>
              <a:buChar char="i"/>
            </a:pPr>
            <a:endParaRPr lang="en-GB" alt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85000"/>
              </a:lnSpc>
              <a:buClr>
                <a:srgbClr val="FF3300"/>
              </a:buClr>
              <a:buFont typeface="Webdings" pitchFamily="2" charset="2"/>
              <a:buChar char="i"/>
            </a:pPr>
            <a:r>
              <a:rPr lang="en-GB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en-GB" altLang="en-US" sz="2800" b="1" dirty="0">
                <a:latin typeface="Arial" panose="020B0604020202020204" pitchFamily="34" charset="0"/>
              </a:rPr>
              <a:t>Fully automated switching available </a:t>
            </a:r>
          </a:p>
        </p:txBody>
      </p:sp>
    </p:spTree>
    <p:extLst>
      <p:ext uri="{BB962C8B-B14F-4D97-AF65-F5344CB8AC3E}">
        <p14:creationId xmlns:p14="http://schemas.microsoft.com/office/powerpoint/2010/main" val="25877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352" y="4694343"/>
            <a:ext cx="10782187" cy="1658014"/>
          </a:xfrm>
          <a:noFill/>
        </p:spPr>
        <p:txBody>
          <a:bodyPr>
            <a:normAutofit fontScale="90000"/>
          </a:bodyPr>
          <a:lstStyle/>
          <a:p>
            <a:pPr algn="l">
              <a:spcBef>
                <a:spcPct val="100000"/>
              </a:spcBef>
            </a:pPr>
            <a:r>
              <a:rPr lang="en-US" altLang="en-US" sz="3600" b="1" dirty="0">
                <a:solidFill>
                  <a:srgbClr val="233667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ABOUT OPTRONIC LABORATORIES, LLC</a:t>
            </a:r>
            <a:br>
              <a:rPr lang="en-US" altLang="en-US" sz="3600" dirty="0">
                <a:solidFill>
                  <a:srgbClr val="233667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200" dirty="0"/>
              <a:t>Optronic Laboratories, LLC was established in 1970 by two eminent   </a:t>
            </a:r>
            <a:br>
              <a:rPr lang="en-US" altLang="en-US" sz="3200" dirty="0"/>
            </a:br>
            <a:r>
              <a:rPr lang="en-US" altLang="en-US" sz="3200" dirty="0"/>
              <a:t>    researchers at NIST (then NBS). Facilities were modeled after NIST, </a:t>
            </a:r>
            <a:br>
              <a:rPr lang="en-US" altLang="en-US" sz="3200" dirty="0"/>
            </a:br>
            <a:r>
              <a:rPr lang="en-US" altLang="en-US" sz="3200" dirty="0"/>
              <a:t>    and Optronic Laboratories</a:t>
            </a:r>
            <a:r>
              <a:rPr lang="en-US" altLang="en-US" sz="3200"/>
              <a:t>, LLC achieved </a:t>
            </a:r>
            <a:r>
              <a:rPr lang="en-US" altLang="en-US" sz="3200" dirty="0"/>
              <a:t>a worldwide reputation for </a:t>
            </a:r>
            <a:br>
              <a:rPr lang="en-US" altLang="en-US" sz="3200" dirty="0"/>
            </a:br>
            <a:r>
              <a:rPr lang="en-US" altLang="en-US" sz="3200" dirty="0"/>
              <a:t>    excellence in light measurement and calibration.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200" dirty="0"/>
              <a:t>Continuing to work closely with NIST, the development of new </a:t>
            </a:r>
            <a:br>
              <a:rPr lang="en-US" altLang="en-US" sz="3200" dirty="0"/>
            </a:br>
            <a:r>
              <a:rPr lang="en-US" altLang="en-US" sz="3200" dirty="0"/>
              <a:t>   instruments and techniques at Optronic Laboratories, LLC constantly </a:t>
            </a:r>
            <a:br>
              <a:rPr lang="en-US" altLang="en-US" sz="3200" dirty="0"/>
            </a:br>
            <a:r>
              <a:rPr lang="en-US" altLang="en-US" sz="3200" dirty="0"/>
              <a:t>   improves the accuracy and precision of light measurement.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2438400" y="172994"/>
            <a:ext cx="9144000" cy="984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chemeClr val="bg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242920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461" y="10342830"/>
            <a:ext cx="5817139" cy="3594100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200 to 30,000 nm coverage</a:t>
            </a:r>
            <a:br>
              <a:rPr lang="en-GB" altLang="en-US" sz="3600" dirty="0"/>
            </a:br>
            <a:br>
              <a:rPr lang="en-GB" altLang="en-US" sz="12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Monochromatic light </a:t>
            </a:r>
            <a:br>
              <a:rPr lang="en-GB" altLang="en-US" sz="3600" dirty="0"/>
            </a:br>
            <a:r>
              <a:rPr lang="en-GB" altLang="en-US" sz="3600" dirty="0"/>
              <a:t>   prevents sample heating</a:t>
            </a:r>
            <a:br>
              <a:rPr lang="en-GB" altLang="en-US" sz="3600" dirty="0"/>
            </a:br>
            <a:br>
              <a:rPr lang="en-GB" altLang="en-US" sz="12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Suits a very wide range of </a:t>
            </a:r>
            <a:br>
              <a:rPr lang="en-GB" altLang="en-US" sz="3600" dirty="0"/>
            </a:br>
            <a:r>
              <a:rPr lang="en-GB" altLang="en-US" sz="3600" dirty="0"/>
              <a:t>   standard OL accessories</a:t>
            </a:r>
            <a:br>
              <a:rPr lang="en-GB" altLang="en-US" sz="3600" dirty="0"/>
            </a:br>
            <a:br>
              <a:rPr lang="en-GB" altLang="en-US" sz="12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Suits many existing and </a:t>
            </a:r>
            <a:br>
              <a:rPr lang="en-GB" altLang="en-US" sz="3600" dirty="0"/>
            </a:br>
            <a:r>
              <a:rPr lang="en-GB" altLang="en-US" sz="3600" dirty="0"/>
              <a:t>   future applications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2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03382" y="2045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E303274-0995-9C46-8335-B72C6020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993897"/>
            <a:ext cx="4380961" cy="47345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5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52" y="15621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In order to characterize their performance in a particular </a:t>
            </a:r>
            <a:br>
              <a:rPr lang="en-GB" altLang="en-US" sz="3200" dirty="0"/>
            </a:br>
            <a:r>
              <a:rPr lang="en-GB" altLang="en-US" sz="3200" dirty="0"/>
              <a:t>   applications, single detectors, array detectors and assemblies </a:t>
            </a:r>
            <a:br>
              <a:rPr lang="en-GB" altLang="en-US" sz="3200" dirty="0"/>
            </a:br>
            <a:r>
              <a:rPr lang="en-GB" altLang="en-US" sz="3200" dirty="0"/>
              <a:t>   often need spectral response to be known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For example, photopic detectors can be analysed for V(</a:t>
            </a:r>
            <a:r>
              <a:rPr lang="en-GB" altLang="en-US" sz="3200" dirty="0">
                <a:sym typeface="Symbol" panose="05050102010706020507" pitchFamily="18" charset="2"/>
              </a:rPr>
              <a:t></a:t>
            </a:r>
            <a:r>
              <a:rPr lang="en-GB" altLang="en-US" sz="3200" dirty="0">
                <a:sym typeface="WP Greek Century" pitchFamily="2" charset="2"/>
              </a:rPr>
              <a:t>) </a:t>
            </a:r>
            <a:br>
              <a:rPr lang="en-GB" altLang="en-US" sz="3200" dirty="0">
                <a:sym typeface="WP Greek Century" pitchFamily="2" charset="2"/>
              </a:rPr>
            </a:br>
            <a:r>
              <a:rPr lang="en-GB" altLang="en-US" sz="3200" dirty="0">
                <a:sym typeface="WP Greek Century" pitchFamily="2" charset="2"/>
              </a:rPr>
              <a:t>   matching</a:t>
            </a: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DETECTOR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SPECTRAL RESPONSE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4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52" y="15621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Measurements are generally consistent with detector use, and </a:t>
            </a:r>
            <a:br>
              <a:rPr lang="en-GB" altLang="en-US" sz="3200" dirty="0"/>
            </a:br>
            <a:r>
              <a:rPr lang="en-GB" altLang="en-US" sz="3200" dirty="0"/>
              <a:t>   may require a large collimated beam, a small spot, a diffuse </a:t>
            </a:r>
            <a:br>
              <a:rPr lang="en-GB" altLang="en-US" sz="3200" dirty="0"/>
            </a:br>
            <a:r>
              <a:rPr lang="en-GB" altLang="en-US" sz="3200" dirty="0"/>
              <a:t>   source or other geometry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Optronic Laboratories, LLC manufactures a wide range of  </a:t>
            </a:r>
            <a:br>
              <a:rPr lang="en-GB" altLang="en-US" sz="3200" dirty="0"/>
            </a:br>
            <a:r>
              <a:rPr lang="en-GB" altLang="en-US" sz="3200" dirty="0"/>
              <a:t>   accessories for most detector measurement requirements, </a:t>
            </a:r>
            <a:br>
              <a:rPr lang="en-GB" altLang="en-US" sz="3200" dirty="0"/>
            </a:br>
            <a:r>
              <a:rPr lang="en-GB" altLang="en-US" sz="3200" dirty="0"/>
              <a:t>   including quantum efficiency</a:t>
            </a: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DETECTOR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SPECTRAL RESPONSE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1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252" y="15621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Optronic Laboratories, LLC provides standard detectors, </a:t>
            </a:r>
            <a:br>
              <a:rPr lang="en-GB" altLang="en-US" sz="3200" dirty="0"/>
            </a:br>
            <a:r>
              <a:rPr lang="en-GB" altLang="en-US" sz="3200" dirty="0"/>
              <a:t>   traceable to NIST and other National Laboratories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To illustrate a detector spectral response system, we will use </a:t>
            </a:r>
            <a:br>
              <a:rPr lang="en-GB" altLang="en-US" sz="3200" dirty="0"/>
            </a:br>
            <a:r>
              <a:rPr lang="en-GB" altLang="en-US" sz="3200" dirty="0"/>
              <a:t>   the OL 750-10C All Mirror Collimator</a:t>
            </a:r>
            <a:br>
              <a:rPr lang="en-GB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DETECTOR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SPECTRAL RESPONSE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9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600" y="2783103"/>
            <a:ext cx="5576921" cy="3298393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200" dirty="0">
                <a:solidFill>
                  <a:srgbClr val="88B1BB"/>
                </a:solidFill>
                <a:latin typeface="+mj-lt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en-GB" sz="3200" dirty="0">
                <a:latin typeface="+mj-lt"/>
                <a:ea typeface="Helvetica Neue" charset="0"/>
                <a:cs typeface="Helvetica Neue" charset="0"/>
              </a:rPr>
              <a:t>1</a:t>
            </a:r>
            <a:r>
              <a:rPr lang="en-GB" altLang="en-US" sz="3200" dirty="0"/>
              <a:t> inch diameter beam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Excellent beam uniformity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Constant collimation at all </a:t>
            </a:r>
            <a:br>
              <a:rPr lang="en-GB" altLang="en-US" sz="3200" dirty="0"/>
            </a:br>
            <a:r>
              <a:rPr lang="en-GB" altLang="en-US" sz="3200" dirty="0"/>
              <a:t>    wavelengths</a:t>
            </a:r>
            <a:br>
              <a:rPr lang="en-GB" altLang="en-US" sz="3200" dirty="0"/>
            </a:br>
            <a:br>
              <a:rPr lang="en-GB" altLang="en-US" sz="3200" dirty="0">
                <a:latin typeface="+mj-lt"/>
              </a:rPr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+mj-lt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807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750-11C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205B75B-8942-5F4C-B28F-1995D8BB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578" y="2872003"/>
            <a:ext cx="4970304" cy="2781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8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313119"/>
            <a:ext cx="10198100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If we put these together…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750-11C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5D7678F-9DEF-E447-8891-210E89D8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3876938"/>
            <a:ext cx="1243013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3C1A6E0-9407-FF42-8D7B-105C8764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886338"/>
            <a:ext cx="22145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C9215860-3813-3341-A47E-6A828DBC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597538"/>
            <a:ext cx="20574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3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100" y="2313119"/>
            <a:ext cx="10198100" cy="1849170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We have a complete system for detector response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>
                <a:cs typeface="Arial" panose="020B0604020202020204" pitchFamily="34" charset="0"/>
              </a:rPr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716082" y="4966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750 + OL 740-20 </a:t>
            </a:r>
          </a:p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+ OL 750-11C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F4E189-04E1-B74F-80FC-27BE68131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0" y="2882900"/>
            <a:ext cx="3314700" cy="3581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030084E-ACD9-6E4E-A022-488F4DE5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3573463"/>
            <a:ext cx="2057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grpSp>
        <p:nvGrpSpPr>
          <p:cNvPr id="9" name="Group 19">
            <a:extLst>
              <a:ext uri="{FF2B5EF4-FFF2-40B4-BE49-F238E27FC236}">
                <a16:creationId xmlns:a16="http://schemas.microsoft.com/office/drawing/2014/main" id="{38C519D8-8F07-CE4E-B0FC-E1F600A1E47F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3644900"/>
            <a:ext cx="2438400" cy="2438400"/>
            <a:chOff x="720" y="2064"/>
            <a:chExt cx="1536" cy="1536"/>
          </a:xfrm>
        </p:grpSpPr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453063F4-BD51-4748-8E91-D047A80B6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064"/>
              <a:ext cx="727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2DD48295-948C-2A49-B615-A999142C9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832"/>
              <a:ext cx="1536" cy="768"/>
            </a:xfrm>
            <a:prstGeom prst="wedgeRectCallout">
              <a:avLst>
                <a:gd name="adj1" fmla="val -30079"/>
                <a:gd name="adj2" fmla="val -120051"/>
              </a:avLst>
            </a:prstGeom>
            <a:solidFill>
              <a:srgbClr val="88B1BB"/>
            </a:solidFill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Then we measure the test detector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94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2" y="3949700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The system illustrated represents just a few of the accessories </a:t>
            </a:r>
            <a:br>
              <a:rPr lang="en-GB" altLang="en-US" sz="3200" dirty="0"/>
            </a:br>
            <a:r>
              <a:rPr lang="en-GB" altLang="en-US" sz="3200" dirty="0"/>
              <a:t>   from Optronic Laboratories, LLC.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For more information:</a:t>
            </a:r>
            <a:br>
              <a:rPr lang="en-GB" altLang="en-US" sz="3200" dirty="0"/>
            </a:br>
            <a:r>
              <a:rPr lang="en-GB" altLang="en-US" sz="3200" dirty="0"/>
              <a:t>	Visit our website at </a:t>
            </a:r>
            <a:r>
              <a:rPr lang="en-GB" altLang="en-US" sz="3200" b="1" u="sng" dirty="0">
                <a:solidFill>
                  <a:srgbClr val="233667"/>
                </a:solidFill>
              </a:rPr>
              <a:t>OptronicLabs.com</a:t>
            </a:r>
            <a:br>
              <a:rPr lang="en-GB" altLang="en-US" sz="3200" b="1" u="sng" dirty="0">
                <a:solidFill>
                  <a:srgbClr val="233667"/>
                </a:solidFill>
              </a:rPr>
            </a:br>
            <a:br>
              <a:rPr lang="en-GB" altLang="en-US" sz="3200" dirty="0"/>
            </a:br>
            <a:r>
              <a:rPr lang="en-GB" altLang="en-US" sz="3200" dirty="0"/>
              <a:t>	Call 407-422-3171 to Contact an Application Engineer</a:t>
            </a:r>
            <a:br>
              <a:rPr lang="en-GB" altLang="en-US" sz="3200" dirty="0">
                <a:solidFill>
                  <a:srgbClr val="FF3300"/>
                </a:solidFill>
              </a:rPr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299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MORE INFORMATION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73" y="3530600"/>
            <a:ext cx="10806327" cy="1878720"/>
          </a:xfrm>
          <a:noFill/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233667"/>
                </a:solidFill>
                <a:latin typeface="Helvetica 57 Condensed" pitchFamily="2" charset="0"/>
              </a:rPr>
              <a:t>OPTRONIC LABORATORIES’ INSTRUMENTS </a:t>
            </a:r>
            <a:br>
              <a:rPr lang="en-GB" altLang="en-US" sz="3200" b="1" dirty="0">
                <a:solidFill>
                  <a:srgbClr val="233667"/>
                </a:solidFill>
                <a:latin typeface="Helvetica 57 Condensed" pitchFamily="2" charset="0"/>
              </a:rPr>
            </a:br>
            <a:r>
              <a:rPr lang="en-GB" altLang="en-US" sz="3200" b="1" dirty="0">
                <a:solidFill>
                  <a:srgbClr val="233667"/>
                </a:solidFill>
                <a:latin typeface="Helvetica 57 Condensed" pitchFamily="2" charset="0"/>
              </a:rPr>
              <a:t>&amp; SERVICES INCLUDE:</a:t>
            </a:r>
            <a:br>
              <a:rPr lang="en-GB" altLang="en-US" sz="3200" b="1" dirty="0">
                <a:solidFill>
                  <a:srgbClr val="233667"/>
                </a:solidFill>
                <a:latin typeface="Helvetica 57 Condensed" pitchFamily="2" charset="0"/>
              </a:rPr>
            </a:br>
            <a:br>
              <a:rPr lang="en-GB" altLang="en-US" sz="1800" b="1" dirty="0">
                <a:solidFill>
                  <a:srgbClr val="233667"/>
                </a:solidFill>
                <a:latin typeface="Helvetica 57 Condensed" pitchFamily="2" charset="0"/>
              </a:rPr>
            </a:br>
            <a:r>
              <a:rPr lang="bg-BG" sz="2900" dirty="0">
                <a:solidFill>
                  <a:srgbClr val="88B1BB"/>
                </a:solidFill>
                <a:ea typeface="Helvetica Neue" charset="0"/>
                <a:cs typeface="Helvetica Neue" charset="0"/>
              </a:rPr>
              <a:t>•</a:t>
            </a:r>
            <a:r>
              <a:rPr lang="bg-BG" sz="2900" dirty="0">
                <a:solidFill>
                  <a:schemeClr val="accent1">
                    <a:lumMod val="40000"/>
                    <a:lumOff val="60000"/>
                  </a:schemeClr>
                </a:solidFill>
                <a:ea typeface="Helvetica Neue" charset="0"/>
                <a:cs typeface="Helvetica Neue" charset="0"/>
              </a:rPr>
              <a:t> </a:t>
            </a:r>
            <a:r>
              <a:rPr lang="en-GB" altLang="en-US" sz="29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Training, consultation &amp; advice </a:t>
            </a:r>
            <a:br>
              <a:rPr lang="en-GB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</a:br>
            <a:br>
              <a:rPr lang="en-US" altLang="en-US" sz="3600" dirty="0"/>
            </a:br>
            <a:br>
              <a:rPr lang="en-GB" altLang="en-US" sz="3600" b="1" dirty="0">
                <a:solidFill>
                  <a:srgbClr val="233667"/>
                </a:solidFill>
                <a:latin typeface="Helvetica 57 Condensed" pitchFamily="2" charset="0"/>
              </a:rPr>
            </a:br>
            <a:endParaRPr lang="en-GB" altLang="en-US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1791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BACKGROUND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0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352" y="4842624"/>
            <a:ext cx="10782187" cy="1658014"/>
          </a:xfrm>
          <a:noFill/>
        </p:spPr>
        <p:txBody>
          <a:bodyPr>
            <a:normAutofit fontScale="90000"/>
          </a:bodyPr>
          <a:lstStyle/>
          <a:p>
            <a:pPr algn="l">
              <a:spcBef>
                <a:spcPct val="100000"/>
              </a:spcBef>
            </a:pPr>
            <a:r>
              <a:rPr lang="en-GB" altLang="en-US" sz="3600" b="1" dirty="0">
                <a:solidFill>
                  <a:srgbClr val="233667"/>
                </a:solidFill>
                <a:latin typeface="Helvetica 57 Condensed" pitchFamily="2" charset="0"/>
              </a:rPr>
              <a:t>THE HEART OF ANY SPECTRORADIOMETRIC SYSTEM IS THE MONOCHROMATOR, BUT…</a:t>
            </a:r>
            <a:br>
              <a:rPr lang="en-US" altLang="en-US" sz="3600" dirty="0">
                <a:solidFill>
                  <a:srgbClr val="233667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en-US" sz="3200" dirty="0"/>
              <a:t>It must give the right bypass – </a:t>
            </a:r>
            <a:br>
              <a:rPr lang="en-US" altLang="en-US" sz="3200" dirty="0"/>
            </a:br>
            <a:r>
              <a:rPr lang="en-US" altLang="en-US" sz="3200" dirty="0"/>
              <a:t>	</a:t>
            </a:r>
            <a:r>
              <a:rPr lang="en-US" altLang="en-US" sz="2700" dirty="0"/>
              <a:t>- Too large and spectra are distorted</a:t>
            </a:r>
            <a:br>
              <a:rPr lang="en-US" altLang="en-US" sz="2700" dirty="0"/>
            </a:br>
            <a:r>
              <a:rPr lang="en-US" altLang="en-US" sz="2700" dirty="0"/>
              <a:t>	- Too small and signals are low</a:t>
            </a:r>
            <a:br>
              <a:rPr lang="en-US" altLang="en-US" sz="2700" dirty="0"/>
            </a:br>
            <a:br>
              <a:rPr lang="en-US" altLang="en-US" sz="2700" dirty="0"/>
            </a:br>
            <a:r>
              <a:rPr lang="en-US" sz="32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It must give high spectral purity (low stray light) so only the </a:t>
            </a:r>
            <a:br>
              <a:rPr lang="en-GB" altLang="en-US" sz="3200" dirty="0"/>
            </a:br>
            <a:r>
              <a:rPr lang="en-GB" altLang="en-US" sz="3200" dirty="0"/>
              <a:t>    wavelength of interest is detected</a:t>
            </a: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7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973" y="4806287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Available in single and </a:t>
            </a:r>
            <a:br>
              <a:rPr lang="en-GB" altLang="en-US" sz="3600" dirty="0"/>
            </a:br>
            <a:r>
              <a:rPr lang="en-GB" altLang="en-US" sz="3600" dirty="0"/>
              <a:t>   double (shown) versions</a:t>
            </a:r>
            <a:br>
              <a:rPr lang="en-GB" altLang="en-US" sz="3600" dirty="0"/>
            </a:br>
            <a:br>
              <a:rPr lang="en-GB" altLang="en-US" sz="2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F/4 optics for high </a:t>
            </a:r>
            <a:br>
              <a:rPr lang="en-GB" altLang="en-US" sz="3600" dirty="0"/>
            </a:br>
            <a:r>
              <a:rPr lang="en-GB" altLang="en-US" sz="3600" dirty="0"/>
              <a:t>    throughput</a:t>
            </a:r>
            <a:br>
              <a:rPr lang="en-GB" altLang="en-US" sz="3600" dirty="0"/>
            </a:br>
            <a:br>
              <a:rPr lang="en-GB" altLang="en-US" sz="2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Very low stray light</a:t>
            </a:r>
            <a:br>
              <a:rPr lang="en-GB" altLang="en-US" sz="3600" dirty="0"/>
            </a:br>
            <a:br>
              <a:rPr lang="en-GB" altLang="en-US" sz="28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Numerous special features </a:t>
            </a:r>
            <a:br>
              <a:rPr lang="en-GB" altLang="en-US" sz="3600" dirty="0"/>
            </a:br>
            <a:r>
              <a:rPr lang="en-GB" altLang="en-US" sz="3600" dirty="0"/>
              <a:t>    for most accurate results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1029">
            <a:extLst>
              <a:ext uri="{FF2B5EF4-FFF2-40B4-BE49-F238E27FC236}">
                <a16:creationId xmlns:a16="http://schemas.microsoft.com/office/drawing/2014/main" id="{2D9333CD-001F-164F-9A35-D0985A7D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4054" y="2040015"/>
            <a:ext cx="2773362" cy="44853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7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4717" y="5441287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Large range of gratings </a:t>
            </a:r>
            <a:br>
              <a:rPr lang="en-GB" altLang="en-US" sz="3600" dirty="0"/>
            </a:br>
            <a:r>
              <a:rPr lang="en-GB" altLang="en-US" sz="3600" dirty="0"/>
              <a:t>   available</a:t>
            </a:r>
            <a:br>
              <a:rPr lang="en-GB" altLang="en-US" sz="3600" dirty="0"/>
            </a:br>
            <a:br>
              <a:rPr lang="en-GB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600" dirty="0"/>
              <a:t>Optimized</a:t>
            </a:r>
            <a:r>
              <a:rPr lang="en-GB" altLang="en-US" sz="3600" dirty="0"/>
              <a:t> for high </a:t>
            </a:r>
            <a:br>
              <a:rPr lang="en-GB" altLang="en-US" sz="3600" dirty="0"/>
            </a:br>
            <a:r>
              <a:rPr lang="en-GB" altLang="en-US" sz="3600" dirty="0"/>
              <a:t>    efficiency</a:t>
            </a:r>
            <a:br>
              <a:rPr lang="en-GB" altLang="en-US" sz="3600" dirty="0"/>
            </a:br>
            <a:br>
              <a:rPr lang="en-GB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Optimized for wide </a:t>
            </a:r>
            <a:br>
              <a:rPr lang="en-GB" altLang="en-US" sz="3600" dirty="0"/>
            </a:br>
            <a:r>
              <a:rPr lang="en-GB" altLang="en-US" sz="3600" dirty="0"/>
              <a:t>    wavelength range</a:t>
            </a:r>
            <a:br>
              <a:rPr lang="en-GB" altLang="en-US" sz="3600" dirty="0"/>
            </a:br>
            <a:br>
              <a:rPr lang="en-GB" altLang="en-US" sz="2000" dirty="0"/>
            </a:br>
            <a:r>
              <a:rPr lang="en-US" sz="3600" dirty="0">
                <a:solidFill>
                  <a:srgbClr val="92D05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Optimized for high </a:t>
            </a:r>
            <a:br>
              <a:rPr lang="en-GB" altLang="en-US" sz="3600" dirty="0"/>
            </a:br>
            <a:r>
              <a:rPr lang="en-GB" altLang="en-US" sz="3600" dirty="0"/>
              <a:t>    resolution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29">
            <a:extLst>
              <a:ext uri="{FF2B5EF4-FFF2-40B4-BE49-F238E27FC236}">
                <a16:creationId xmlns:a16="http://schemas.microsoft.com/office/drawing/2014/main" id="{625D37DA-5794-7A46-95CD-AC3457B0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882" y="1987272"/>
            <a:ext cx="2874962" cy="46496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" name="AutoShape 1030">
            <a:extLst>
              <a:ext uri="{FF2B5EF4-FFF2-40B4-BE49-F238E27FC236}">
                <a16:creationId xmlns:a16="http://schemas.microsoft.com/office/drawing/2014/main" id="{75D84F24-A58D-BC40-9071-432D14B5B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63" y="5254445"/>
            <a:ext cx="4191000" cy="663755"/>
          </a:xfrm>
          <a:prstGeom prst="wedgeRectCallout">
            <a:avLst>
              <a:gd name="adj1" fmla="val 10968"/>
              <a:gd name="adj2" fmla="val -207199"/>
            </a:avLst>
          </a:prstGeom>
          <a:solidFill>
            <a:srgbClr val="88B1B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GB" altLang="en-US" dirty="0"/>
              <a:t>Tri-grating mounts change gratings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3380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117" y="5905500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Range of plug-in input </a:t>
            </a:r>
            <a:br>
              <a:rPr lang="en-GB" altLang="en-US" sz="3600" dirty="0"/>
            </a:br>
            <a:r>
              <a:rPr lang="en-GB" altLang="en-US" sz="3600" dirty="0"/>
              <a:t>   accessories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Choppers (shown) for IR </a:t>
            </a:r>
            <a:br>
              <a:rPr lang="en-GB" altLang="en-US" sz="3600" dirty="0"/>
            </a:br>
            <a:r>
              <a:rPr lang="en-GB" altLang="en-US" sz="3600" dirty="0"/>
              <a:t>   detectors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Automatic control of </a:t>
            </a:r>
            <a:br>
              <a:rPr lang="en-GB" altLang="en-US" sz="3600" dirty="0"/>
            </a:br>
            <a:r>
              <a:rPr lang="en-GB" altLang="en-US" sz="3600" dirty="0"/>
              <a:t>   chopper speed and “open” </a:t>
            </a:r>
            <a:br>
              <a:rPr lang="en-GB" altLang="en-US" sz="3600" dirty="0"/>
            </a:br>
            <a:r>
              <a:rPr lang="en-GB" altLang="en-US" sz="3600" dirty="0"/>
              <a:t>   position stop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Filter-wheel for input </a:t>
            </a:r>
            <a:br>
              <a:rPr lang="en-GB" altLang="en-US" sz="3600" dirty="0"/>
            </a:br>
            <a:r>
              <a:rPr lang="en-GB" altLang="en-US" sz="3600" dirty="0"/>
              <a:t>   attenuation or filtering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1029">
            <a:extLst>
              <a:ext uri="{FF2B5EF4-FFF2-40B4-BE49-F238E27FC236}">
                <a16:creationId xmlns:a16="http://schemas.microsoft.com/office/drawing/2014/main" id="{7C7B172C-930C-EA49-989A-04825C44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943100"/>
            <a:ext cx="2913327" cy="47117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10" name="AutoShape 1030">
            <a:extLst>
              <a:ext uri="{FF2B5EF4-FFF2-40B4-BE49-F238E27FC236}">
                <a16:creationId xmlns:a16="http://schemas.microsoft.com/office/drawing/2014/main" id="{1C1FE9AD-A68A-1F42-BDE3-C07B69EC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265" y="5461000"/>
            <a:ext cx="3568700" cy="1193800"/>
          </a:xfrm>
          <a:prstGeom prst="wedgeRectCallout">
            <a:avLst>
              <a:gd name="adj1" fmla="val 23769"/>
              <a:gd name="adj2" fmla="val -164335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Versatile plug-in chopper or filter wheel input accessories</a:t>
            </a:r>
          </a:p>
        </p:txBody>
      </p:sp>
    </p:spTree>
    <p:extLst>
      <p:ext uri="{BB962C8B-B14F-4D97-AF65-F5344CB8AC3E}">
        <p14:creationId xmlns:p14="http://schemas.microsoft.com/office/powerpoint/2010/main" val="11772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1817" y="5588000"/>
            <a:ext cx="5817139" cy="3930433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Fully automated 11 position </a:t>
            </a:r>
            <a:br>
              <a:rPr lang="en-GB" altLang="en-US" sz="3600" dirty="0"/>
            </a:br>
            <a:r>
              <a:rPr lang="en-GB" altLang="en-US" sz="3600" dirty="0"/>
              <a:t>   blocking-filter wheel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Includes SHUT position for </a:t>
            </a:r>
            <a:br>
              <a:rPr lang="en-GB" altLang="en-US" sz="3600" dirty="0"/>
            </a:br>
            <a:r>
              <a:rPr lang="en-GB" altLang="en-US" sz="3600" dirty="0"/>
              <a:t>   dark current readings</a:t>
            </a:r>
            <a:br>
              <a:rPr lang="en-GB" altLang="en-US" sz="3600" dirty="0"/>
            </a:br>
            <a:br>
              <a:rPr lang="en-GB" altLang="en-US" sz="360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Optimized filters for widest </a:t>
            </a:r>
            <a:br>
              <a:rPr lang="en-GB" altLang="en-US" sz="3600" dirty="0"/>
            </a:br>
            <a:r>
              <a:rPr lang="en-GB" altLang="en-US" sz="3600" dirty="0"/>
              <a:t>   wavelength range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3F8F17E-7692-384B-8199-D583FA629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1968500"/>
            <a:ext cx="2913327" cy="47117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ACF61016-D50A-6C42-AECB-BD81AD1DF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01" y="5791200"/>
            <a:ext cx="4241800" cy="736600"/>
          </a:xfrm>
          <a:prstGeom prst="wedgeRectCallout">
            <a:avLst>
              <a:gd name="adj1" fmla="val -22375"/>
              <a:gd name="adj2" fmla="val -196250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en-GB" altLang="en-US" dirty="0"/>
              <a:t>Blocking-filter wheel changes filters automatically </a:t>
            </a:r>
          </a:p>
        </p:txBody>
      </p:sp>
    </p:spTree>
    <p:extLst>
      <p:ext uri="{BB962C8B-B14F-4D97-AF65-F5344CB8AC3E}">
        <p14:creationId xmlns:p14="http://schemas.microsoft.com/office/powerpoint/2010/main" val="1955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317" y="6858000"/>
            <a:ext cx="5817139" cy="3930433"/>
          </a:xfrm>
          <a:noFill/>
        </p:spPr>
        <p:txBody>
          <a:bodyPr>
            <a:noAutofit/>
          </a:bodyPr>
          <a:lstStyle/>
          <a:p>
            <a:pPr algn="l">
              <a:defRPr/>
            </a:pP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Gratings diffract light at  </a:t>
            </a:r>
            <a:br>
              <a:rPr lang="en-GB" altLang="en-US" sz="3600" dirty="0"/>
            </a:br>
            <a:r>
              <a:rPr lang="en-GB" altLang="en-US" sz="3600" dirty="0"/>
              <a:t>   different angles depending </a:t>
            </a:r>
            <a:br>
              <a:rPr lang="en-GB" altLang="en-US" sz="3600" dirty="0"/>
            </a:br>
            <a:r>
              <a:rPr lang="en-GB" altLang="en-US" sz="3600" dirty="0"/>
              <a:t>   on wavelength</a:t>
            </a:r>
            <a:br>
              <a:rPr lang="en-GB" altLang="en-US" sz="3600" dirty="0"/>
            </a:br>
            <a:br>
              <a:rPr lang="en-GB" altLang="en-US" sz="1050" dirty="0"/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400nm will also diffract at </a:t>
            </a:r>
            <a:br>
              <a:rPr lang="en-GB" altLang="en-US" sz="3600" dirty="0"/>
            </a:br>
            <a:r>
              <a:rPr lang="en-GB" altLang="en-US" sz="3600" dirty="0"/>
              <a:t>   the same angle as 800nm   </a:t>
            </a:r>
            <a:br>
              <a:rPr lang="en-GB" altLang="en-US" sz="3600" dirty="0"/>
            </a:br>
            <a:r>
              <a:rPr lang="en-GB" altLang="en-US" sz="3600" dirty="0"/>
              <a:t>   </a:t>
            </a:r>
            <a:r>
              <a:rPr lang="en-GB" altLang="en-US" sz="3600" b="1" dirty="0">
                <a:solidFill>
                  <a:srgbClr val="233667"/>
                </a:solidFill>
              </a:rPr>
              <a:t>(since 2 x 400 = 800)</a:t>
            </a:r>
            <a:br>
              <a:rPr lang="en-GB" altLang="en-US" sz="3600" b="1" dirty="0">
                <a:solidFill>
                  <a:srgbClr val="233667"/>
                </a:solidFill>
              </a:rPr>
            </a:br>
            <a:br>
              <a:rPr lang="en-GB" altLang="en-US" sz="105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sz="36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600" dirty="0"/>
              <a:t>A blocking filter removes the </a:t>
            </a:r>
            <a:br>
              <a:rPr lang="en-GB" altLang="en-US" sz="3600" dirty="0"/>
            </a:br>
            <a:r>
              <a:rPr lang="en-GB" altLang="en-US" sz="3600" dirty="0"/>
              <a:t>   400nm so just 800nm is left</a:t>
            </a: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US" altLang="en-US" sz="3600" dirty="0"/>
            </a:br>
            <a:br>
              <a:rPr lang="en-GB" altLang="en-US" sz="3600" dirty="0"/>
            </a:br>
            <a:endParaRPr lang="en-US" altLang="en-US" sz="36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5E564908-54C9-E34F-875B-CF996CF0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" y="3035300"/>
            <a:ext cx="3810000" cy="32242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7A5C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THE OL SERIES 750 MONOCHROMATORS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186BC8DC-E1B3-8446-A418-22620C8F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136775"/>
            <a:ext cx="2514600" cy="830997"/>
          </a:xfrm>
          <a:prstGeom prst="rect">
            <a:avLst/>
          </a:prstGeom>
          <a:solidFill>
            <a:srgbClr val="88B1BB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Blocking filters:</a:t>
            </a:r>
          </a:p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how they work</a:t>
            </a: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0BAA9E56-A34A-4243-9E9A-4D0E4EF4B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263900"/>
            <a:ext cx="1143000" cy="1219200"/>
          </a:xfrm>
          <a:prstGeom prst="wedgeRectCallout">
            <a:avLst>
              <a:gd name="adj1" fmla="val 60556"/>
              <a:gd name="adj2" fmla="val 104426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400nm + 800nm</a:t>
            </a: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8029F070-6E12-A649-8DC6-D4EB1F70694E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4254500"/>
            <a:ext cx="1143000" cy="381000"/>
            <a:chOff x="1488" y="2544"/>
            <a:chExt cx="720" cy="240"/>
          </a:xfrm>
          <a:solidFill>
            <a:srgbClr val="88B1BB"/>
          </a:solidFill>
        </p:grpSpPr>
        <p:sp>
          <p:nvSpPr>
            <p:cNvPr id="21" name="AutoShape 9">
              <a:extLst>
                <a:ext uri="{FF2B5EF4-FFF2-40B4-BE49-F238E27FC236}">
                  <a16:creationId xmlns:a16="http://schemas.microsoft.com/office/drawing/2014/main" id="{8B062F37-8809-6242-823D-C1BF7D89C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44"/>
              <a:ext cx="720" cy="240"/>
            </a:xfrm>
            <a:prstGeom prst="wedgeRectCallout">
              <a:avLst>
                <a:gd name="adj1" fmla="val 10139"/>
                <a:gd name="adj2" fmla="val -147917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400nm</a:t>
              </a:r>
            </a:p>
          </p:txBody>
        </p:sp>
        <p:sp>
          <p:nvSpPr>
            <p:cNvPr id="22" name="AutoShape 10">
              <a:extLst>
                <a:ext uri="{FF2B5EF4-FFF2-40B4-BE49-F238E27FC236}">
                  <a16:creationId xmlns:a16="http://schemas.microsoft.com/office/drawing/2014/main" id="{D906C4C3-2BBB-4B41-9700-B95480474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544"/>
              <a:ext cx="720" cy="240"/>
            </a:xfrm>
            <a:prstGeom prst="wedgeRectCallout">
              <a:avLst>
                <a:gd name="adj1" fmla="val 88194"/>
                <a:gd name="adj2" fmla="val 40000"/>
              </a:avLst>
            </a:prstGeom>
            <a:grpFill/>
            <a:ln>
              <a:noFill/>
            </a:ln>
            <a:effectLst>
              <a:prstShdw prst="shdw17" dist="17961" dir="2700000">
                <a:srgbClr val="3D5C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dirty="0"/>
                <a:t>400nm</a:t>
              </a:r>
            </a:p>
          </p:txBody>
        </p:sp>
      </p:grpSp>
      <p:sp>
        <p:nvSpPr>
          <p:cNvPr id="23" name="AutoShape 11">
            <a:extLst>
              <a:ext uri="{FF2B5EF4-FFF2-40B4-BE49-F238E27FC236}">
                <a16:creationId xmlns:a16="http://schemas.microsoft.com/office/drawing/2014/main" id="{7B17D5AF-50F6-FD41-916B-E1D9BFC0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5397500"/>
            <a:ext cx="1143000" cy="381000"/>
          </a:xfrm>
          <a:prstGeom prst="wedgeRectCallout">
            <a:avLst>
              <a:gd name="adj1" fmla="val 29861"/>
              <a:gd name="adj2" fmla="val -328333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800nm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259DC4B5-4B7A-2740-8241-6B4160B61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2806700"/>
            <a:ext cx="1371600" cy="762000"/>
          </a:xfrm>
          <a:prstGeom prst="wedgeRectCallout">
            <a:avLst>
              <a:gd name="adj1" fmla="val -4977"/>
              <a:gd name="adj2" fmla="val 127708"/>
            </a:avLst>
          </a:prstGeom>
          <a:solidFill>
            <a:srgbClr val="88B1BB"/>
          </a:solidFill>
          <a:ln>
            <a:noFill/>
          </a:ln>
          <a:effectLst>
            <a:prstShdw prst="shdw17" dist="17961" dir="2700000">
              <a:srgbClr val="3D5C99"/>
            </a:prst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dirty="0"/>
              <a:t>Blocking filter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66F6E3F8-4C8F-9842-99AD-1AA8B6C6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5816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grating</a:t>
            </a:r>
          </a:p>
        </p:txBody>
      </p:sp>
    </p:spTree>
    <p:extLst>
      <p:ext uri="{BB962C8B-B14F-4D97-AF65-F5344CB8AC3E}">
        <p14:creationId xmlns:p14="http://schemas.microsoft.com/office/powerpoint/2010/main" val="30754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3" grpId="0" animBg="1" autoUpdateAnimBg="0"/>
      <p:bldP spid="2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1321</Words>
  <Application>Microsoft Macintosh PowerPoint</Application>
  <PresentationFormat>Widescreen</PresentationFormat>
  <Paragraphs>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Helvetica 57 Condensed</vt:lpstr>
      <vt:lpstr>Helvetica Neue</vt:lpstr>
      <vt:lpstr>Symbol</vt:lpstr>
      <vt:lpstr>Tahoma</vt:lpstr>
      <vt:lpstr>Times New Roman</vt:lpstr>
      <vt:lpstr>Webdings</vt:lpstr>
      <vt:lpstr>WP Greek Century</vt:lpstr>
      <vt:lpstr>Office Theme</vt:lpstr>
      <vt:lpstr>OL Series 750 Automated Spectroradiometric  Measurement System   </vt:lpstr>
      <vt:lpstr>ABOUT OPTRONIC LABORATORIES, LLC  • Optronic Laboratories, LLC was established in 1970 by two eminent        researchers at NIST (then NBS). Facilities were modeled after NIST,      and Optronic Laboratories, LLC achieved a worldwide reputation for      excellence in light measurement and calibration.  • Continuing to work closely with NIST, the development of new     instruments and techniques at Optronic Laboratories, LLC constantly     improves the accuracy and precision of light measurement. </vt:lpstr>
      <vt:lpstr>OPTRONIC LABORATORIES’ INSTRUMENTS  &amp; SERVICES INCLUDE:  • Training, consultation &amp; advice    </vt:lpstr>
      <vt:lpstr>THE HEART OF ANY SPECTRORADIOMETRIC SYSTEM IS THE MONOCHROMATOR, BUT…  • It must give the right bypass –   - Too large and spectra are distorted  - Too small and signals are low   • It must give high spectral purity (low stray light) so only the      wavelength of interest is detected   </vt:lpstr>
      <vt:lpstr>• Available in single and     double (shown) versions   • F/4 optics for high      throughput   • Very low stray light   • Numerous special features      for most accurate results    </vt:lpstr>
      <vt:lpstr>• Large range of gratings     available   • Optimized for high      efficiency   • Optimized for wide      wavelength range   • Optimized for high      resolution     </vt:lpstr>
      <vt:lpstr>• Range of plug-in input     accessories  • Choppers (shown) for IR     detectors  • Automatic control of     chopper speed and “open”     position stop  • Filter-wheel for input     attenuation or filtering      </vt:lpstr>
      <vt:lpstr>• Fully automated 11 position     blocking-filter wheel  • Includes SHUT position for     dark current readings  • Optimized filters for widest     wavelength range       </vt:lpstr>
      <vt:lpstr>• Gratings diffract light at      different angles depending     on wavelength  • 400nm will also diffract at     the same angle as 800nm       (since 2 x 400 = 800)  • A blocking filter removes the     400nm so just 800nm is left         </vt:lpstr>
      <vt:lpstr>• Light passes into the     monochromator through the     entrance slit, then onto the     first collimating mirror.        </vt:lpstr>
      <vt:lpstr>• Collimated (parallel) light is     directed onto the grating.         </vt:lpstr>
      <vt:lpstr>• The grating diffracts the     light, sending each     wavelength off at a different     angle.  • The desired wavelength is     collected by the first     focussing mirror….          </vt:lpstr>
      <vt:lpstr>• …which focuses it at the     middle slit.  • A second collimating mirror     collects this beam…           </vt:lpstr>
      <vt:lpstr>• …and collimates it onto a     second grating.  • Since the second grating is     linked to the first, they are at     the same angle and hence     the same wavelength.            </vt:lpstr>
      <vt:lpstr>• This second grating acts like     the first, but the spectral     purity is increased by many     decades.             </vt:lpstr>
      <vt:lpstr>• The pure monochromatic     light, at the wavelength     desired, is then focussed     onto the exit slit and     emerges from the     monochromator             </vt:lpstr>
      <vt:lpstr>• Single and double lamp     versions  • UV lamp  - 200nm to 400nm  • Tungsten lamp  - 250nm to 2500nm  • Glowbar  - 1000nm to 30000nm             </vt:lpstr>
      <vt:lpstr>• Optics match the OL Series     750 Monochromators  • Easy switching from one     source …              </vt:lpstr>
      <vt:lpstr>• Optics match the OL Series     750 Monochromators  • Easy switching from one     source …  …TO THE OTHER               </vt:lpstr>
      <vt:lpstr>• 200 to 30,000 nm coverage  • Monochromatic light     prevents sample heating  • Suits a very wide range of     standard OL accessories  • Suits many existing and     future applications                </vt:lpstr>
      <vt:lpstr>• In order to characterize their performance in a particular     applications, single detectors, array detectors and assemblies     often need spectral response to be known  • For example, photopic detectors can be analysed for V()     matching </vt:lpstr>
      <vt:lpstr>• Measurements are generally consistent with detector use, and     may require a large collimated beam, a small spot, a diffuse     source or other geometry  • Optronic Laboratories, LLC manufactures a wide range of      accessories for most detector measurement requirements,     including quantum efficiency</vt:lpstr>
      <vt:lpstr>• Optronic Laboratories, LLC provides standard detectors,     traceable to NIST and other National Laboratories  • To illustrate a detector spectral response system, we will use     the OL 750-10C All Mirror Collimator  </vt:lpstr>
      <vt:lpstr>• 1 inch diameter beam  • Excellent beam uniformity  • Constant collimation at all      wavelengths  </vt:lpstr>
      <vt:lpstr>• If we put these together…   </vt:lpstr>
      <vt:lpstr>• We have a complete system for detector response   </vt:lpstr>
      <vt:lpstr>• The system illustrated represents just a few of the accessories     from Optronic Laboratories, LLC.  • For more information:  Visit our website at OptronicLabs.com   Call 407-422-3171 to Contact an Application Engineer  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Saftlas</dc:creator>
  <cp:lastModifiedBy>Microsoft Office User</cp:lastModifiedBy>
  <cp:revision>26</cp:revision>
  <dcterms:created xsi:type="dcterms:W3CDTF">2018-03-21T15:35:32Z</dcterms:created>
  <dcterms:modified xsi:type="dcterms:W3CDTF">2024-09-16T19:28:27Z</dcterms:modified>
</cp:coreProperties>
</file>