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6" r:id="rId4"/>
    <p:sldId id="25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27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B1BB"/>
    <a:srgbClr val="2336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40"/>
    <p:restoredTop sz="94631"/>
  </p:normalViewPr>
  <p:slideViewPr>
    <p:cSldViewPr snapToGrid="0" snapToObjects="1">
      <p:cViewPr varScale="1">
        <p:scale>
          <a:sx n="131" d="100"/>
          <a:sy n="131" d="100"/>
        </p:scale>
        <p:origin x="216"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F5186-2A62-8E4E-BE77-A1F827D314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119E81-51DB-AC41-A21B-E4FE0CD2F9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CAE6D4-F5B6-5A45-A287-4090BD346F37}"/>
              </a:ext>
            </a:extLst>
          </p:cNvPr>
          <p:cNvSpPr>
            <a:spLocks noGrp="1"/>
          </p:cNvSpPr>
          <p:nvPr>
            <p:ph type="dt" sz="half" idx="10"/>
          </p:nvPr>
        </p:nvSpPr>
        <p:spPr/>
        <p:txBody>
          <a:bodyPr/>
          <a:lstStyle/>
          <a:p>
            <a:fld id="{FA0BD2F3-9E4E-034C-A812-C877BE0B0AF1}" type="datetimeFigureOut">
              <a:rPr lang="en-US" smtClean="0"/>
              <a:t>9/16/24</a:t>
            </a:fld>
            <a:endParaRPr lang="en-US" dirty="0"/>
          </a:p>
        </p:txBody>
      </p:sp>
      <p:sp>
        <p:nvSpPr>
          <p:cNvPr id="5" name="Footer Placeholder 4">
            <a:extLst>
              <a:ext uri="{FF2B5EF4-FFF2-40B4-BE49-F238E27FC236}">
                <a16:creationId xmlns:a16="http://schemas.microsoft.com/office/drawing/2014/main" id="{1B98D130-76A6-074B-85A2-EEBBEE8D25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2C96B5-AE4C-824E-9281-223C9861CA45}"/>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64519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DD288-9C61-1547-97F0-4ABF77AAE4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0977BC-0BDB-C544-893B-D6B8B92B7D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BC6345-4D2D-C04D-BCF3-7F3A03FE77BF}"/>
              </a:ext>
            </a:extLst>
          </p:cNvPr>
          <p:cNvSpPr>
            <a:spLocks noGrp="1"/>
          </p:cNvSpPr>
          <p:nvPr>
            <p:ph type="dt" sz="half" idx="10"/>
          </p:nvPr>
        </p:nvSpPr>
        <p:spPr/>
        <p:txBody>
          <a:bodyPr/>
          <a:lstStyle/>
          <a:p>
            <a:fld id="{FA0BD2F3-9E4E-034C-A812-C877BE0B0AF1}" type="datetimeFigureOut">
              <a:rPr lang="en-US" smtClean="0"/>
              <a:t>9/16/24</a:t>
            </a:fld>
            <a:endParaRPr lang="en-US" dirty="0"/>
          </a:p>
        </p:txBody>
      </p:sp>
      <p:sp>
        <p:nvSpPr>
          <p:cNvPr id="5" name="Footer Placeholder 4">
            <a:extLst>
              <a:ext uri="{FF2B5EF4-FFF2-40B4-BE49-F238E27FC236}">
                <a16:creationId xmlns:a16="http://schemas.microsoft.com/office/drawing/2014/main" id="{0B283152-B4F1-CC4E-B666-BAA61627F2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A5521D-AD31-9A47-B387-445F66916A19}"/>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94236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C73BD8-6FDF-654B-8FC1-98EAA69E56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7C6110-F45C-5E49-9274-B06A343873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BFBDE-C2EA-254A-9C7F-C40E4BA0FBD9}"/>
              </a:ext>
            </a:extLst>
          </p:cNvPr>
          <p:cNvSpPr>
            <a:spLocks noGrp="1"/>
          </p:cNvSpPr>
          <p:nvPr>
            <p:ph type="dt" sz="half" idx="10"/>
          </p:nvPr>
        </p:nvSpPr>
        <p:spPr/>
        <p:txBody>
          <a:bodyPr/>
          <a:lstStyle/>
          <a:p>
            <a:fld id="{FA0BD2F3-9E4E-034C-A812-C877BE0B0AF1}" type="datetimeFigureOut">
              <a:rPr lang="en-US" smtClean="0"/>
              <a:t>9/16/24</a:t>
            </a:fld>
            <a:endParaRPr lang="en-US" dirty="0"/>
          </a:p>
        </p:txBody>
      </p:sp>
      <p:sp>
        <p:nvSpPr>
          <p:cNvPr id="5" name="Footer Placeholder 4">
            <a:extLst>
              <a:ext uri="{FF2B5EF4-FFF2-40B4-BE49-F238E27FC236}">
                <a16:creationId xmlns:a16="http://schemas.microsoft.com/office/drawing/2014/main" id="{D0DABF94-752A-024B-B80E-89E779E8EA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CD3E99-6AEB-3446-B8D0-067F63685308}"/>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406454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7813A-1654-7D4D-87F8-618C7AE9CB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960F52-2AC1-6047-9AB4-B6A37F237E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4FA12-2A20-3E4C-8576-192889B32607}"/>
              </a:ext>
            </a:extLst>
          </p:cNvPr>
          <p:cNvSpPr>
            <a:spLocks noGrp="1"/>
          </p:cNvSpPr>
          <p:nvPr>
            <p:ph type="dt" sz="half" idx="10"/>
          </p:nvPr>
        </p:nvSpPr>
        <p:spPr/>
        <p:txBody>
          <a:bodyPr/>
          <a:lstStyle/>
          <a:p>
            <a:fld id="{FA0BD2F3-9E4E-034C-A812-C877BE0B0AF1}" type="datetimeFigureOut">
              <a:rPr lang="en-US" smtClean="0"/>
              <a:t>9/16/24</a:t>
            </a:fld>
            <a:endParaRPr lang="en-US" dirty="0"/>
          </a:p>
        </p:txBody>
      </p:sp>
      <p:sp>
        <p:nvSpPr>
          <p:cNvPr id="5" name="Footer Placeholder 4">
            <a:extLst>
              <a:ext uri="{FF2B5EF4-FFF2-40B4-BE49-F238E27FC236}">
                <a16:creationId xmlns:a16="http://schemas.microsoft.com/office/drawing/2014/main" id="{33685D6A-6EF7-754A-9DF2-4E671C16F7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4B5A5A-39F5-A24F-9F3D-627F4C08D23F}"/>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374284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F1582-D818-2D4A-977E-345B407796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58BB0A-032A-6041-BDC3-2425B80CE0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04D8B9-3A67-8141-9C05-EEA610DD2CE9}"/>
              </a:ext>
            </a:extLst>
          </p:cNvPr>
          <p:cNvSpPr>
            <a:spLocks noGrp="1"/>
          </p:cNvSpPr>
          <p:nvPr>
            <p:ph type="dt" sz="half" idx="10"/>
          </p:nvPr>
        </p:nvSpPr>
        <p:spPr/>
        <p:txBody>
          <a:bodyPr/>
          <a:lstStyle/>
          <a:p>
            <a:fld id="{FA0BD2F3-9E4E-034C-A812-C877BE0B0AF1}" type="datetimeFigureOut">
              <a:rPr lang="en-US" smtClean="0"/>
              <a:t>9/16/24</a:t>
            </a:fld>
            <a:endParaRPr lang="en-US" dirty="0"/>
          </a:p>
        </p:txBody>
      </p:sp>
      <p:sp>
        <p:nvSpPr>
          <p:cNvPr id="5" name="Footer Placeholder 4">
            <a:extLst>
              <a:ext uri="{FF2B5EF4-FFF2-40B4-BE49-F238E27FC236}">
                <a16:creationId xmlns:a16="http://schemas.microsoft.com/office/drawing/2014/main" id="{F476CBD6-D1FA-2C4F-8755-C8B85FD1B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C5E5EF-A874-3042-A37D-016929C6CC42}"/>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1526328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15A03-E1C5-FD47-99EB-B9154E4EEF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D8F63E-ED55-A14C-AE29-BCEBC3E2B0C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83AC6D-5560-6E44-A25D-F4F1B97DB1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C79014-AB5A-9B4F-ACB4-5D909CE7E914}"/>
              </a:ext>
            </a:extLst>
          </p:cNvPr>
          <p:cNvSpPr>
            <a:spLocks noGrp="1"/>
          </p:cNvSpPr>
          <p:nvPr>
            <p:ph type="dt" sz="half" idx="10"/>
          </p:nvPr>
        </p:nvSpPr>
        <p:spPr/>
        <p:txBody>
          <a:bodyPr/>
          <a:lstStyle/>
          <a:p>
            <a:fld id="{FA0BD2F3-9E4E-034C-A812-C877BE0B0AF1}" type="datetimeFigureOut">
              <a:rPr lang="en-US" smtClean="0"/>
              <a:t>9/16/24</a:t>
            </a:fld>
            <a:endParaRPr lang="en-US" dirty="0"/>
          </a:p>
        </p:txBody>
      </p:sp>
      <p:sp>
        <p:nvSpPr>
          <p:cNvPr id="6" name="Footer Placeholder 5">
            <a:extLst>
              <a:ext uri="{FF2B5EF4-FFF2-40B4-BE49-F238E27FC236}">
                <a16:creationId xmlns:a16="http://schemas.microsoft.com/office/drawing/2014/main" id="{A00FD7F1-0FF7-F746-9942-BD3C551CD4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489591-6415-9542-9428-9D35525F0B2C}"/>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218436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71381-F25A-9B42-A4F1-02A69E795B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A8BF63-9AFF-DE40-917F-A53465B27D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C56A915-12D1-1646-B09E-CA0301B35EB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2C9192-7F85-F74E-8652-531F2D285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1C288C2-D52B-BA4B-92F0-99232342392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75469B-F66E-B341-92C0-A622777FEFC6}"/>
              </a:ext>
            </a:extLst>
          </p:cNvPr>
          <p:cNvSpPr>
            <a:spLocks noGrp="1"/>
          </p:cNvSpPr>
          <p:nvPr>
            <p:ph type="dt" sz="half" idx="10"/>
          </p:nvPr>
        </p:nvSpPr>
        <p:spPr/>
        <p:txBody>
          <a:bodyPr/>
          <a:lstStyle/>
          <a:p>
            <a:fld id="{FA0BD2F3-9E4E-034C-A812-C877BE0B0AF1}" type="datetimeFigureOut">
              <a:rPr lang="en-US" smtClean="0"/>
              <a:t>9/16/24</a:t>
            </a:fld>
            <a:endParaRPr lang="en-US" dirty="0"/>
          </a:p>
        </p:txBody>
      </p:sp>
      <p:sp>
        <p:nvSpPr>
          <p:cNvPr id="8" name="Footer Placeholder 7">
            <a:extLst>
              <a:ext uri="{FF2B5EF4-FFF2-40B4-BE49-F238E27FC236}">
                <a16:creationId xmlns:a16="http://schemas.microsoft.com/office/drawing/2014/main" id="{1E89B775-56C8-4949-9EB3-8C5AA5D7503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ED2BA59-5C04-2F4E-AA46-B2D69F7924D4}"/>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695388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D33E-6D16-DB4A-8831-C30E55ED88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964838-9B78-8B4E-85EF-9121198884B1}"/>
              </a:ext>
            </a:extLst>
          </p:cNvPr>
          <p:cNvSpPr>
            <a:spLocks noGrp="1"/>
          </p:cNvSpPr>
          <p:nvPr>
            <p:ph type="dt" sz="half" idx="10"/>
          </p:nvPr>
        </p:nvSpPr>
        <p:spPr/>
        <p:txBody>
          <a:bodyPr/>
          <a:lstStyle/>
          <a:p>
            <a:fld id="{FA0BD2F3-9E4E-034C-A812-C877BE0B0AF1}" type="datetimeFigureOut">
              <a:rPr lang="en-US" smtClean="0"/>
              <a:t>9/16/24</a:t>
            </a:fld>
            <a:endParaRPr lang="en-US" dirty="0"/>
          </a:p>
        </p:txBody>
      </p:sp>
      <p:sp>
        <p:nvSpPr>
          <p:cNvPr id="4" name="Footer Placeholder 3">
            <a:extLst>
              <a:ext uri="{FF2B5EF4-FFF2-40B4-BE49-F238E27FC236}">
                <a16:creationId xmlns:a16="http://schemas.microsoft.com/office/drawing/2014/main" id="{11FCEBF8-24CA-CF4E-8346-45308108F6C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7C141EA-B9C9-8846-8795-729B375E3CCB}"/>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1771244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44D9D-E0B9-674D-BEA3-081F96DBDB1B}"/>
              </a:ext>
            </a:extLst>
          </p:cNvPr>
          <p:cNvSpPr>
            <a:spLocks noGrp="1"/>
          </p:cNvSpPr>
          <p:nvPr>
            <p:ph type="dt" sz="half" idx="10"/>
          </p:nvPr>
        </p:nvSpPr>
        <p:spPr/>
        <p:txBody>
          <a:bodyPr/>
          <a:lstStyle/>
          <a:p>
            <a:fld id="{FA0BD2F3-9E4E-034C-A812-C877BE0B0AF1}" type="datetimeFigureOut">
              <a:rPr lang="en-US" smtClean="0"/>
              <a:t>9/16/24</a:t>
            </a:fld>
            <a:endParaRPr lang="en-US" dirty="0"/>
          </a:p>
        </p:txBody>
      </p:sp>
      <p:sp>
        <p:nvSpPr>
          <p:cNvPr id="3" name="Footer Placeholder 2">
            <a:extLst>
              <a:ext uri="{FF2B5EF4-FFF2-40B4-BE49-F238E27FC236}">
                <a16:creationId xmlns:a16="http://schemas.microsoft.com/office/drawing/2014/main" id="{6206E91B-2413-3143-AA11-4BBA45BF82C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E5D4EF8-9117-4145-B003-63AC2A1BF3CE}"/>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4225433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BFB64-578E-CB41-8484-46E524AAA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6C4AB4-1339-B94A-88EB-3AE77AED86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A906DD-70E0-8945-A65C-E701771CE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55A38A-4ABC-194C-B9DD-EC8215D66DFE}"/>
              </a:ext>
            </a:extLst>
          </p:cNvPr>
          <p:cNvSpPr>
            <a:spLocks noGrp="1"/>
          </p:cNvSpPr>
          <p:nvPr>
            <p:ph type="dt" sz="half" idx="10"/>
          </p:nvPr>
        </p:nvSpPr>
        <p:spPr/>
        <p:txBody>
          <a:bodyPr/>
          <a:lstStyle/>
          <a:p>
            <a:fld id="{FA0BD2F3-9E4E-034C-A812-C877BE0B0AF1}" type="datetimeFigureOut">
              <a:rPr lang="en-US" smtClean="0"/>
              <a:t>9/16/24</a:t>
            </a:fld>
            <a:endParaRPr lang="en-US" dirty="0"/>
          </a:p>
        </p:txBody>
      </p:sp>
      <p:sp>
        <p:nvSpPr>
          <p:cNvPr id="6" name="Footer Placeholder 5">
            <a:extLst>
              <a:ext uri="{FF2B5EF4-FFF2-40B4-BE49-F238E27FC236}">
                <a16:creationId xmlns:a16="http://schemas.microsoft.com/office/drawing/2014/main" id="{181A8EA4-F85C-DB42-9333-4307B3A180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C02FB78-A186-2942-837C-21FBAB59E61E}"/>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31760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76F9-3576-1142-8B4B-E117404BD1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40E106-234E-804B-BD85-099868F784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BD525BC-0E86-7C43-835C-DB629D778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C066B3-B8B4-D943-AA37-CC011294B474}"/>
              </a:ext>
            </a:extLst>
          </p:cNvPr>
          <p:cNvSpPr>
            <a:spLocks noGrp="1"/>
          </p:cNvSpPr>
          <p:nvPr>
            <p:ph type="dt" sz="half" idx="10"/>
          </p:nvPr>
        </p:nvSpPr>
        <p:spPr/>
        <p:txBody>
          <a:bodyPr/>
          <a:lstStyle/>
          <a:p>
            <a:fld id="{FA0BD2F3-9E4E-034C-A812-C877BE0B0AF1}" type="datetimeFigureOut">
              <a:rPr lang="en-US" smtClean="0"/>
              <a:t>9/16/24</a:t>
            </a:fld>
            <a:endParaRPr lang="en-US" dirty="0"/>
          </a:p>
        </p:txBody>
      </p:sp>
      <p:sp>
        <p:nvSpPr>
          <p:cNvPr id="6" name="Footer Placeholder 5">
            <a:extLst>
              <a:ext uri="{FF2B5EF4-FFF2-40B4-BE49-F238E27FC236}">
                <a16:creationId xmlns:a16="http://schemas.microsoft.com/office/drawing/2014/main" id="{6AD47774-A65C-6D48-AB9E-4CEBBAA52D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F83BEE-D91A-D14A-9964-81724CF351AF}"/>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1174612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E2A54C-8FB1-9D4E-98A1-4FB04302EB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B5E6D9-DBC6-A64D-9FB7-BE1EFE8D0D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F2AC37-456D-E144-AABC-236E0DE9DF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BD2F3-9E4E-034C-A812-C877BE0B0AF1}" type="datetimeFigureOut">
              <a:rPr lang="en-US" smtClean="0"/>
              <a:t>9/16/24</a:t>
            </a:fld>
            <a:endParaRPr lang="en-US" dirty="0"/>
          </a:p>
        </p:txBody>
      </p:sp>
      <p:sp>
        <p:nvSpPr>
          <p:cNvPr id="5" name="Footer Placeholder 4">
            <a:extLst>
              <a:ext uri="{FF2B5EF4-FFF2-40B4-BE49-F238E27FC236}">
                <a16:creationId xmlns:a16="http://schemas.microsoft.com/office/drawing/2014/main" id="{E285FE68-92FD-D840-A32A-185A6CDD84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765526A-1087-DA4C-BDC8-3560743EB8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3D223-1043-7848-9B22-D3A04514B21F}" type="slidenum">
              <a:rPr lang="en-US" smtClean="0"/>
              <a:t>‹#›</a:t>
            </a:fld>
            <a:endParaRPr lang="en-US" dirty="0"/>
          </a:p>
        </p:txBody>
      </p:sp>
    </p:spTree>
    <p:extLst>
      <p:ext uri="{BB962C8B-B14F-4D97-AF65-F5344CB8AC3E}">
        <p14:creationId xmlns:p14="http://schemas.microsoft.com/office/powerpoint/2010/main" val="2728989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0" y="5681518"/>
            <a:ext cx="12192000" cy="1176482"/>
          </a:xfrm>
        </p:spPr>
        <p:txBody>
          <a:bodyPr>
            <a:noAutofit/>
          </a:bodyPr>
          <a:lstStyle/>
          <a:p>
            <a:r>
              <a:rPr lang="en-GB" altLang="en-US" sz="4800" b="1" dirty="0">
                <a:solidFill>
                  <a:schemeClr val="bg1"/>
                </a:solidFill>
              </a:rPr>
              <a:t> </a:t>
            </a:r>
            <a:r>
              <a:rPr lang="en-US" altLang="en-US" sz="4800" b="1" dirty="0">
                <a:solidFill>
                  <a:schemeClr val="bg1"/>
                </a:solidFill>
                <a:cs typeface="Times New Roman" panose="02020603050405020304" pitchFamily="18" charset="0"/>
              </a:rPr>
              <a:t>Latest Advances in </a:t>
            </a:r>
            <a:br>
              <a:rPr lang="en-US" altLang="en-US" sz="4800" b="1" dirty="0">
                <a:solidFill>
                  <a:schemeClr val="bg1"/>
                </a:solidFill>
                <a:cs typeface="Times New Roman" panose="02020603050405020304" pitchFamily="18" charset="0"/>
              </a:rPr>
            </a:br>
            <a:r>
              <a:rPr lang="en-US" altLang="en-US" sz="4800" b="1" dirty="0" err="1">
                <a:solidFill>
                  <a:schemeClr val="bg1"/>
                </a:solidFill>
                <a:cs typeface="Times New Roman" panose="02020603050405020304" pitchFamily="18" charset="0"/>
              </a:rPr>
              <a:t>Spectroradiometric</a:t>
            </a:r>
            <a:r>
              <a:rPr lang="en-US" altLang="en-US" sz="4800" b="1" dirty="0">
                <a:solidFill>
                  <a:schemeClr val="bg1"/>
                </a:solidFill>
                <a:cs typeface="Times New Roman" panose="02020603050405020304" pitchFamily="18" charset="0"/>
              </a:rPr>
              <a:t> Measurement Systems</a:t>
            </a:r>
            <a:br>
              <a:rPr lang="en-US" altLang="en-US" sz="4800" b="1" dirty="0">
                <a:solidFill>
                  <a:schemeClr val="bg1"/>
                </a:solidFill>
                <a:cs typeface="Times New Roman" panose="02020603050405020304" pitchFamily="18" charset="0"/>
              </a:rPr>
            </a:br>
            <a:r>
              <a:rPr lang="en-US" altLang="en-US" sz="4800" b="1" dirty="0">
                <a:solidFill>
                  <a:schemeClr val="bg1"/>
                </a:solidFill>
                <a:cs typeface="Times New Roman" panose="02020603050405020304" pitchFamily="18" charset="0"/>
              </a:rPr>
              <a:t>for Night Vision Compatible Displays</a:t>
            </a:r>
            <a:br>
              <a:rPr lang="en-US" altLang="en-US" sz="4800" b="1" dirty="0">
                <a:solidFill>
                  <a:schemeClr val="bg1"/>
                </a:solidFill>
                <a:cs typeface="Times New Roman" panose="02020603050405020304" pitchFamily="18" charset="0"/>
              </a:rPr>
            </a:br>
            <a:endParaRPr lang="en-US" sz="4800" b="1" dirty="0">
              <a:solidFill>
                <a:schemeClr val="bg1"/>
              </a:solidFill>
            </a:endParaRPr>
          </a:p>
        </p:txBody>
      </p:sp>
    </p:spTree>
    <p:extLst>
      <p:ext uri="{BB962C8B-B14F-4D97-AF65-F5344CB8AC3E}">
        <p14:creationId xmlns:p14="http://schemas.microsoft.com/office/powerpoint/2010/main" val="1161190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471240"/>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INTRODUCTION TO </a:t>
            </a:r>
          </a:p>
          <a:p>
            <a:pPr algn="r"/>
            <a:r>
              <a:rPr lang="en-US" altLang="en-US" sz="3600" b="1" dirty="0">
                <a:solidFill>
                  <a:schemeClr val="bg1"/>
                </a:solidFill>
              </a:rPr>
              <a:t>THE OL 600-NVG</a:t>
            </a:r>
            <a:endParaRPr lang="en-US" sz="3600" b="1" dirty="0">
              <a:solidFill>
                <a:schemeClr val="bg1"/>
              </a:solidFill>
            </a:endParaRPr>
          </a:p>
        </p:txBody>
      </p:sp>
      <p:pic>
        <p:nvPicPr>
          <p:cNvPr id="7" name="Picture 17">
            <a:extLst>
              <a:ext uri="{FF2B5EF4-FFF2-40B4-BE49-F238E27FC236}">
                <a16:creationId xmlns:a16="http://schemas.microsoft.com/office/drawing/2014/main" id="{69F6D375-616E-234D-A923-1273C9AC9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2344" y="3393141"/>
            <a:ext cx="4838700" cy="262890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4">
            <a:extLst>
              <a:ext uri="{FF2B5EF4-FFF2-40B4-BE49-F238E27FC236}">
                <a16:creationId xmlns:a16="http://schemas.microsoft.com/office/drawing/2014/main" id="{71A69026-97A4-A349-BFF9-66623496CB51}"/>
              </a:ext>
            </a:extLst>
          </p:cNvPr>
          <p:cNvGrpSpPr>
            <a:grpSpLocks/>
          </p:cNvGrpSpPr>
          <p:nvPr/>
        </p:nvGrpSpPr>
        <p:grpSpPr bwMode="auto">
          <a:xfrm>
            <a:off x="8170544" y="3850341"/>
            <a:ext cx="1447800" cy="1708150"/>
            <a:chOff x="3984" y="2256"/>
            <a:chExt cx="912" cy="1076"/>
          </a:xfrm>
        </p:grpSpPr>
        <p:pic>
          <p:nvPicPr>
            <p:cNvPr id="9" name="Picture 6">
              <a:extLst>
                <a:ext uri="{FF2B5EF4-FFF2-40B4-BE49-F238E27FC236}">
                  <a16:creationId xmlns:a16="http://schemas.microsoft.com/office/drawing/2014/main" id="{CDE07234-DC06-E24F-8284-436F106BD8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8" y="2712"/>
              <a:ext cx="620" cy="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AutoShape 18">
              <a:extLst>
                <a:ext uri="{FF2B5EF4-FFF2-40B4-BE49-F238E27FC236}">
                  <a16:creationId xmlns:a16="http://schemas.microsoft.com/office/drawing/2014/main" id="{105B7676-4174-664E-8B4E-2B379085E9C6}"/>
                </a:ext>
              </a:extLst>
            </p:cNvPr>
            <p:cNvSpPr>
              <a:spLocks noChangeArrowheads="1"/>
            </p:cNvSpPr>
            <p:nvPr/>
          </p:nvSpPr>
          <p:spPr bwMode="auto">
            <a:xfrm>
              <a:off x="3984" y="2256"/>
              <a:ext cx="912" cy="288"/>
            </a:xfrm>
            <a:prstGeom prst="wedgeRectCallout">
              <a:avLst>
                <a:gd name="adj1" fmla="val 1426"/>
                <a:gd name="adj2" fmla="val 114583"/>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sz="2200" dirty="0"/>
                <a:t>Display</a:t>
              </a:r>
            </a:p>
          </p:txBody>
        </p:sp>
      </p:grpSp>
      <p:grpSp>
        <p:nvGrpSpPr>
          <p:cNvPr id="11" name="Group 25">
            <a:extLst>
              <a:ext uri="{FF2B5EF4-FFF2-40B4-BE49-F238E27FC236}">
                <a16:creationId xmlns:a16="http://schemas.microsoft.com/office/drawing/2014/main" id="{2AFF44E9-58A3-8944-9D19-602F1054591D}"/>
              </a:ext>
            </a:extLst>
          </p:cNvPr>
          <p:cNvGrpSpPr>
            <a:grpSpLocks/>
          </p:cNvGrpSpPr>
          <p:nvPr/>
        </p:nvGrpSpPr>
        <p:grpSpPr bwMode="auto">
          <a:xfrm>
            <a:off x="4970144" y="2326341"/>
            <a:ext cx="3657600" cy="1295400"/>
            <a:chOff x="1968" y="1296"/>
            <a:chExt cx="2304" cy="816"/>
          </a:xfrm>
        </p:grpSpPr>
        <p:pic>
          <p:nvPicPr>
            <p:cNvPr id="12" name="Picture 9">
              <a:extLst>
                <a:ext uri="{FF2B5EF4-FFF2-40B4-BE49-F238E27FC236}">
                  <a16:creationId xmlns:a16="http://schemas.microsoft.com/office/drawing/2014/main" id="{25C1AA7F-1041-D749-93BD-BD0DF4120F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 y="1296"/>
              <a:ext cx="620" cy="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AutoShape 20">
              <a:extLst>
                <a:ext uri="{FF2B5EF4-FFF2-40B4-BE49-F238E27FC236}">
                  <a16:creationId xmlns:a16="http://schemas.microsoft.com/office/drawing/2014/main" id="{B2E44F29-720F-6148-B677-389AF6C8743A}"/>
                </a:ext>
              </a:extLst>
            </p:cNvPr>
            <p:cNvSpPr>
              <a:spLocks noChangeArrowheads="1"/>
            </p:cNvSpPr>
            <p:nvPr/>
          </p:nvSpPr>
          <p:spPr bwMode="auto">
            <a:xfrm>
              <a:off x="2784" y="1344"/>
              <a:ext cx="1488" cy="768"/>
            </a:xfrm>
            <a:prstGeom prst="wedgeRectCallout">
              <a:avLst>
                <a:gd name="adj1" fmla="val -80847"/>
                <a:gd name="adj2" fmla="val -14324"/>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sz="2200" dirty="0"/>
                <a:t>Image appears with a “missing” circular area</a:t>
              </a:r>
            </a:p>
          </p:txBody>
        </p:sp>
      </p:grpSp>
      <p:grpSp>
        <p:nvGrpSpPr>
          <p:cNvPr id="14" name="Group 23">
            <a:extLst>
              <a:ext uri="{FF2B5EF4-FFF2-40B4-BE49-F238E27FC236}">
                <a16:creationId xmlns:a16="http://schemas.microsoft.com/office/drawing/2014/main" id="{4E2CBF86-F595-6C43-B863-999A5FF6E768}"/>
              </a:ext>
            </a:extLst>
          </p:cNvPr>
          <p:cNvGrpSpPr>
            <a:grpSpLocks/>
          </p:cNvGrpSpPr>
          <p:nvPr/>
        </p:nvGrpSpPr>
        <p:grpSpPr bwMode="auto">
          <a:xfrm>
            <a:off x="2531744" y="2935941"/>
            <a:ext cx="2136775" cy="2670175"/>
            <a:chOff x="432" y="1680"/>
            <a:chExt cx="1346" cy="1682"/>
          </a:xfrm>
        </p:grpSpPr>
        <p:pic>
          <p:nvPicPr>
            <p:cNvPr id="17" name="Picture 12">
              <a:extLst>
                <a:ext uri="{FF2B5EF4-FFF2-40B4-BE49-F238E27FC236}">
                  <a16:creationId xmlns:a16="http://schemas.microsoft.com/office/drawing/2014/main" id="{89B44053-09EF-8144-92A1-D8C576CDE3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6" y="3240"/>
              <a:ext cx="122" cy="122"/>
            </a:xfrm>
            <a:prstGeom prst="rect">
              <a:avLst/>
            </a:prstGeom>
            <a:solidFill>
              <a:srgbClr val="6699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AutoShape 22">
              <a:extLst>
                <a:ext uri="{FF2B5EF4-FFF2-40B4-BE49-F238E27FC236}">
                  <a16:creationId xmlns:a16="http://schemas.microsoft.com/office/drawing/2014/main" id="{8BC4957C-AB5A-9D4A-A9E8-E70B464398A7}"/>
                </a:ext>
              </a:extLst>
            </p:cNvPr>
            <p:cNvSpPr>
              <a:spLocks noChangeArrowheads="1"/>
            </p:cNvSpPr>
            <p:nvPr/>
          </p:nvSpPr>
          <p:spPr bwMode="auto">
            <a:xfrm>
              <a:off x="432" y="1680"/>
              <a:ext cx="1344" cy="816"/>
            </a:xfrm>
            <a:prstGeom prst="wedgeRectCallout">
              <a:avLst>
                <a:gd name="adj1" fmla="val 44940"/>
                <a:gd name="adj2" fmla="val 151347"/>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sz="2200" dirty="0"/>
                <a:t>The “missing” portion is sent to the detector</a:t>
              </a:r>
            </a:p>
          </p:txBody>
        </p:sp>
      </p:grpSp>
    </p:spTree>
    <p:extLst>
      <p:ext uri="{BB962C8B-B14F-4D97-AF65-F5344CB8AC3E}">
        <p14:creationId xmlns:p14="http://schemas.microsoft.com/office/powerpoint/2010/main" val="385573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471240"/>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INTRODUCTION TO </a:t>
            </a:r>
          </a:p>
          <a:p>
            <a:pPr algn="r"/>
            <a:r>
              <a:rPr lang="en-US" altLang="en-US" sz="3600" b="1" dirty="0">
                <a:solidFill>
                  <a:schemeClr val="bg1"/>
                </a:solidFill>
              </a:rPr>
              <a:t>THE OL 600-NVG</a:t>
            </a:r>
            <a:endParaRPr lang="en-US" sz="3600" b="1" dirty="0">
              <a:solidFill>
                <a:schemeClr val="bg1"/>
              </a:solidFill>
            </a:endParaRPr>
          </a:p>
        </p:txBody>
      </p:sp>
      <p:sp>
        <p:nvSpPr>
          <p:cNvPr id="15" name="Rectangle 4">
            <a:extLst>
              <a:ext uri="{FF2B5EF4-FFF2-40B4-BE49-F238E27FC236}">
                <a16:creationId xmlns:a16="http://schemas.microsoft.com/office/drawing/2014/main" id="{20551440-4EC4-2347-905E-926FFEBC1330}"/>
              </a:ext>
            </a:extLst>
          </p:cNvPr>
          <p:cNvSpPr txBox="1">
            <a:spLocks noChangeArrowheads="1"/>
          </p:cNvSpPr>
          <p:nvPr/>
        </p:nvSpPr>
        <p:spPr>
          <a:xfrm>
            <a:off x="7148231" y="1967644"/>
            <a:ext cx="4484595" cy="4038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bg-BG" sz="3600" dirty="0">
                <a:solidFill>
                  <a:srgbClr val="88B1BB"/>
                </a:solidFill>
                <a:latin typeface="Helvetica Neue" charset="0"/>
                <a:ea typeface="Helvetica Neue" charset="0"/>
                <a:cs typeface="Helvetica Neue" charset="0"/>
              </a:rPr>
              <a:t>•</a:t>
            </a:r>
            <a:r>
              <a:rPr lang="bg-BG" sz="3600" dirty="0">
                <a:solidFill>
                  <a:schemeClr val="accent1">
                    <a:lumMod val="40000"/>
                    <a:lumOff val="60000"/>
                  </a:schemeClr>
                </a:solidFill>
                <a:latin typeface="Helvetica Neue" charset="0"/>
                <a:ea typeface="Helvetica Neue" charset="0"/>
                <a:cs typeface="Helvetica Neue" charset="0"/>
              </a:rPr>
              <a:t> </a:t>
            </a:r>
            <a:r>
              <a:rPr lang="en-GB" altLang="en-US" sz="3600" dirty="0"/>
              <a:t>Diffraction-limited            optics ensure the sharpest, clearest images are seen</a:t>
            </a:r>
          </a:p>
          <a:p>
            <a:pPr marL="0" indent="0">
              <a:buNone/>
            </a:pPr>
            <a:r>
              <a:rPr lang="bg-BG" sz="3600" dirty="0">
                <a:solidFill>
                  <a:srgbClr val="88B1BB"/>
                </a:solidFill>
                <a:latin typeface="Helvetica Neue" charset="0"/>
                <a:ea typeface="Helvetica Neue" charset="0"/>
                <a:cs typeface="Helvetica Neue" charset="0"/>
              </a:rPr>
              <a:t>•</a:t>
            </a:r>
            <a:r>
              <a:rPr lang="bg-BG" sz="3600" dirty="0">
                <a:solidFill>
                  <a:schemeClr val="accent1">
                    <a:lumMod val="40000"/>
                    <a:lumOff val="60000"/>
                  </a:schemeClr>
                </a:solidFill>
                <a:latin typeface="Helvetica Neue" charset="0"/>
                <a:ea typeface="Helvetica Neue" charset="0"/>
                <a:cs typeface="Helvetica Neue" charset="0"/>
              </a:rPr>
              <a:t> </a:t>
            </a:r>
            <a:r>
              <a:rPr lang="en-GB" altLang="en-US" sz="3600" dirty="0"/>
              <a:t>Multiple apertures for   optimum field-of-view</a:t>
            </a:r>
          </a:p>
          <a:p>
            <a:pPr marL="0" indent="0">
              <a:buNone/>
            </a:pPr>
            <a:r>
              <a:rPr lang="bg-BG" sz="3600" dirty="0">
                <a:solidFill>
                  <a:srgbClr val="88B1BB"/>
                </a:solidFill>
                <a:latin typeface="Helvetica Neue" charset="0"/>
                <a:ea typeface="Helvetica Neue" charset="0"/>
                <a:cs typeface="Helvetica Neue" charset="0"/>
              </a:rPr>
              <a:t>•</a:t>
            </a:r>
            <a:r>
              <a:rPr lang="bg-BG" sz="3600" dirty="0">
                <a:solidFill>
                  <a:schemeClr val="accent1">
                    <a:lumMod val="40000"/>
                    <a:lumOff val="60000"/>
                  </a:schemeClr>
                </a:solidFill>
                <a:latin typeface="Helvetica Neue" charset="0"/>
                <a:ea typeface="Helvetica Neue" charset="0"/>
                <a:cs typeface="Helvetica Neue" charset="0"/>
              </a:rPr>
              <a:t> </a:t>
            </a:r>
            <a:r>
              <a:rPr lang="en-GB" altLang="en-US" sz="3600" dirty="0"/>
              <a:t>Photometer option   available </a:t>
            </a:r>
          </a:p>
        </p:txBody>
      </p:sp>
      <p:pic>
        <p:nvPicPr>
          <p:cNvPr id="16" name="Picture 6" descr="F:\USER\RICHARD\OLI\OL600_001.bmp">
            <a:extLst>
              <a:ext uri="{FF2B5EF4-FFF2-40B4-BE49-F238E27FC236}">
                <a16:creationId xmlns:a16="http://schemas.microsoft.com/office/drawing/2014/main" id="{E03BD5B3-3CCF-9D41-9E8C-1EEAF5D73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4465"/>
          <a:stretch>
            <a:fillRect/>
          </a:stretch>
        </p:blipFill>
        <p:spPr>
          <a:xfrm>
            <a:off x="703729" y="2348492"/>
            <a:ext cx="5840506" cy="3747658"/>
          </a:xfrm>
          <a:prstGeom prst="rect">
            <a:avLst/>
          </a:prstGeom>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AutoShape 7">
            <a:extLst>
              <a:ext uri="{FF2B5EF4-FFF2-40B4-BE49-F238E27FC236}">
                <a16:creationId xmlns:a16="http://schemas.microsoft.com/office/drawing/2014/main" id="{B01A0DA4-476F-C44E-A90B-FD54DC366FC5}"/>
              </a:ext>
            </a:extLst>
          </p:cNvPr>
          <p:cNvSpPr>
            <a:spLocks noChangeArrowheads="1"/>
          </p:cNvSpPr>
          <p:nvPr/>
        </p:nvSpPr>
        <p:spPr bwMode="auto">
          <a:xfrm>
            <a:off x="3980329" y="2092636"/>
            <a:ext cx="2133600" cy="914400"/>
          </a:xfrm>
          <a:prstGeom prst="wedgeRectCallout">
            <a:avLst>
              <a:gd name="adj1" fmla="val 15773"/>
              <a:gd name="adj2" fmla="val 173611"/>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sz="2200" dirty="0"/>
              <a:t>Diffraction- limited optics</a:t>
            </a:r>
          </a:p>
        </p:txBody>
      </p:sp>
      <p:sp>
        <p:nvSpPr>
          <p:cNvPr id="20" name="AutoShape 8">
            <a:extLst>
              <a:ext uri="{FF2B5EF4-FFF2-40B4-BE49-F238E27FC236}">
                <a16:creationId xmlns:a16="http://schemas.microsoft.com/office/drawing/2014/main" id="{ADB86C99-C19C-304A-864D-AD1708F352B1}"/>
              </a:ext>
            </a:extLst>
          </p:cNvPr>
          <p:cNvSpPr>
            <a:spLocks noChangeArrowheads="1"/>
          </p:cNvSpPr>
          <p:nvPr/>
        </p:nvSpPr>
        <p:spPr bwMode="auto">
          <a:xfrm>
            <a:off x="573181" y="2348492"/>
            <a:ext cx="3276600" cy="1219200"/>
          </a:xfrm>
          <a:prstGeom prst="wedgeRectCallout">
            <a:avLst>
              <a:gd name="adj1" fmla="val -5912"/>
              <a:gd name="adj2" fmla="val 71093"/>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sz="2200" dirty="0"/>
              <a:t>Eyepiece is actually a </a:t>
            </a:r>
          </a:p>
          <a:p>
            <a:pPr algn="ctr"/>
            <a:r>
              <a:rPr lang="en-GB" altLang="en-US" sz="2200" dirty="0"/>
              <a:t>high quality microscope </a:t>
            </a:r>
          </a:p>
          <a:p>
            <a:pPr algn="ctr"/>
            <a:r>
              <a:rPr lang="en-GB" altLang="en-US" sz="2200" dirty="0"/>
              <a:t>for best viewing</a:t>
            </a:r>
          </a:p>
        </p:txBody>
      </p:sp>
      <p:sp>
        <p:nvSpPr>
          <p:cNvPr id="21" name="AutoShape 10">
            <a:extLst>
              <a:ext uri="{FF2B5EF4-FFF2-40B4-BE49-F238E27FC236}">
                <a16:creationId xmlns:a16="http://schemas.microsoft.com/office/drawing/2014/main" id="{1E806F45-AB41-1749-BA33-9861E0C5C5BD}"/>
              </a:ext>
            </a:extLst>
          </p:cNvPr>
          <p:cNvSpPr>
            <a:spLocks noChangeArrowheads="1"/>
          </p:cNvSpPr>
          <p:nvPr/>
        </p:nvSpPr>
        <p:spPr bwMode="auto">
          <a:xfrm>
            <a:off x="1223682" y="5209006"/>
            <a:ext cx="4038600" cy="1143000"/>
          </a:xfrm>
          <a:prstGeom prst="wedgeRectCallout">
            <a:avLst>
              <a:gd name="adj1" fmla="val -24764"/>
              <a:gd name="adj2" fmla="val -121111"/>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sz="2200" dirty="0"/>
              <a:t>Measurement area can be sent to OL 750-NVG or photometer without re-alignment</a:t>
            </a:r>
          </a:p>
        </p:txBody>
      </p:sp>
    </p:spTree>
    <p:extLst>
      <p:ext uri="{BB962C8B-B14F-4D97-AF65-F5344CB8AC3E}">
        <p14:creationId xmlns:p14="http://schemas.microsoft.com/office/powerpoint/2010/main" val="337926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P spid="19" grpId="0" animBg="1" autoUpdateAnimBg="0"/>
      <p:bldP spid="20" grpId="0" animBg="1" autoUpdateAnimBg="0"/>
      <p:bldP spid="21"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471240"/>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INTRODUCTION TO </a:t>
            </a:r>
          </a:p>
          <a:p>
            <a:pPr algn="r"/>
            <a:r>
              <a:rPr lang="en-US" altLang="en-US" sz="3600" b="1" dirty="0">
                <a:solidFill>
                  <a:schemeClr val="bg1"/>
                </a:solidFill>
              </a:rPr>
              <a:t>THE OL 600-NVG</a:t>
            </a:r>
            <a:endParaRPr lang="en-US" sz="3600" b="1" dirty="0">
              <a:solidFill>
                <a:schemeClr val="bg1"/>
              </a:solidFill>
            </a:endParaRPr>
          </a:p>
        </p:txBody>
      </p:sp>
      <p:sp>
        <p:nvSpPr>
          <p:cNvPr id="15" name="Rectangle 4">
            <a:extLst>
              <a:ext uri="{FF2B5EF4-FFF2-40B4-BE49-F238E27FC236}">
                <a16:creationId xmlns:a16="http://schemas.microsoft.com/office/drawing/2014/main" id="{20551440-4EC4-2347-905E-926FFEBC1330}"/>
              </a:ext>
            </a:extLst>
          </p:cNvPr>
          <p:cNvSpPr txBox="1">
            <a:spLocks noChangeArrowheads="1"/>
          </p:cNvSpPr>
          <p:nvPr/>
        </p:nvSpPr>
        <p:spPr>
          <a:xfrm>
            <a:off x="7126381" y="1777504"/>
            <a:ext cx="4484595" cy="4038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bg-BG" sz="3600" dirty="0">
                <a:solidFill>
                  <a:srgbClr val="88B1BB"/>
                </a:solidFill>
                <a:latin typeface="Helvetica Neue" charset="0"/>
                <a:ea typeface="Helvetica Neue" charset="0"/>
                <a:cs typeface="Helvetica Neue" charset="0"/>
              </a:rPr>
              <a:t>•</a:t>
            </a:r>
            <a:r>
              <a:rPr lang="bg-BG" sz="3600" dirty="0">
                <a:solidFill>
                  <a:schemeClr val="accent1">
                    <a:lumMod val="40000"/>
                    <a:lumOff val="60000"/>
                  </a:schemeClr>
                </a:solidFill>
                <a:latin typeface="Helvetica Neue" charset="0"/>
                <a:ea typeface="Helvetica Neue" charset="0"/>
                <a:cs typeface="Helvetica Neue" charset="0"/>
              </a:rPr>
              <a:t> </a:t>
            </a:r>
            <a:r>
              <a:rPr lang="en-GB" altLang="en-US" sz="3600" dirty="0"/>
              <a:t>Diffraction-limited            optics ensure the sharpest, clearest images are seen</a:t>
            </a:r>
          </a:p>
          <a:p>
            <a:pPr marL="0" indent="0">
              <a:buNone/>
            </a:pPr>
            <a:r>
              <a:rPr lang="bg-BG" sz="3600" dirty="0">
                <a:solidFill>
                  <a:srgbClr val="88B1BB"/>
                </a:solidFill>
                <a:latin typeface="Helvetica Neue" charset="0"/>
                <a:ea typeface="Helvetica Neue" charset="0"/>
                <a:cs typeface="Helvetica Neue" charset="0"/>
              </a:rPr>
              <a:t>•</a:t>
            </a:r>
            <a:r>
              <a:rPr lang="bg-BG" sz="3600" dirty="0">
                <a:solidFill>
                  <a:schemeClr val="accent1">
                    <a:lumMod val="40000"/>
                    <a:lumOff val="60000"/>
                  </a:schemeClr>
                </a:solidFill>
                <a:latin typeface="Helvetica Neue" charset="0"/>
                <a:ea typeface="Helvetica Neue" charset="0"/>
                <a:cs typeface="Helvetica Neue" charset="0"/>
              </a:rPr>
              <a:t> </a:t>
            </a:r>
            <a:r>
              <a:rPr lang="en-GB" altLang="en-US" sz="3600" dirty="0"/>
              <a:t>Multiple apertures for   optimum field-of-view</a:t>
            </a:r>
          </a:p>
          <a:p>
            <a:pPr marL="0" indent="0">
              <a:buNone/>
            </a:pPr>
            <a:r>
              <a:rPr lang="bg-BG" sz="3600" dirty="0">
                <a:solidFill>
                  <a:srgbClr val="88B1BB"/>
                </a:solidFill>
                <a:latin typeface="Helvetica Neue" charset="0"/>
                <a:ea typeface="Helvetica Neue" charset="0"/>
                <a:cs typeface="Helvetica Neue" charset="0"/>
              </a:rPr>
              <a:t>•</a:t>
            </a:r>
            <a:r>
              <a:rPr lang="bg-BG" sz="3600" dirty="0">
                <a:solidFill>
                  <a:schemeClr val="accent1">
                    <a:lumMod val="40000"/>
                    <a:lumOff val="60000"/>
                  </a:schemeClr>
                </a:solidFill>
                <a:latin typeface="Helvetica Neue" charset="0"/>
                <a:ea typeface="Helvetica Neue" charset="0"/>
                <a:cs typeface="Helvetica Neue" charset="0"/>
              </a:rPr>
              <a:t> </a:t>
            </a:r>
            <a:r>
              <a:rPr lang="en-GB" altLang="en-US" sz="3600" dirty="0"/>
              <a:t>Photometer option   available </a:t>
            </a:r>
          </a:p>
        </p:txBody>
      </p:sp>
      <p:pic>
        <p:nvPicPr>
          <p:cNvPr id="16" name="Picture 6" descr="F:\USER\RICHARD\OLI\OL600_001.bmp">
            <a:extLst>
              <a:ext uri="{FF2B5EF4-FFF2-40B4-BE49-F238E27FC236}">
                <a16:creationId xmlns:a16="http://schemas.microsoft.com/office/drawing/2014/main" id="{E03BD5B3-3CCF-9D41-9E8C-1EEAF5D73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4465"/>
          <a:stretch>
            <a:fillRect/>
          </a:stretch>
        </p:blipFill>
        <p:spPr>
          <a:xfrm>
            <a:off x="703729" y="2348492"/>
            <a:ext cx="5840506" cy="3747658"/>
          </a:xfrm>
          <a:prstGeom prst="rect">
            <a:avLst/>
          </a:prstGeom>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AutoShape 7">
            <a:extLst>
              <a:ext uri="{FF2B5EF4-FFF2-40B4-BE49-F238E27FC236}">
                <a16:creationId xmlns:a16="http://schemas.microsoft.com/office/drawing/2014/main" id="{B01A0DA4-476F-C44E-A90B-FD54DC366FC5}"/>
              </a:ext>
            </a:extLst>
          </p:cNvPr>
          <p:cNvSpPr>
            <a:spLocks noChangeArrowheads="1"/>
          </p:cNvSpPr>
          <p:nvPr/>
        </p:nvSpPr>
        <p:spPr bwMode="auto">
          <a:xfrm>
            <a:off x="3980329" y="2092636"/>
            <a:ext cx="2133600" cy="914400"/>
          </a:xfrm>
          <a:prstGeom prst="wedgeRectCallout">
            <a:avLst>
              <a:gd name="adj1" fmla="val 15773"/>
              <a:gd name="adj2" fmla="val 173611"/>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sz="2200" dirty="0"/>
              <a:t>Diffraction- limited optics</a:t>
            </a:r>
          </a:p>
        </p:txBody>
      </p:sp>
      <p:sp>
        <p:nvSpPr>
          <p:cNvPr id="20" name="AutoShape 8">
            <a:extLst>
              <a:ext uri="{FF2B5EF4-FFF2-40B4-BE49-F238E27FC236}">
                <a16:creationId xmlns:a16="http://schemas.microsoft.com/office/drawing/2014/main" id="{ADB86C99-C19C-304A-864D-AD1708F352B1}"/>
              </a:ext>
            </a:extLst>
          </p:cNvPr>
          <p:cNvSpPr>
            <a:spLocks noChangeArrowheads="1"/>
          </p:cNvSpPr>
          <p:nvPr/>
        </p:nvSpPr>
        <p:spPr bwMode="auto">
          <a:xfrm>
            <a:off x="573181" y="2348492"/>
            <a:ext cx="3276600" cy="1219200"/>
          </a:xfrm>
          <a:prstGeom prst="wedgeRectCallout">
            <a:avLst>
              <a:gd name="adj1" fmla="val -5912"/>
              <a:gd name="adj2" fmla="val 71093"/>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sz="2200" dirty="0"/>
              <a:t>Eyepiece is actually a </a:t>
            </a:r>
          </a:p>
          <a:p>
            <a:pPr algn="ctr"/>
            <a:r>
              <a:rPr lang="en-GB" altLang="en-US" sz="2200" dirty="0"/>
              <a:t>high quality microscope </a:t>
            </a:r>
          </a:p>
          <a:p>
            <a:pPr algn="ctr"/>
            <a:r>
              <a:rPr lang="en-GB" altLang="en-US" sz="2200" dirty="0"/>
              <a:t>for best viewing</a:t>
            </a:r>
          </a:p>
        </p:txBody>
      </p:sp>
      <p:sp>
        <p:nvSpPr>
          <p:cNvPr id="21" name="AutoShape 10">
            <a:extLst>
              <a:ext uri="{FF2B5EF4-FFF2-40B4-BE49-F238E27FC236}">
                <a16:creationId xmlns:a16="http://schemas.microsoft.com/office/drawing/2014/main" id="{1E806F45-AB41-1749-BA33-9861E0C5C5BD}"/>
              </a:ext>
            </a:extLst>
          </p:cNvPr>
          <p:cNvSpPr>
            <a:spLocks noChangeArrowheads="1"/>
          </p:cNvSpPr>
          <p:nvPr/>
        </p:nvSpPr>
        <p:spPr bwMode="auto">
          <a:xfrm>
            <a:off x="1223682" y="5209006"/>
            <a:ext cx="4038600" cy="1143000"/>
          </a:xfrm>
          <a:prstGeom prst="wedgeRectCallout">
            <a:avLst>
              <a:gd name="adj1" fmla="val -24764"/>
              <a:gd name="adj2" fmla="val -121111"/>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sz="2200" dirty="0"/>
              <a:t>Measurement area can be sent to OL 750-NVG or photometer without re-alignment</a:t>
            </a:r>
          </a:p>
        </p:txBody>
      </p:sp>
    </p:spTree>
    <p:extLst>
      <p:ext uri="{BB962C8B-B14F-4D97-AF65-F5344CB8AC3E}">
        <p14:creationId xmlns:p14="http://schemas.microsoft.com/office/powerpoint/2010/main" val="81325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P spid="19" grpId="0" animBg="1" autoUpdateAnimBg="0"/>
      <p:bldP spid="20" grpId="0" animBg="1" autoUpdateAnimBg="0"/>
      <p:bldP spid="21"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471240"/>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dirty="0">
                <a:solidFill>
                  <a:schemeClr val="bg1"/>
                </a:solidFill>
              </a:rPr>
              <a:t>PRACTICAL ASPECTS </a:t>
            </a:r>
          </a:p>
          <a:p>
            <a:pPr algn="r"/>
            <a:r>
              <a:rPr lang="en-US" altLang="en-US" sz="3600" dirty="0">
                <a:solidFill>
                  <a:schemeClr val="bg1"/>
                </a:solidFill>
              </a:rPr>
              <a:t>OF MEASUREMENT</a:t>
            </a:r>
            <a:endParaRPr lang="en-US" sz="3600" b="1" dirty="0">
              <a:solidFill>
                <a:schemeClr val="bg1"/>
              </a:solidFill>
            </a:endParaRPr>
          </a:p>
        </p:txBody>
      </p:sp>
      <p:sp>
        <p:nvSpPr>
          <p:cNvPr id="15" name="Rectangle 4">
            <a:extLst>
              <a:ext uri="{FF2B5EF4-FFF2-40B4-BE49-F238E27FC236}">
                <a16:creationId xmlns:a16="http://schemas.microsoft.com/office/drawing/2014/main" id="{20551440-4EC4-2347-905E-926FFEBC1330}"/>
              </a:ext>
            </a:extLst>
          </p:cNvPr>
          <p:cNvSpPr txBox="1">
            <a:spLocks noChangeArrowheads="1"/>
          </p:cNvSpPr>
          <p:nvPr/>
        </p:nvSpPr>
        <p:spPr>
          <a:xfrm>
            <a:off x="919288" y="4421579"/>
            <a:ext cx="10682568" cy="19971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bg-BG" sz="3600" dirty="0">
                <a:solidFill>
                  <a:srgbClr val="88B1BB"/>
                </a:solidFill>
                <a:latin typeface="Helvetica Neue" charset="0"/>
                <a:ea typeface="Helvetica Neue" charset="0"/>
                <a:cs typeface="Helvetica Neue" charset="0"/>
              </a:rPr>
              <a:t>•</a:t>
            </a:r>
            <a:r>
              <a:rPr lang="bg-BG" sz="3600" dirty="0">
                <a:solidFill>
                  <a:schemeClr val="accent1">
                    <a:lumMod val="40000"/>
                    <a:lumOff val="60000"/>
                  </a:schemeClr>
                </a:solidFill>
                <a:latin typeface="Helvetica Neue" charset="0"/>
                <a:ea typeface="Helvetica Neue" charset="0"/>
                <a:cs typeface="Helvetica Neue" charset="0"/>
              </a:rPr>
              <a:t> </a:t>
            </a:r>
            <a:r>
              <a:rPr lang="en-US" altLang="en-US" sz="3600" dirty="0"/>
              <a:t>The first stage in testing is to isolate the part of the display to be measured.</a:t>
            </a:r>
          </a:p>
          <a:p>
            <a:pPr marL="0" indent="0">
              <a:buNone/>
            </a:pPr>
            <a:r>
              <a:rPr lang="bg-BG" sz="3600" dirty="0">
                <a:solidFill>
                  <a:srgbClr val="88B1BB"/>
                </a:solidFill>
                <a:latin typeface="Helvetica Neue" charset="0"/>
                <a:ea typeface="Helvetica Neue" charset="0"/>
                <a:cs typeface="Helvetica Neue" charset="0"/>
              </a:rPr>
              <a:t>•</a:t>
            </a:r>
            <a:r>
              <a:rPr lang="bg-BG" sz="3600" dirty="0">
                <a:solidFill>
                  <a:schemeClr val="accent1">
                    <a:lumMod val="40000"/>
                    <a:lumOff val="60000"/>
                  </a:schemeClr>
                </a:solidFill>
                <a:latin typeface="Helvetica Neue" charset="0"/>
                <a:ea typeface="Helvetica Neue" charset="0"/>
                <a:cs typeface="Helvetica Neue" charset="0"/>
              </a:rPr>
              <a:t> </a:t>
            </a:r>
            <a:r>
              <a:rPr lang="en-US" altLang="en-US" sz="3600" dirty="0"/>
              <a:t>This is a lot easier if the user sees a magnified image of the display.</a:t>
            </a:r>
          </a:p>
        </p:txBody>
      </p:sp>
      <p:pic>
        <p:nvPicPr>
          <p:cNvPr id="8" name="Picture 14">
            <a:extLst>
              <a:ext uri="{FF2B5EF4-FFF2-40B4-BE49-F238E27FC236}">
                <a16:creationId xmlns:a16="http://schemas.microsoft.com/office/drawing/2014/main" id="{C8FDE968-2B42-884D-AD85-3EF359BDC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284" y="1788104"/>
            <a:ext cx="7313612" cy="257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151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471240"/>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PRACTICAL ASPECTS </a:t>
            </a:r>
          </a:p>
          <a:p>
            <a:pPr algn="r"/>
            <a:r>
              <a:rPr lang="en-US" altLang="en-US" sz="3600" b="1" dirty="0">
                <a:solidFill>
                  <a:schemeClr val="bg1"/>
                </a:solidFill>
              </a:rPr>
              <a:t>OF MEASUREMENT</a:t>
            </a:r>
            <a:endParaRPr lang="en-US" sz="3600" b="1" dirty="0">
              <a:solidFill>
                <a:schemeClr val="bg1"/>
              </a:solidFill>
            </a:endParaRPr>
          </a:p>
        </p:txBody>
      </p:sp>
      <p:sp>
        <p:nvSpPr>
          <p:cNvPr id="15" name="Rectangle 4">
            <a:extLst>
              <a:ext uri="{FF2B5EF4-FFF2-40B4-BE49-F238E27FC236}">
                <a16:creationId xmlns:a16="http://schemas.microsoft.com/office/drawing/2014/main" id="{20551440-4EC4-2347-905E-926FFEBC1330}"/>
              </a:ext>
            </a:extLst>
          </p:cNvPr>
          <p:cNvSpPr txBox="1">
            <a:spLocks noChangeArrowheads="1"/>
          </p:cNvSpPr>
          <p:nvPr/>
        </p:nvSpPr>
        <p:spPr>
          <a:xfrm>
            <a:off x="919288" y="4864511"/>
            <a:ext cx="10682568" cy="19971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20000"/>
              </a:spcBef>
              <a:buClr>
                <a:srgbClr val="0000FF"/>
              </a:buClr>
              <a:buNone/>
            </a:pPr>
            <a:r>
              <a:rPr lang="bg-BG" sz="3600" dirty="0">
                <a:solidFill>
                  <a:srgbClr val="88B1BB"/>
                </a:solidFill>
                <a:latin typeface="Helvetica Neue" charset="0"/>
                <a:ea typeface="Helvetica Neue" charset="0"/>
                <a:cs typeface="Helvetica Neue" charset="0"/>
              </a:rPr>
              <a:t>•</a:t>
            </a:r>
            <a:r>
              <a:rPr lang="bg-BG" sz="3600" dirty="0">
                <a:solidFill>
                  <a:schemeClr val="accent1">
                    <a:lumMod val="40000"/>
                    <a:lumOff val="60000"/>
                  </a:schemeClr>
                </a:solidFill>
                <a:latin typeface="Helvetica Neue" charset="0"/>
                <a:ea typeface="Helvetica Neue" charset="0"/>
                <a:cs typeface="Helvetica Neue" charset="0"/>
              </a:rPr>
              <a:t> </a:t>
            </a:r>
            <a:r>
              <a:rPr lang="en-US" altLang="en-US" sz="3600" b="1" dirty="0">
                <a:effectLst>
                  <a:outerShdw blurRad="38100" dist="38100" dir="2700000" algn="tl">
                    <a:srgbClr val="FFFFFF"/>
                  </a:outerShdw>
                </a:effectLst>
                <a:latin typeface="+mj-lt"/>
              </a:rPr>
              <a:t>This black circle is no more than the image of an aperture, which can be changed to suit measurements.</a:t>
            </a:r>
          </a:p>
        </p:txBody>
      </p:sp>
      <p:pic>
        <p:nvPicPr>
          <p:cNvPr id="5" name="Picture 5">
            <a:extLst>
              <a:ext uri="{FF2B5EF4-FFF2-40B4-BE49-F238E27FC236}">
                <a16:creationId xmlns:a16="http://schemas.microsoft.com/office/drawing/2014/main" id="{A2DAFF6D-80AC-0D4D-918B-4261C8F2B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9237" y="1841891"/>
            <a:ext cx="7313612" cy="257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15">
            <a:extLst>
              <a:ext uri="{FF2B5EF4-FFF2-40B4-BE49-F238E27FC236}">
                <a16:creationId xmlns:a16="http://schemas.microsoft.com/office/drawing/2014/main" id="{0B17F8CA-CF7C-F04E-8AC9-04D2AC0F8088}"/>
              </a:ext>
            </a:extLst>
          </p:cNvPr>
          <p:cNvGrpSpPr>
            <a:grpSpLocks/>
          </p:cNvGrpSpPr>
          <p:nvPr/>
        </p:nvGrpSpPr>
        <p:grpSpPr bwMode="auto">
          <a:xfrm>
            <a:off x="7283824" y="1813316"/>
            <a:ext cx="2590800" cy="1879600"/>
            <a:chOff x="3696" y="1248"/>
            <a:chExt cx="1632" cy="1184"/>
          </a:xfrm>
        </p:grpSpPr>
        <p:sp>
          <p:nvSpPr>
            <p:cNvPr id="9" name="Oval 6">
              <a:extLst>
                <a:ext uri="{FF2B5EF4-FFF2-40B4-BE49-F238E27FC236}">
                  <a16:creationId xmlns:a16="http://schemas.microsoft.com/office/drawing/2014/main" id="{F474498B-6E32-C746-9B69-CD63BDE77044}"/>
                </a:ext>
              </a:extLst>
            </p:cNvPr>
            <p:cNvSpPr>
              <a:spLocks noChangeArrowheads="1"/>
            </p:cNvSpPr>
            <p:nvPr/>
          </p:nvSpPr>
          <p:spPr bwMode="auto">
            <a:xfrm>
              <a:off x="3696" y="2336"/>
              <a:ext cx="96" cy="96"/>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 name="AutoShape 12">
              <a:extLst>
                <a:ext uri="{FF2B5EF4-FFF2-40B4-BE49-F238E27FC236}">
                  <a16:creationId xmlns:a16="http://schemas.microsoft.com/office/drawing/2014/main" id="{F82A1BFA-A1D3-CE4D-9212-D2712EF183F4}"/>
                </a:ext>
              </a:extLst>
            </p:cNvPr>
            <p:cNvSpPr>
              <a:spLocks noChangeArrowheads="1"/>
            </p:cNvSpPr>
            <p:nvPr/>
          </p:nvSpPr>
          <p:spPr bwMode="auto">
            <a:xfrm>
              <a:off x="4080" y="1248"/>
              <a:ext cx="1248" cy="1008"/>
            </a:xfrm>
            <a:prstGeom prst="wedgeRectCallout">
              <a:avLst>
                <a:gd name="adj1" fmla="val -77083"/>
                <a:gd name="adj2" fmla="val 62102"/>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sz="2600" dirty="0"/>
                <a:t>Anything within the black circle is measured</a:t>
              </a:r>
            </a:p>
          </p:txBody>
        </p:sp>
      </p:grpSp>
    </p:spTree>
    <p:extLst>
      <p:ext uri="{BB962C8B-B14F-4D97-AF65-F5344CB8AC3E}">
        <p14:creationId xmlns:p14="http://schemas.microsoft.com/office/powerpoint/2010/main" val="106745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471240"/>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PRACTICAL ASPECTS </a:t>
            </a:r>
          </a:p>
          <a:p>
            <a:pPr algn="r"/>
            <a:r>
              <a:rPr lang="en-US" altLang="en-US" sz="3600" b="1" dirty="0">
                <a:solidFill>
                  <a:schemeClr val="bg1"/>
                </a:solidFill>
              </a:rPr>
              <a:t>OF MEASUREMENT</a:t>
            </a:r>
            <a:endParaRPr lang="en-US" sz="3600" b="1" dirty="0">
              <a:solidFill>
                <a:schemeClr val="bg1"/>
              </a:solidFill>
            </a:endParaRPr>
          </a:p>
        </p:txBody>
      </p:sp>
      <p:sp>
        <p:nvSpPr>
          <p:cNvPr id="15" name="Rectangle 4">
            <a:extLst>
              <a:ext uri="{FF2B5EF4-FFF2-40B4-BE49-F238E27FC236}">
                <a16:creationId xmlns:a16="http://schemas.microsoft.com/office/drawing/2014/main" id="{20551440-4EC4-2347-905E-926FFEBC1330}"/>
              </a:ext>
            </a:extLst>
          </p:cNvPr>
          <p:cNvSpPr txBox="1">
            <a:spLocks noChangeArrowheads="1"/>
          </p:cNvSpPr>
          <p:nvPr/>
        </p:nvSpPr>
        <p:spPr>
          <a:xfrm>
            <a:off x="919288" y="5133453"/>
            <a:ext cx="10682568" cy="19971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20000"/>
              </a:spcBef>
              <a:buClr>
                <a:srgbClr val="0000FF"/>
              </a:buClr>
              <a:buNone/>
            </a:pPr>
            <a:r>
              <a:rPr lang="bg-BG" sz="3600" dirty="0">
                <a:solidFill>
                  <a:srgbClr val="88B1BB"/>
                </a:solidFill>
                <a:latin typeface="Helvetica Neue" charset="0"/>
                <a:ea typeface="Helvetica Neue" charset="0"/>
                <a:cs typeface="Helvetica Neue" charset="0"/>
              </a:rPr>
              <a:t>•</a:t>
            </a:r>
            <a:r>
              <a:rPr lang="bg-BG" sz="3600" dirty="0">
                <a:solidFill>
                  <a:schemeClr val="accent1">
                    <a:lumMod val="40000"/>
                    <a:lumOff val="60000"/>
                  </a:schemeClr>
                </a:solidFill>
                <a:latin typeface="Helvetica Neue" charset="0"/>
                <a:ea typeface="Helvetica Neue" charset="0"/>
                <a:cs typeface="Helvetica Neue" charset="0"/>
              </a:rPr>
              <a:t> </a:t>
            </a:r>
            <a:r>
              <a:rPr lang="en-US" altLang="en-US" sz="3600" b="1" dirty="0">
                <a:effectLst>
                  <a:outerShdw blurRad="38100" dist="38100" dir="2700000" algn="tl">
                    <a:srgbClr val="FFFFFF"/>
                  </a:outerShdw>
                </a:effectLst>
                <a:latin typeface="+mj-lt"/>
              </a:rPr>
              <a:t>The OL 600-NVG has 5 selectable apertures to provide </a:t>
            </a:r>
          </a:p>
          <a:p>
            <a:pPr>
              <a:spcBef>
                <a:spcPct val="20000"/>
              </a:spcBef>
              <a:buClr>
                <a:srgbClr val="0000FF"/>
              </a:buClr>
              <a:buNone/>
            </a:pPr>
            <a:r>
              <a:rPr lang="en-US" altLang="en-US" sz="3600" b="1" dirty="0">
                <a:effectLst>
                  <a:outerShdw blurRad="38100" dist="38100" dir="2700000" algn="tl">
                    <a:srgbClr val="FFFFFF"/>
                  </a:outerShdw>
                </a:effectLst>
                <a:latin typeface="+mj-lt"/>
              </a:rPr>
              <a:t>the optimum spot sizes for all NVIS displays. These are:</a:t>
            </a:r>
          </a:p>
          <a:p>
            <a:pPr>
              <a:spcBef>
                <a:spcPct val="20000"/>
              </a:spcBef>
              <a:buClr>
                <a:srgbClr val="0000FF"/>
              </a:buClr>
              <a:buNone/>
            </a:pPr>
            <a:endParaRPr lang="en-US" altLang="en-US" sz="3600" b="1" dirty="0">
              <a:effectLst>
                <a:outerShdw blurRad="38100" dist="38100" dir="2700000" algn="tl">
                  <a:srgbClr val="FFFFFF"/>
                </a:outerShdw>
              </a:effectLst>
              <a:latin typeface="+mj-lt"/>
            </a:endParaRPr>
          </a:p>
        </p:txBody>
      </p:sp>
      <p:pic>
        <p:nvPicPr>
          <p:cNvPr id="8" name="Picture 5">
            <a:extLst>
              <a:ext uri="{FF2B5EF4-FFF2-40B4-BE49-F238E27FC236}">
                <a16:creationId xmlns:a16="http://schemas.microsoft.com/office/drawing/2014/main" id="{47BE15E5-1183-7C42-A1B4-14A7263D55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3025" y="2192875"/>
            <a:ext cx="7313612" cy="257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42">
            <a:extLst>
              <a:ext uri="{FF2B5EF4-FFF2-40B4-BE49-F238E27FC236}">
                <a16:creationId xmlns:a16="http://schemas.microsoft.com/office/drawing/2014/main" id="{EBF62583-96A4-9B41-AB14-8362230C7083}"/>
              </a:ext>
            </a:extLst>
          </p:cNvPr>
          <p:cNvGrpSpPr>
            <a:grpSpLocks/>
          </p:cNvGrpSpPr>
          <p:nvPr/>
        </p:nvGrpSpPr>
        <p:grpSpPr bwMode="auto">
          <a:xfrm>
            <a:off x="4289612" y="3231100"/>
            <a:ext cx="3784600" cy="1371600"/>
            <a:chOff x="1776" y="1936"/>
            <a:chExt cx="2384" cy="864"/>
          </a:xfrm>
        </p:grpSpPr>
        <p:sp>
          <p:nvSpPr>
            <p:cNvPr id="12" name="Oval 10">
              <a:extLst>
                <a:ext uri="{FF2B5EF4-FFF2-40B4-BE49-F238E27FC236}">
                  <a16:creationId xmlns:a16="http://schemas.microsoft.com/office/drawing/2014/main" id="{492BB552-D0DB-FE4D-8EE4-21E28F937AF0}"/>
                </a:ext>
              </a:extLst>
            </p:cNvPr>
            <p:cNvSpPr>
              <a:spLocks noChangeArrowheads="1"/>
            </p:cNvSpPr>
            <p:nvPr/>
          </p:nvSpPr>
          <p:spPr bwMode="auto">
            <a:xfrm>
              <a:off x="3296" y="1936"/>
              <a:ext cx="864" cy="864"/>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 name="AutoShape 30">
              <a:extLst>
                <a:ext uri="{FF2B5EF4-FFF2-40B4-BE49-F238E27FC236}">
                  <a16:creationId xmlns:a16="http://schemas.microsoft.com/office/drawing/2014/main" id="{6B0C4DF3-DDF3-4247-A358-4B49560FCE09}"/>
                </a:ext>
              </a:extLst>
            </p:cNvPr>
            <p:cNvSpPr>
              <a:spLocks noChangeArrowheads="1"/>
            </p:cNvSpPr>
            <p:nvPr/>
          </p:nvSpPr>
          <p:spPr bwMode="auto">
            <a:xfrm>
              <a:off x="1776" y="2112"/>
              <a:ext cx="1008" cy="576"/>
            </a:xfrm>
            <a:prstGeom prst="wedgeRectCallout">
              <a:avLst>
                <a:gd name="adj1" fmla="val 101685"/>
                <a:gd name="adj2" fmla="val -2778"/>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sz="2600" dirty="0"/>
                <a:t>3.00 mm</a:t>
              </a:r>
            </a:p>
            <a:p>
              <a:pPr algn="ctr"/>
              <a:r>
                <a:rPr lang="en-GB" altLang="en-US" sz="2600" dirty="0"/>
                <a:t>(0.12”)</a:t>
              </a:r>
            </a:p>
          </p:txBody>
        </p:sp>
      </p:grpSp>
    </p:spTree>
    <p:extLst>
      <p:ext uri="{BB962C8B-B14F-4D97-AF65-F5344CB8AC3E}">
        <p14:creationId xmlns:p14="http://schemas.microsoft.com/office/powerpoint/2010/main" val="328249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674473" y="7293669"/>
            <a:ext cx="10806327" cy="1160049"/>
          </a:xfrm>
          <a:noFill/>
        </p:spPr>
        <p:txBody>
          <a:bodyPr>
            <a:noAutofit/>
          </a:bodyPr>
          <a:lstStyle/>
          <a:p>
            <a:pPr algn="l"/>
            <a:r>
              <a:rPr lang="bg-BG" sz="3600" dirty="0">
                <a:solidFill>
                  <a:srgbClr val="88B1BB"/>
                </a:solidFill>
                <a:ea typeface="Helvetica Neue" charset="0"/>
                <a:cs typeface="Helvetica Neue" charset="0"/>
              </a:rPr>
              <a:t>•</a:t>
            </a:r>
            <a:r>
              <a:rPr lang="bg-BG" sz="3600" dirty="0">
                <a:solidFill>
                  <a:schemeClr val="accent1">
                    <a:lumMod val="40000"/>
                    <a:lumOff val="60000"/>
                  </a:schemeClr>
                </a:solidFill>
                <a:ea typeface="Helvetica Neue" charset="0"/>
                <a:cs typeface="Helvetica Neue" charset="0"/>
              </a:rPr>
              <a:t> </a:t>
            </a:r>
            <a:r>
              <a:rPr lang="en-GB" altLang="en-US" sz="3600" dirty="0"/>
              <a:t>MIL-L-85762A specifies performance of NVIS compatible displays, but the equipment used in testing conformance must also meet specifications.</a:t>
            </a:r>
            <a:br>
              <a:rPr lang="en-GB" altLang="en-US" sz="3600" dirty="0"/>
            </a:br>
            <a:br>
              <a:rPr lang="en-GB" altLang="en-US" sz="3600" dirty="0"/>
            </a:br>
            <a:r>
              <a:rPr lang="bg-BG" sz="3600" dirty="0">
                <a:solidFill>
                  <a:srgbClr val="88B1BB"/>
                </a:solidFill>
                <a:ea typeface="Helvetica Neue" charset="0"/>
                <a:cs typeface="Helvetica Neue" charset="0"/>
              </a:rPr>
              <a:t>•</a:t>
            </a:r>
            <a:r>
              <a:rPr lang="bg-BG" sz="3600" dirty="0">
                <a:solidFill>
                  <a:schemeClr val="accent1">
                    <a:lumMod val="40000"/>
                    <a:lumOff val="60000"/>
                  </a:schemeClr>
                </a:solidFill>
                <a:ea typeface="Helvetica Neue" charset="0"/>
                <a:cs typeface="Helvetica Neue" charset="0"/>
              </a:rPr>
              <a:t> </a:t>
            </a:r>
            <a:r>
              <a:rPr lang="en-GB" altLang="en-US" sz="3600" dirty="0"/>
              <a:t>Testing equipment must meet ALL of the specifications.</a:t>
            </a:r>
            <a:br>
              <a:rPr lang="en-GB" altLang="en-US" sz="3600" dirty="0"/>
            </a:br>
            <a:br>
              <a:rPr lang="en-GB" altLang="en-US" sz="3600" dirty="0"/>
            </a:br>
            <a:r>
              <a:rPr lang="bg-BG" sz="3600" dirty="0">
                <a:solidFill>
                  <a:srgbClr val="88B1BB"/>
                </a:solidFill>
                <a:ea typeface="Helvetica Neue" charset="0"/>
                <a:cs typeface="Helvetica Neue" charset="0"/>
              </a:rPr>
              <a:t>•</a:t>
            </a:r>
            <a:r>
              <a:rPr lang="bg-BG" sz="3600" dirty="0">
                <a:solidFill>
                  <a:schemeClr val="accent1">
                    <a:lumMod val="40000"/>
                    <a:lumOff val="60000"/>
                  </a:schemeClr>
                </a:solidFill>
                <a:ea typeface="Helvetica Neue" charset="0"/>
                <a:cs typeface="Helvetica Neue" charset="0"/>
              </a:rPr>
              <a:t> </a:t>
            </a:r>
            <a:r>
              <a:rPr lang="en-GB" altLang="en-US" sz="3600" dirty="0"/>
              <a:t>Some of these specifications are trivial for modern instruments, but others require special innovations to give conformance.</a:t>
            </a:r>
            <a:br>
              <a:rPr lang="en-GB" altLang="en-US" sz="3600" dirty="0"/>
            </a:br>
            <a:br>
              <a:rPr lang="en-GB" altLang="en-US" sz="3600" b="1" dirty="0">
                <a:effectLst>
                  <a:outerShdw blurRad="38100" dist="38100" dir="2700000" algn="tl">
                    <a:srgbClr val="FFFFFF"/>
                  </a:outerShdw>
                </a:effectLst>
                <a:latin typeface="Tahoma" panose="020B0604030504040204" pitchFamily="34" charset="0"/>
              </a:rPr>
            </a:br>
            <a:br>
              <a:rPr lang="en-US" altLang="en-US" sz="3600" dirty="0"/>
            </a:br>
            <a:br>
              <a:rPr lang="en-GB" altLang="en-US" sz="3600" b="1" dirty="0">
                <a:solidFill>
                  <a:srgbClr val="233667"/>
                </a:solidFill>
                <a:latin typeface="Helvetica 57 Condensed" pitchFamily="2" charset="0"/>
              </a:rPr>
            </a:br>
            <a:endParaRPr lang="en-GB" altLang="en-US" sz="3600" b="1" dirty="0"/>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569626" y="501869"/>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MIL-L-85762A </a:t>
            </a:r>
          </a:p>
          <a:p>
            <a:pPr algn="r"/>
            <a:r>
              <a:rPr lang="en-US" altLang="en-US" sz="3600" b="1" dirty="0">
                <a:solidFill>
                  <a:schemeClr val="bg1"/>
                </a:solidFill>
              </a:rPr>
              <a:t>REQUIREMENTS</a:t>
            </a:r>
            <a:endParaRPr lang="en-US" sz="3600" b="1" dirty="0">
              <a:solidFill>
                <a:schemeClr val="bg1"/>
              </a:solidFill>
            </a:endParaRPr>
          </a:p>
        </p:txBody>
      </p:sp>
    </p:spTree>
    <p:extLst>
      <p:ext uri="{BB962C8B-B14F-4D97-AF65-F5344CB8AC3E}">
        <p14:creationId xmlns:p14="http://schemas.microsoft.com/office/powerpoint/2010/main" val="1989326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6956612" y="2528047"/>
            <a:ext cx="4524188" cy="6355977"/>
          </a:xfrm>
          <a:noFill/>
        </p:spPr>
        <p:txBody>
          <a:bodyPr>
            <a:noAutofit/>
          </a:bodyPr>
          <a:lstStyle/>
          <a:p>
            <a:pPr algn="l"/>
            <a:r>
              <a:rPr lang="bg-BG" sz="3600" dirty="0">
                <a:solidFill>
                  <a:srgbClr val="88B1BB"/>
                </a:solidFill>
                <a:ea typeface="Helvetica Neue" charset="0"/>
                <a:cs typeface="Helvetica Neue" charset="0"/>
              </a:rPr>
              <a:t>•</a:t>
            </a:r>
            <a:r>
              <a:rPr lang="bg-BG" sz="3600" dirty="0">
                <a:solidFill>
                  <a:schemeClr val="accent1">
                    <a:lumMod val="40000"/>
                    <a:lumOff val="60000"/>
                  </a:schemeClr>
                </a:solidFill>
                <a:ea typeface="Helvetica Neue" charset="0"/>
                <a:cs typeface="Helvetica Neue" charset="0"/>
              </a:rPr>
              <a:t> </a:t>
            </a:r>
            <a:r>
              <a:rPr lang="en-US" altLang="en-US" sz="3600" dirty="0"/>
              <a:t>Testing of NVIS compatible displays to MIL-L-85762A is an </a:t>
            </a:r>
            <a:r>
              <a:rPr lang="en-US" altLang="en-US" sz="3600" dirty="0">
                <a:solidFill>
                  <a:srgbClr val="FF0000"/>
                </a:solidFill>
                <a:effectLst>
                  <a:outerShdw blurRad="38100" dist="38100" dir="2700000" algn="tl">
                    <a:srgbClr val="000000"/>
                  </a:outerShdw>
                </a:effectLst>
              </a:rPr>
              <a:t>absolute</a:t>
            </a:r>
            <a:r>
              <a:rPr lang="en-US" altLang="en-US" sz="3600" dirty="0"/>
              <a:t> requirement for the USA and is generally adopted worldwide. Testing equipment is specified in Appendix B.</a:t>
            </a:r>
            <a:br>
              <a:rPr lang="en-US" altLang="en-US" sz="3600" dirty="0"/>
            </a:br>
            <a:br>
              <a:rPr lang="en-GB" altLang="en-US" sz="3600" dirty="0"/>
            </a:br>
            <a:br>
              <a:rPr lang="en-GB" altLang="en-US" sz="3600" b="1" dirty="0">
                <a:effectLst>
                  <a:outerShdw blurRad="38100" dist="38100" dir="2700000" algn="tl">
                    <a:srgbClr val="FFFFFF"/>
                  </a:outerShdw>
                </a:effectLst>
                <a:latin typeface="Tahoma" panose="020B0604030504040204" pitchFamily="34" charset="0"/>
              </a:rPr>
            </a:br>
            <a:br>
              <a:rPr lang="en-US" altLang="en-US" sz="3600" dirty="0"/>
            </a:br>
            <a:br>
              <a:rPr lang="en-GB" altLang="en-US" sz="3600" b="1" dirty="0">
                <a:solidFill>
                  <a:srgbClr val="233667"/>
                </a:solidFill>
                <a:latin typeface="Helvetica 57 Condensed" pitchFamily="2" charset="0"/>
              </a:rPr>
            </a:br>
            <a:endParaRPr lang="en-GB" altLang="en-US" sz="3600" b="1" dirty="0"/>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569626" y="501869"/>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MIL-L-85762A </a:t>
            </a:r>
          </a:p>
          <a:p>
            <a:pPr algn="r"/>
            <a:r>
              <a:rPr lang="en-US" altLang="en-US" sz="3600" b="1" dirty="0">
                <a:solidFill>
                  <a:schemeClr val="bg1"/>
                </a:solidFill>
              </a:rPr>
              <a:t>REQUIREMENTS</a:t>
            </a:r>
            <a:endParaRPr lang="en-US" sz="3600" b="1" dirty="0">
              <a:solidFill>
                <a:schemeClr val="bg1"/>
              </a:solidFill>
            </a:endParaRPr>
          </a:p>
        </p:txBody>
      </p:sp>
      <p:sp>
        <p:nvSpPr>
          <p:cNvPr id="4" name="AutoShape 6">
            <a:extLst>
              <a:ext uri="{FF2B5EF4-FFF2-40B4-BE49-F238E27FC236}">
                <a16:creationId xmlns:a16="http://schemas.microsoft.com/office/drawing/2014/main" id="{DD9A9B39-9E07-524B-B12F-EDDBED94E067}"/>
              </a:ext>
            </a:extLst>
          </p:cNvPr>
          <p:cNvSpPr>
            <a:spLocks noChangeArrowheads="1"/>
          </p:cNvSpPr>
          <p:nvPr/>
        </p:nvSpPr>
        <p:spPr bwMode="auto">
          <a:xfrm>
            <a:off x="687388" y="2032808"/>
            <a:ext cx="5803059" cy="4392692"/>
          </a:xfrm>
          <a:prstGeom prst="roundRect">
            <a:avLst>
              <a:gd name="adj" fmla="val 16667"/>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round/>
                <a:headEnd/>
                <a:tailEnd/>
              </a14:hiddenLine>
            </a:ext>
          </a:extLst>
        </p:spPr>
        <p:txBody>
          <a:bodyPr wrap="square" anchor="ctr">
            <a:spAutoFit/>
          </a:bodyPr>
          <a:lstStyle/>
          <a:p>
            <a:pPr algn="ctr"/>
            <a:r>
              <a:rPr lang="en-GB" altLang="en-US" b="1" dirty="0"/>
              <a:t>APPENDIX B</a:t>
            </a:r>
          </a:p>
          <a:p>
            <a:pPr algn="ctr"/>
            <a:endParaRPr lang="en-GB" altLang="en-US" b="1" dirty="0"/>
          </a:p>
          <a:p>
            <a:pPr algn="ctr"/>
            <a:r>
              <a:rPr lang="en-GB" altLang="en-US" b="1" dirty="0"/>
              <a:t>SPECTRAL RADIANCE, LUMINANCE, AND ILLUMINANCE MEASURING EQUIPMENT</a:t>
            </a:r>
          </a:p>
          <a:p>
            <a:pPr algn="ctr"/>
            <a:endParaRPr lang="en-GB" altLang="en-US" b="1" dirty="0"/>
          </a:p>
          <a:p>
            <a:pPr algn="ctr"/>
            <a:r>
              <a:rPr lang="en-GB" altLang="en-US" b="1" dirty="0"/>
              <a:t>B10. SCOPE</a:t>
            </a:r>
          </a:p>
          <a:p>
            <a:pPr algn="ctr"/>
            <a:endParaRPr lang="en-GB" altLang="en-US" dirty="0"/>
          </a:p>
          <a:p>
            <a:r>
              <a:rPr lang="en-GB" altLang="en-US" b="1" dirty="0"/>
              <a:t>B10.1 Scope</a:t>
            </a:r>
            <a:r>
              <a:rPr lang="en-GB" altLang="en-US" dirty="0"/>
              <a:t>. This appendix details the requirements of the chromaticity, spectral radiance, luminance, and illuminance measurement equipment to be used when performing measurements in accordance with this specification. This Appendix is a </a:t>
            </a:r>
            <a:r>
              <a:rPr lang="en-GB" altLang="en-US" b="1" dirty="0">
                <a:solidFill>
                  <a:srgbClr val="FF0000"/>
                </a:solidFill>
              </a:rPr>
              <a:t>mandatory</a:t>
            </a:r>
            <a:r>
              <a:rPr lang="en-GB" altLang="en-US" dirty="0"/>
              <a:t> part of this specification. The information contained herein is intended for compliance.</a:t>
            </a:r>
          </a:p>
        </p:txBody>
      </p:sp>
    </p:spTree>
    <p:extLst>
      <p:ext uri="{BB962C8B-B14F-4D97-AF65-F5344CB8AC3E}">
        <p14:creationId xmlns:p14="http://schemas.microsoft.com/office/powerpoint/2010/main" val="2249759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735106" y="2097741"/>
            <a:ext cx="10745694" cy="6355977"/>
          </a:xfrm>
          <a:noFill/>
        </p:spPr>
        <p:txBody>
          <a:bodyPr>
            <a:noAutofit/>
          </a:bodyPr>
          <a:lstStyle/>
          <a:p>
            <a:pPr marL="0" indent="0" algn="l">
              <a:lnSpc>
                <a:spcPct val="100000"/>
              </a:lnSpc>
              <a:spcBef>
                <a:spcPct val="25000"/>
              </a:spcBef>
              <a:spcAft>
                <a:spcPct val="50000"/>
              </a:spcAft>
            </a:pPr>
            <a:r>
              <a:rPr lang="bg-BG" sz="3600" dirty="0">
                <a:solidFill>
                  <a:srgbClr val="88B1BB"/>
                </a:solidFill>
                <a:ea typeface="Helvetica Neue" charset="0"/>
                <a:cs typeface="Helvetica Neue" charset="0"/>
              </a:rPr>
              <a:t>•</a:t>
            </a:r>
            <a:r>
              <a:rPr lang="bg-BG" sz="3600" dirty="0">
                <a:solidFill>
                  <a:schemeClr val="accent1">
                    <a:lumMod val="40000"/>
                    <a:lumOff val="60000"/>
                  </a:schemeClr>
                </a:solidFill>
                <a:ea typeface="Helvetica Neue" charset="0"/>
                <a:cs typeface="Helvetica Neue" charset="0"/>
              </a:rPr>
              <a:t> </a:t>
            </a:r>
            <a:r>
              <a:rPr lang="en-US" altLang="en-US" sz="3600" dirty="0"/>
              <a:t>MIL-L-85762A Appendix B covers the requirements of the testing system and calculations</a:t>
            </a:r>
            <a:br>
              <a:rPr lang="en-US" altLang="en-US" sz="3600" dirty="0"/>
            </a:br>
            <a:br>
              <a:rPr lang="en-US" altLang="en-US" sz="3600" dirty="0"/>
            </a:br>
            <a:r>
              <a:rPr lang="bg-BG" sz="3600" dirty="0">
                <a:solidFill>
                  <a:srgbClr val="88B1BB"/>
                </a:solidFill>
                <a:ea typeface="Helvetica Neue" charset="0"/>
                <a:cs typeface="Helvetica Neue" charset="0"/>
              </a:rPr>
              <a:t>•</a:t>
            </a:r>
            <a:r>
              <a:rPr lang="bg-BG" sz="3600" dirty="0">
                <a:solidFill>
                  <a:schemeClr val="accent1">
                    <a:lumMod val="40000"/>
                    <a:lumOff val="60000"/>
                  </a:schemeClr>
                </a:solidFill>
                <a:ea typeface="Helvetica Neue" charset="0"/>
                <a:cs typeface="Helvetica Neue" charset="0"/>
              </a:rPr>
              <a:t> </a:t>
            </a:r>
            <a:r>
              <a:rPr lang="en-US" altLang="en-US" sz="3600" dirty="0"/>
              <a:t>Appendix </a:t>
            </a:r>
            <a:r>
              <a:rPr lang="en-US" altLang="en-US" sz="3600" dirty="0">
                <a:solidFill>
                  <a:schemeClr val="accent2"/>
                </a:solidFill>
                <a:effectLst>
                  <a:outerShdw blurRad="38100" dist="38100" dir="2700000" algn="tl">
                    <a:srgbClr val="000000"/>
                  </a:outerShdw>
                </a:effectLst>
              </a:rPr>
              <a:t>B40</a:t>
            </a:r>
            <a:r>
              <a:rPr lang="en-US" altLang="en-US" sz="3600" dirty="0"/>
              <a:t> covers </a:t>
            </a:r>
            <a:r>
              <a:rPr lang="en-US" altLang="en-US" sz="3600" dirty="0" err="1">
                <a:solidFill>
                  <a:schemeClr val="accent2"/>
                </a:solidFill>
                <a:effectLst>
                  <a:outerShdw blurRad="38100" dist="38100" dir="2700000" algn="tl">
                    <a:srgbClr val="000000"/>
                  </a:outerShdw>
                </a:effectLst>
              </a:rPr>
              <a:t>Photopic</a:t>
            </a:r>
            <a:r>
              <a:rPr lang="en-US" altLang="en-US" sz="3600" dirty="0"/>
              <a:t> testing equipment </a:t>
            </a:r>
            <a:br>
              <a:rPr lang="en-US" altLang="en-US" sz="3600" dirty="0"/>
            </a:br>
            <a:br>
              <a:rPr lang="en-US" altLang="en-US" sz="3600" dirty="0"/>
            </a:br>
            <a:r>
              <a:rPr lang="bg-BG" sz="3600" dirty="0">
                <a:solidFill>
                  <a:srgbClr val="88B1BB"/>
                </a:solidFill>
                <a:ea typeface="Helvetica Neue" charset="0"/>
                <a:cs typeface="Helvetica Neue" charset="0"/>
              </a:rPr>
              <a:t>•</a:t>
            </a:r>
            <a:r>
              <a:rPr lang="bg-BG" sz="3600" dirty="0">
                <a:solidFill>
                  <a:schemeClr val="accent1">
                    <a:lumMod val="40000"/>
                    <a:lumOff val="60000"/>
                  </a:schemeClr>
                </a:solidFill>
                <a:ea typeface="Helvetica Neue" charset="0"/>
                <a:cs typeface="Helvetica Neue" charset="0"/>
              </a:rPr>
              <a:t> </a:t>
            </a:r>
            <a:r>
              <a:rPr lang="en-US" altLang="en-US" sz="3600" dirty="0"/>
              <a:t>Appendix </a:t>
            </a:r>
            <a:r>
              <a:rPr lang="en-US" altLang="en-US" sz="3600" dirty="0">
                <a:solidFill>
                  <a:srgbClr val="FFFF00"/>
                </a:solidFill>
                <a:effectLst>
                  <a:outerShdw blurRad="38100" dist="38100" dir="2700000" algn="tl">
                    <a:srgbClr val="000000"/>
                  </a:outerShdw>
                </a:effectLst>
              </a:rPr>
              <a:t>B30</a:t>
            </a:r>
            <a:r>
              <a:rPr lang="en-US" altLang="en-US" sz="3600" dirty="0"/>
              <a:t> covers </a:t>
            </a:r>
            <a:r>
              <a:rPr lang="en-US" altLang="en-US" sz="3600" dirty="0" err="1">
                <a:solidFill>
                  <a:srgbClr val="FFFF00"/>
                </a:solidFill>
                <a:effectLst>
                  <a:outerShdw blurRad="38100" dist="38100" dir="2700000" algn="tl">
                    <a:srgbClr val="000000"/>
                  </a:outerShdw>
                </a:effectLst>
              </a:rPr>
              <a:t>spectroradiometric</a:t>
            </a:r>
            <a:r>
              <a:rPr lang="en-US" altLang="en-US" sz="3600" dirty="0"/>
              <a:t> testing equipment</a:t>
            </a:r>
            <a:br>
              <a:rPr lang="en-US" altLang="en-US" sz="3600" dirty="0">
                <a:solidFill>
                  <a:srgbClr val="FFFF00"/>
                </a:solidFill>
                <a:effectLst>
                  <a:outerShdw blurRad="38100" dist="38100" dir="2700000" algn="tl">
                    <a:srgbClr val="000000"/>
                  </a:outerShdw>
                </a:effectLst>
              </a:rPr>
            </a:br>
            <a:br>
              <a:rPr lang="en-GB" altLang="en-US" sz="3600" b="1" dirty="0">
                <a:effectLst>
                  <a:outerShdw blurRad="38100" dist="38100" dir="2700000" algn="tl">
                    <a:srgbClr val="FFFFFF"/>
                  </a:outerShdw>
                </a:effectLst>
                <a:latin typeface="Tahoma" panose="020B0604030504040204" pitchFamily="34" charset="0"/>
              </a:rPr>
            </a:br>
            <a:br>
              <a:rPr lang="en-US" altLang="en-US" sz="3600" dirty="0"/>
            </a:br>
            <a:br>
              <a:rPr lang="en-GB" altLang="en-US" sz="3600" b="1" dirty="0">
                <a:solidFill>
                  <a:srgbClr val="233667"/>
                </a:solidFill>
                <a:latin typeface="Helvetica 57 Condensed" pitchFamily="2" charset="0"/>
              </a:rPr>
            </a:br>
            <a:endParaRPr lang="en-GB" altLang="en-US" sz="3600" b="1" dirty="0"/>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569626" y="501869"/>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MIL-L-85762A </a:t>
            </a:r>
          </a:p>
          <a:p>
            <a:pPr algn="r"/>
            <a:r>
              <a:rPr lang="en-US" altLang="en-US" sz="3600" b="1" dirty="0">
                <a:solidFill>
                  <a:schemeClr val="bg1"/>
                </a:solidFill>
              </a:rPr>
              <a:t>REQUIREMENTS</a:t>
            </a:r>
            <a:endParaRPr lang="en-US" sz="3600" b="1" dirty="0">
              <a:solidFill>
                <a:schemeClr val="bg1"/>
              </a:solidFill>
            </a:endParaRPr>
          </a:p>
        </p:txBody>
      </p:sp>
      <p:sp>
        <p:nvSpPr>
          <p:cNvPr id="5" name="AutoShape 5">
            <a:extLst>
              <a:ext uri="{FF2B5EF4-FFF2-40B4-BE49-F238E27FC236}">
                <a16:creationId xmlns:a16="http://schemas.microsoft.com/office/drawing/2014/main" id="{209194D2-604B-8448-A4DA-5F786669150D}"/>
              </a:ext>
            </a:extLst>
          </p:cNvPr>
          <p:cNvSpPr>
            <a:spLocks noChangeArrowheads="1"/>
          </p:cNvSpPr>
          <p:nvPr/>
        </p:nvSpPr>
        <p:spPr bwMode="auto">
          <a:xfrm>
            <a:off x="3212353" y="2797829"/>
            <a:ext cx="5791200" cy="2289175"/>
          </a:xfrm>
          <a:prstGeom prst="cube">
            <a:avLst>
              <a:gd name="adj" fmla="val 25000"/>
            </a:avLst>
          </a:prstGeom>
          <a:solidFill>
            <a:srgbClr val="99CCFF"/>
          </a:solidFill>
          <a:ln>
            <a:noFill/>
          </a:ln>
          <a:effectLst>
            <a:prstShdw prst="shdw17" dist="17961" dir="2700000">
              <a:srgbClr val="99CC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lgn="ctr"/>
            <a:r>
              <a:rPr lang="en-GB" altLang="en-US" sz="3600" dirty="0"/>
              <a:t>The OL 750-NVG passes</a:t>
            </a:r>
          </a:p>
          <a:p>
            <a:pPr algn="ctr"/>
            <a:r>
              <a:rPr lang="en-GB" altLang="en-US" sz="3600" dirty="0"/>
              <a:t>ALL requirements</a:t>
            </a:r>
          </a:p>
          <a:p>
            <a:pPr algn="ctr"/>
            <a:r>
              <a:rPr lang="en-GB" altLang="en-US" sz="3600" dirty="0"/>
              <a:t>of B30 and B40</a:t>
            </a:r>
          </a:p>
        </p:txBody>
      </p:sp>
    </p:spTree>
    <p:extLst>
      <p:ext uri="{BB962C8B-B14F-4D97-AF65-F5344CB8AC3E}">
        <p14:creationId xmlns:p14="http://schemas.microsoft.com/office/powerpoint/2010/main" val="324554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1039906" y="2904564"/>
            <a:ext cx="10745694" cy="6355977"/>
          </a:xfrm>
          <a:noFill/>
        </p:spPr>
        <p:txBody>
          <a:bodyPr>
            <a:noAutofit/>
          </a:bodyPr>
          <a:lstStyle/>
          <a:p>
            <a:pPr algn="l">
              <a:lnSpc>
                <a:spcPct val="150000"/>
              </a:lnSpc>
              <a:spcBef>
                <a:spcPct val="25000"/>
              </a:spcBef>
              <a:spcAft>
                <a:spcPct val="50000"/>
              </a:spcAft>
            </a:pPr>
            <a:r>
              <a:rPr lang="bg-BG" sz="3600" b="1" dirty="0">
                <a:solidFill>
                  <a:srgbClr val="88B1BB"/>
                </a:solidFill>
                <a:ea typeface="Helvetica Neue" charset="0"/>
                <a:cs typeface="Helvetica Neue" charset="0"/>
              </a:rPr>
              <a:t>•</a:t>
            </a:r>
            <a:r>
              <a:rPr lang="bg-BG" sz="3600" b="1" dirty="0">
                <a:solidFill>
                  <a:schemeClr val="accent1">
                    <a:lumMod val="40000"/>
                    <a:lumOff val="60000"/>
                  </a:schemeClr>
                </a:solidFill>
                <a:ea typeface="Helvetica Neue" charset="0"/>
                <a:cs typeface="Helvetica Neue" charset="0"/>
              </a:rPr>
              <a:t> </a:t>
            </a:r>
            <a:r>
              <a:rPr lang="en-US" altLang="en-US" sz="3600" b="1" dirty="0"/>
              <a:t>To demonstrate conformance, the following slides </a:t>
            </a:r>
            <a:br>
              <a:rPr lang="en-US" altLang="en-US" sz="3600" b="1" dirty="0"/>
            </a:br>
            <a:r>
              <a:rPr lang="en-US" altLang="en-US" sz="3600" b="1" dirty="0"/>
              <a:t>will show key individual requirements with actual </a:t>
            </a:r>
            <a:br>
              <a:rPr lang="en-US" altLang="en-US" sz="3600" b="1" dirty="0"/>
            </a:br>
            <a:r>
              <a:rPr lang="en-US" altLang="en-US" sz="3600" b="1" dirty="0"/>
              <a:t>OL 750-NVG performance.</a:t>
            </a:r>
            <a:br>
              <a:rPr lang="en-US" altLang="en-US" sz="3600" b="1" dirty="0">
                <a:solidFill>
                  <a:srgbClr val="FFFF00"/>
                </a:solidFill>
                <a:effectLst>
                  <a:outerShdw blurRad="38100" dist="38100" dir="2700000" algn="tl">
                    <a:srgbClr val="000000"/>
                  </a:outerShdw>
                </a:effectLst>
              </a:rPr>
            </a:br>
            <a:br>
              <a:rPr lang="en-US" altLang="en-US" sz="3600" b="1" dirty="0">
                <a:solidFill>
                  <a:srgbClr val="FFFF00"/>
                </a:solidFill>
                <a:effectLst>
                  <a:outerShdw blurRad="38100" dist="38100" dir="2700000" algn="tl">
                    <a:srgbClr val="000000"/>
                  </a:outerShdw>
                </a:effectLst>
              </a:rPr>
            </a:br>
            <a:br>
              <a:rPr lang="en-GB" altLang="en-US" sz="3600" b="1" dirty="0">
                <a:effectLst>
                  <a:outerShdw blurRad="38100" dist="38100" dir="2700000" algn="tl">
                    <a:srgbClr val="FFFFFF"/>
                  </a:outerShdw>
                </a:effectLst>
                <a:latin typeface="Tahoma" panose="020B0604030504040204" pitchFamily="34" charset="0"/>
              </a:rPr>
            </a:br>
            <a:br>
              <a:rPr lang="en-US" altLang="en-US" sz="3600" b="1" dirty="0"/>
            </a:br>
            <a:br>
              <a:rPr lang="en-GB" altLang="en-US" sz="3600" b="1" dirty="0">
                <a:solidFill>
                  <a:srgbClr val="233667"/>
                </a:solidFill>
                <a:latin typeface="Helvetica 57 Condensed" pitchFamily="2" charset="0"/>
              </a:rPr>
            </a:br>
            <a:endParaRPr lang="en-GB" altLang="en-US" sz="3600" b="1" dirty="0"/>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569626" y="501869"/>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MIL-L-85762A </a:t>
            </a:r>
          </a:p>
          <a:p>
            <a:pPr algn="r"/>
            <a:r>
              <a:rPr lang="en-US" altLang="en-US" sz="3600" b="1" dirty="0">
                <a:solidFill>
                  <a:schemeClr val="bg1"/>
                </a:solidFill>
              </a:rPr>
              <a:t>REQUIREMENTS</a:t>
            </a:r>
            <a:endParaRPr lang="en-US" sz="3600" b="1" dirty="0">
              <a:solidFill>
                <a:schemeClr val="bg1"/>
              </a:solidFill>
            </a:endParaRPr>
          </a:p>
        </p:txBody>
      </p:sp>
    </p:spTree>
    <p:extLst>
      <p:ext uri="{BB962C8B-B14F-4D97-AF65-F5344CB8AC3E}">
        <p14:creationId xmlns:p14="http://schemas.microsoft.com/office/powerpoint/2010/main" val="3226755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46752" y="5604624"/>
            <a:ext cx="10782187" cy="1658014"/>
          </a:xfrm>
          <a:noFill/>
        </p:spPr>
        <p:txBody>
          <a:bodyPr>
            <a:normAutofit fontScale="90000"/>
          </a:bodyPr>
          <a:lstStyle/>
          <a:p>
            <a:pPr algn="l">
              <a:defRPr/>
            </a:pPr>
            <a:r>
              <a:rPr lang="en-GB" altLang="en-US" sz="3600" b="1" dirty="0">
                <a:solidFill>
                  <a:srgbClr val="233667"/>
                </a:solidFill>
                <a:latin typeface="Helvetica 57 Condensed" pitchFamily="2" charset="0"/>
              </a:rPr>
              <a:t>OUTLINE OF PRESENTATION</a:t>
            </a:r>
            <a:br>
              <a:rPr lang="en-GB" altLang="en-US" sz="3600" b="1" dirty="0">
                <a:solidFill>
                  <a:srgbClr val="233667"/>
                </a:solidFill>
                <a:latin typeface="Helvetica 57 Condensed" pitchFamily="2" charset="0"/>
              </a:rPr>
            </a:br>
            <a:r>
              <a:rPr lang="en-US" sz="3200" dirty="0">
                <a:solidFill>
                  <a:srgbClr val="92D050"/>
                </a:solidFill>
                <a:latin typeface="Helvetica Neue" charset="0"/>
                <a:ea typeface="Helvetica Neue" charset="0"/>
                <a:cs typeface="Helvetica Neue" charset="0"/>
              </a:rPr>
              <a:t> </a:t>
            </a:r>
            <a:r>
              <a:rPr lang="bg-BG" sz="3200" dirty="0">
                <a:solidFill>
                  <a:srgbClr val="88B1BB"/>
                </a:solidFill>
                <a:latin typeface="Helvetica Neue" charset="0"/>
                <a:ea typeface="Helvetica Neue" charset="0"/>
                <a:cs typeface="Helvetica Neue" charset="0"/>
              </a:rPr>
              <a:t>•</a:t>
            </a:r>
            <a:r>
              <a:rPr lang="bg-BG" sz="3200" dirty="0">
                <a:solidFill>
                  <a:schemeClr val="accent1">
                    <a:lumMod val="40000"/>
                    <a:lumOff val="60000"/>
                  </a:schemeClr>
                </a:solidFill>
                <a:latin typeface="Helvetica Neue" charset="0"/>
                <a:ea typeface="Helvetica Neue" charset="0"/>
                <a:cs typeface="Helvetica Neue" charset="0"/>
              </a:rPr>
              <a:t> </a:t>
            </a:r>
            <a:r>
              <a:rPr lang="en-GB" altLang="en-US" sz="3200" dirty="0"/>
              <a:t>About Optronic Laboratories, LLC</a:t>
            </a:r>
            <a:br>
              <a:rPr lang="en-GB" altLang="en-US" sz="3200" dirty="0"/>
            </a:br>
            <a:br>
              <a:rPr lang="en-GB" altLang="en-US" sz="1000" dirty="0"/>
            </a:br>
            <a:r>
              <a:rPr lang="en-US" sz="3200" dirty="0">
                <a:solidFill>
                  <a:srgbClr val="92D050"/>
                </a:solidFill>
                <a:latin typeface="Helvetica Neue" charset="0"/>
                <a:ea typeface="Helvetica Neue" charset="0"/>
                <a:cs typeface="Helvetica Neue" charset="0"/>
              </a:rPr>
              <a:t> </a:t>
            </a:r>
            <a:r>
              <a:rPr lang="bg-BG" sz="3200" dirty="0">
                <a:solidFill>
                  <a:srgbClr val="88B1BB"/>
                </a:solidFill>
                <a:latin typeface="Helvetica Neue" charset="0"/>
                <a:ea typeface="Helvetica Neue" charset="0"/>
                <a:cs typeface="Helvetica Neue" charset="0"/>
              </a:rPr>
              <a:t>•</a:t>
            </a:r>
            <a:r>
              <a:rPr lang="bg-BG" sz="3200" dirty="0">
                <a:solidFill>
                  <a:schemeClr val="accent1">
                    <a:lumMod val="40000"/>
                    <a:lumOff val="60000"/>
                  </a:schemeClr>
                </a:solidFill>
                <a:latin typeface="Helvetica Neue" charset="0"/>
                <a:ea typeface="Helvetica Neue" charset="0"/>
                <a:cs typeface="Helvetica Neue" charset="0"/>
              </a:rPr>
              <a:t> </a:t>
            </a:r>
            <a:r>
              <a:rPr lang="en-GB" altLang="en-US" sz="3200" dirty="0"/>
              <a:t>Introduction to the OL 750-NVG</a:t>
            </a:r>
            <a:br>
              <a:rPr lang="en-GB" altLang="en-US" sz="3200" dirty="0"/>
            </a:br>
            <a:br>
              <a:rPr lang="en-GB" altLang="en-US" sz="1000" dirty="0"/>
            </a:br>
            <a:r>
              <a:rPr lang="en-US" sz="3200" dirty="0">
                <a:solidFill>
                  <a:srgbClr val="92D050"/>
                </a:solidFill>
                <a:latin typeface="Helvetica Neue" charset="0"/>
                <a:ea typeface="Helvetica Neue" charset="0"/>
                <a:cs typeface="Helvetica Neue" charset="0"/>
              </a:rPr>
              <a:t> </a:t>
            </a:r>
            <a:r>
              <a:rPr lang="bg-BG" sz="3200" dirty="0">
                <a:solidFill>
                  <a:srgbClr val="88B1BB"/>
                </a:solidFill>
                <a:latin typeface="Helvetica Neue" charset="0"/>
                <a:ea typeface="Helvetica Neue" charset="0"/>
                <a:cs typeface="Helvetica Neue" charset="0"/>
              </a:rPr>
              <a:t>•</a:t>
            </a:r>
            <a:r>
              <a:rPr lang="bg-BG" sz="3200" dirty="0">
                <a:solidFill>
                  <a:schemeClr val="accent1">
                    <a:lumMod val="40000"/>
                    <a:lumOff val="60000"/>
                  </a:schemeClr>
                </a:solidFill>
                <a:latin typeface="Helvetica Neue" charset="0"/>
                <a:ea typeface="Helvetica Neue" charset="0"/>
                <a:cs typeface="Helvetica Neue" charset="0"/>
              </a:rPr>
              <a:t> </a:t>
            </a:r>
            <a:r>
              <a:rPr lang="en-GB" altLang="en-US" sz="3200" dirty="0"/>
              <a:t>Practical aspects of Measurement</a:t>
            </a:r>
            <a:br>
              <a:rPr lang="en-GB" altLang="en-US" sz="3200" dirty="0"/>
            </a:br>
            <a:br>
              <a:rPr lang="en-GB" altLang="en-US" sz="1000" dirty="0"/>
            </a:br>
            <a:r>
              <a:rPr lang="en-US" sz="3200" dirty="0">
                <a:solidFill>
                  <a:srgbClr val="92D050"/>
                </a:solidFill>
                <a:latin typeface="Helvetica Neue" charset="0"/>
                <a:ea typeface="Helvetica Neue" charset="0"/>
                <a:cs typeface="Helvetica Neue" charset="0"/>
              </a:rPr>
              <a:t> </a:t>
            </a:r>
            <a:r>
              <a:rPr lang="bg-BG" sz="3200" dirty="0">
                <a:solidFill>
                  <a:srgbClr val="88B1BB"/>
                </a:solidFill>
                <a:latin typeface="Helvetica Neue" charset="0"/>
                <a:ea typeface="Helvetica Neue" charset="0"/>
                <a:cs typeface="Helvetica Neue" charset="0"/>
              </a:rPr>
              <a:t>•</a:t>
            </a:r>
            <a:r>
              <a:rPr lang="bg-BG" sz="3200" dirty="0">
                <a:solidFill>
                  <a:schemeClr val="accent1">
                    <a:lumMod val="40000"/>
                    <a:lumOff val="60000"/>
                  </a:schemeClr>
                </a:solidFill>
                <a:latin typeface="Helvetica Neue" charset="0"/>
                <a:ea typeface="Helvetica Neue" charset="0"/>
                <a:cs typeface="Helvetica Neue" charset="0"/>
              </a:rPr>
              <a:t> </a:t>
            </a:r>
            <a:r>
              <a:rPr lang="en-GB" altLang="en-US" sz="3200" dirty="0"/>
              <a:t>Key MIL-L-85762A Requirements and OL 750-NVG Performance</a:t>
            </a:r>
            <a:br>
              <a:rPr lang="en-GB" altLang="en-US" sz="3200" dirty="0"/>
            </a:br>
            <a:br>
              <a:rPr lang="en-GB" altLang="en-US" sz="1000" dirty="0"/>
            </a:br>
            <a:r>
              <a:rPr lang="en-US" sz="3200" dirty="0">
                <a:solidFill>
                  <a:srgbClr val="92D050"/>
                </a:solidFill>
                <a:latin typeface="Helvetica Neue" charset="0"/>
                <a:ea typeface="Helvetica Neue" charset="0"/>
                <a:cs typeface="Helvetica Neue" charset="0"/>
              </a:rPr>
              <a:t> </a:t>
            </a:r>
            <a:r>
              <a:rPr lang="bg-BG" sz="3200" dirty="0">
                <a:solidFill>
                  <a:srgbClr val="88B1BB"/>
                </a:solidFill>
                <a:latin typeface="Helvetica Neue" charset="0"/>
                <a:ea typeface="Helvetica Neue" charset="0"/>
                <a:cs typeface="Helvetica Neue" charset="0"/>
              </a:rPr>
              <a:t>•</a:t>
            </a:r>
            <a:r>
              <a:rPr lang="bg-BG" sz="3200" dirty="0">
                <a:solidFill>
                  <a:schemeClr val="accent1">
                    <a:lumMod val="40000"/>
                    <a:lumOff val="60000"/>
                  </a:schemeClr>
                </a:solidFill>
                <a:latin typeface="Helvetica Neue" charset="0"/>
                <a:ea typeface="Helvetica Neue" charset="0"/>
                <a:cs typeface="Helvetica Neue" charset="0"/>
              </a:rPr>
              <a:t> </a:t>
            </a:r>
            <a:r>
              <a:rPr lang="en-GB" altLang="en-US" sz="3200" dirty="0"/>
              <a:t>Essential Performance Beyond MIL-L-85762A</a:t>
            </a:r>
            <a:br>
              <a:rPr lang="en-GB" altLang="en-US" sz="3200" dirty="0"/>
            </a:br>
            <a:br>
              <a:rPr lang="en-GB" altLang="en-US" sz="1000" dirty="0"/>
            </a:br>
            <a:r>
              <a:rPr lang="en-US" sz="3200" dirty="0">
                <a:solidFill>
                  <a:srgbClr val="92D050"/>
                </a:solidFill>
                <a:latin typeface="Helvetica Neue" charset="0"/>
                <a:ea typeface="Helvetica Neue" charset="0"/>
                <a:cs typeface="Helvetica Neue" charset="0"/>
              </a:rPr>
              <a:t> </a:t>
            </a:r>
            <a:r>
              <a:rPr lang="bg-BG" sz="3200" dirty="0">
                <a:solidFill>
                  <a:srgbClr val="88B1BB"/>
                </a:solidFill>
                <a:latin typeface="Helvetica Neue" charset="0"/>
                <a:ea typeface="Helvetica Neue" charset="0"/>
                <a:cs typeface="Helvetica Neue" charset="0"/>
              </a:rPr>
              <a:t>•</a:t>
            </a:r>
            <a:r>
              <a:rPr lang="bg-BG" sz="3200" dirty="0">
                <a:solidFill>
                  <a:schemeClr val="accent1">
                    <a:lumMod val="40000"/>
                    <a:lumOff val="60000"/>
                  </a:schemeClr>
                </a:solidFill>
                <a:latin typeface="Helvetica Neue" charset="0"/>
                <a:ea typeface="Helvetica Neue" charset="0"/>
                <a:cs typeface="Helvetica Neue" charset="0"/>
              </a:rPr>
              <a:t> </a:t>
            </a:r>
            <a:r>
              <a:rPr lang="en-GB" altLang="en-US" sz="3200" dirty="0"/>
              <a:t>Special Features</a:t>
            </a:r>
            <a:br>
              <a:rPr lang="en-GB" altLang="en-US" sz="3200" dirty="0"/>
            </a:br>
            <a:br>
              <a:rPr lang="en-GB" altLang="en-US" sz="3200" dirty="0"/>
            </a:br>
            <a:br>
              <a:rPr lang="en-US" altLang="en-US" sz="3200" dirty="0"/>
            </a:br>
            <a:br>
              <a:rPr lang="en-GB" altLang="en-US" sz="3200" dirty="0"/>
            </a:br>
            <a:endParaRPr lang="en-US" altLang="en-US" sz="3200" dirty="0">
              <a:solidFill>
                <a:schemeClr val="bg1">
                  <a:lumMod val="50000"/>
                </a:schemeClr>
              </a:solidFill>
              <a:latin typeface="Helvetica 57 Condensed" charset="0"/>
              <a:ea typeface="Helvetica 57 Condensed" charset="0"/>
              <a:cs typeface="Helvetica 57 Condensed" charset="0"/>
            </a:endParaRPr>
          </a:p>
        </p:txBody>
      </p:sp>
    </p:spTree>
    <p:extLst>
      <p:ext uri="{BB962C8B-B14F-4D97-AF65-F5344CB8AC3E}">
        <p14:creationId xmlns:p14="http://schemas.microsoft.com/office/powerpoint/2010/main" val="2987342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6956612" y="2028271"/>
            <a:ext cx="4524188" cy="6355977"/>
          </a:xfrm>
          <a:noFill/>
        </p:spPr>
        <p:txBody>
          <a:bodyPr>
            <a:noAutofit/>
          </a:bodyPr>
          <a:lstStyle/>
          <a:p>
            <a:pPr algn="l"/>
            <a:r>
              <a:rPr lang="bg-BG" sz="3600" dirty="0">
                <a:solidFill>
                  <a:srgbClr val="88B1BB"/>
                </a:solidFill>
                <a:ea typeface="Helvetica Neue" charset="0"/>
                <a:cs typeface="Helvetica Neue" charset="0"/>
              </a:rPr>
              <a:t>•</a:t>
            </a:r>
            <a:r>
              <a:rPr lang="bg-BG" sz="3600" dirty="0">
                <a:solidFill>
                  <a:schemeClr val="accent1">
                    <a:lumMod val="40000"/>
                    <a:lumOff val="60000"/>
                  </a:schemeClr>
                </a:solidFill>
                <a:ea typeface="Helvetica Neue" charset="0"/>
                <a:cs typeface="Helvetica Neue" charset="0"/>
              </a:rPr>
              <a:t> </a:t>
            </a:r>
            <a:r>
              <a:rPr lang="en-GB" altLang="en-US" sz="3600" dirty="0"/>
              <a:t>A spectroradiometer </a:t>
            </a:r>
            <a:r>
              <a:rPr lang="en-GB" altLang="en-US" sz="3600" u="sng" dirty="0"/>
              <a:t>must</a:t>
            </a:r>
            <a:r>
              <a:rPr lang="en-GB" altLang="en-US" sz="3600" dirty="0"/>
              <a:t> be used for chromaticity and spectral radiance measurements</a:t>
            </a:r>
            <a:br>
              <a:rPr lang="en-GB" altLang="en-US" sz="3600" dirty="0"/>
            </a:br>
            <a:br>
              <a:rPr lang="en-US" altLang="en-US" sz="3600" dirty="0"/>
            </a:br>
            <a:br>
              <a:rPr lang="en-GB" altLang="en-US" sz="3600" dirty="0"/>
            </a:br>
            <a:br>
              <a:rPr lang="en-GB" altLang="en-US" sz="3600" b="1" dirty="0">
                <a:effectLst>
                  <a:outerShdw blurRad="38100" dist="38100" dir="2700000" algn="tl">
                    <a:srgbClr val="FFFFFF"/>
                  </a:outerShdw>
                </a:effectLst>
                <a:latin typeface="Tahoma" panose="020B0604030504040204" pitchFamily="34" charset="0"/>
              </a:rPr>
            </a:br>
            <a:br>
              <a:rPr lang="en-US" altLang="en-US" sz="3600" dirty="0"/>
            </a:br>
            <a:br>
              <a:rPr lang="en-GB" altLang="en-US" sz="3600" b="1" dirty="0">
                <a:solidFill>
                  <a:srgbClr val="233667"/>
                </a:solidFill>
                <a:latin typeface="Helvetica 57 Condensed" pitchFamily="2" charset="0"/>
              </a:rPr>
            </a:br>
            <a:endParaRPr lang="en-GB" altLang="en-US" sz="3600" b="1" dirty="0"/>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569626" y="501869"/>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MIL-L-85762A </a:t>
            </a:r>
          </a:p>
          <a:p>
            <a:pPr algn="r"/>
            <a:r>
              <a:rPr lang="en-US" altLang="en-US" sz="3600" b="1" dirty="0">
                <a:solidFill>
                  <a:schemeClr val="bg1"/>
                </a:solidFill>
              </a:rPr>
              <a:t>REQUIREMENTS</a:t>
            </a:r>
            <a:endParaRPr lang="en-US" sz="3600" b="1" dirty="0">
              <a:solidFill>
                <a:schemeClr val="bg1"/>
              </a:solidFill>
            </a:endParaRPr>
          </a:p>
        </p:txBody>
      </p:sp>
      <p:sp>
        <p:nvSpPr>
          <p:cNvPr id="5" name="AutoShape 5">
            <a:extLst>
              <a:ext uri="{FF2B5EF4-FFF2-40B4-BE49-F238E27FC236}">
                <a16:creationId xmlns:a16="http://schemas.microsoft.com/office/drawing/2014/main" id="{9BB978E6-85AD-1243-989B-F6DB684B3AE6}"/>
              </a:ext>
            </a:extLst>
          </p:cNvPr>
          <p:cNvSpPr>
            <a:spLocks noChangeArrowheads="1"/>
          </p:cNvSpPr>
          <p:nvPr/>
        </p:nvSpPr>
        <p:spPr bwMode="auto">
          <a:xfrm>
            <a:off x="762000" y="2028271"/>
            <a:ext cx="5692588" cy="4392692"/>
          </a:xfrm>
          <a:prstGeom prst="roundRect">
            <a:avLst>
              <a:gd name="adj" fmla="val 16667"/>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round/>
                <a:headEnd/>
                <a:tailEnd/>
              </a14:hiddenLine>
            </a:ext>
          </a:extLst>
        </p:spPr>
        <p:txBody>
          <a:bodyPr wrap="square" anchor="ctr">
            <a:spAutoFit/>
          </a:bodyPr>
          <a:lstStyle/>
          <a:p>
            <a:pPr algn="ctr"/>
            <a:r>
              <a:rPr lang="en-GB" altLang="en-US" b="1" dirty="0"/>
              <a:t>B30.  SPECTRORADIOMETER</a:t>
            </a:r>
          </a:p>
          <a:p>
            <a:pPr algn="ctr"/>
            <a:endParaRPr lang="en-GB" altLang="en-US" dirty="0"/>
          </a:p>
          <a:p>
            <a:r>
              <a:rPr lang="en-GB" altLang="en-US" b="1" dirty="0"/>
              <a:t>B30.1 Chromaticity and spectral radiance measurement equipment.</a:t>
            </a:r>
            <a:r>
              <a:rPr lang="en-GB" altLang="en-US" dirty="0"/>
              <a:t> Chromaticity and spectral radiance measurements shall be made using a spectroradiometer meeting the requirements herein. The following calibrations and checks shall be performed within the time period specified in order to assure that the spectroradiometer meets the requirements of this specification. Records of how the spectroradiometer calibration was performed, when performed and the standard lamp used shall be maintained by the contractor and shall be available for government inspection.</a:t>
            </a:r>
          </a:p>
        </p:txBody>
      </p:sp>
    </p:spTree>
    <p:extLst>
      <p:ext uri="{BB962C8B-B14F-4D97-AF65-F5344CB8AC3E}">
        <p14:creationId xmlns:p14="http://schemas.microsoft.com/office/powerpoint/2010/main" val="254431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569626" y="501869"/>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MIL-L-85762A </a:t>
            </a:r>
          </a:p>
          <a:p>
            <a:pPr algn="r"/>
            <a:r>
              <a:rPr lang="en-US" altLang="en-US" sz="3600" b="1" dirty="0">
                <a:solidFill>
                  <a:schemeClr val="bg1"/>
                </a:solidFill>
              </a:rPr>
              <a:t>REQUIREMENTS</a:t>
            </a:r>
            <a:endParaRPr lang="en-US" sz="3600" b="1" dirty="0">
              <a:solidFill>
                <a:schemeClr val="bg1"/>
              </a:solidFill>
            </a:endParaRPr>
          </a:p>
        </p:txBody>
      </p:sp>
      <p:sp>
        <p:nvSpPr>
          <p:cNvPr id="7" name="AutoShape 6">
            <a:extLst>
              <a:ext uri="{FF2B5EF4-FFF2-40B4-BE49-F238E27FC236}">
                <a16:creationId xmlns:a16="http://schemas.microsoft.com/office/drawing/2014/main" id="{3A2AD249-F7C9-254A-BCD3-C996889E9EBA}"/>
              </a:ext>
            </a:extLst>
          </p:cNvPr>
          <p:cNvSpPr>
            <a:spLocks noChangeArrowheads="1"/>
          </p:cNvSpPr>
          <p:nvPr/>
        </p:nvSpPr>
        <p:spPr bwMode="auto">
          <a:xfrm>
            <a:off x="1801904" y="2246806"/>
            <a:ext cx="8668871" cy="3915966"/>
          </a:xfrm>
          <a:prstGeom prst="roundRect">
            <a:avLst>
              <a:gd name="adj" fmla="val 16667"/>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round/>
                <a:headEnd/>
                <a:tailEnd/>
              </a14:hiddenLine>
            </a:ext>
          </a:extLst>
        </p:spPr>
        <p:txBody>
          <a:bodyPr wrap="square" anchor="ctr">
            <a:spAutoFit/>
          </a:bodyPr>
          <a:lstStyle/>
          <a:p>
            <a:pPr algn="ctr"/>
            <a:r>
              <a:rPr lang="en-GB" altLang="en-US" sz="1600" b="1"/>
              <a:t>MIL-L-85762A SPECIFICATION</a:t>
            </a:r>
          </a:p>
          <a:p>
            <a:r>
              <a:rPr lang="en-GB" altLang="en-US" sz="1600" b="1"/>
              <a:t>B30.2  Spectroradiometer sensitivity.</a:t>
            </a:r>
          </a:p>
          <a:p>
            <a:pPr algn="ctr"/>
            <a:r>
              <a:rPr lang="en-GB" altLang="en-US" sz="1600"/>
              <a:t>Wavelength	Radiance level</a:t>
            </a:r>
          </a:p>
          <a:p>
            <a:pPr algn="ctr"/>
            <a:r>
              <a:rPr lang="en-GB" altLang="en-US" sz="1600"/>
              <a:t>	380 to 600 nm	1.0 x 10</a:t>
            </a:r>
            <a:r>
              <a:rPr lang="en-GB" altLang="en-US" sz="1600" baseline="30000"/>
              <a:t>-10</a:t>
            </a:r>
            <a:r>
              <a:rPr lang="en-GB" altLang="en-US" sz="1600"/>
              <a:t> W/cm² sr nm</a:t>
            </a:r>
          </a:p>
          <a:p>
            <a:pPr algn="ctr"/>
            <a:r>
              <a:rPr lang="en-GB" altLang="en-US" sz="1600"/>
              <a:t>	600 to 900 nm	1.7 x 10</a:t>
            </a:r>
            <a:r>
              <a:rPr lang="en-GB" altLang="en-US" sz="1600" baseline="30000"/>
              <a:t>-11</a:t>
            </a:r>
            <a:r>
              <a:rPr lang="en-GB" altLang="en-US" sz="1600"/>
              <a:t> W/cm² sr nm</a:t>
            </a:r>
          </a:p>
          <a:p>
            <a:pPr algn="ctr"/>
            <a:r>
              <a:rPr lang="en-GB" altLang="en-US" sz="1600"/>
              <a:t>	900 to 930 nm	1.0 x 10</a:t>
            </a:r>
            <a:r>
              <a:rPr lang="en-GB" altLang="en-US" sz="1600" baseline="30000"/>
              <a:t>-10</a:t>
            </a:r>
            <a:r>
              <a:rPr lang="en-GB" altLang="en-US" sz="1600"/>
              <a:t> W/cm² sr nm</a:t>
            </a:r>
          </a:p>
          <a:p>
            <a:r>
              <a:rPr lang="en-GB" altLang="en-US" sz="1600" b="1"/>
              <a:t>B30.2.1 Spectroradiometer sensitivity calibration </a:t>
            </a:r>
            <a:r>
              <a:rPr lang="en-GB" altLang="en-US" sz="1600"/>
              <a:t>shall be performed within six months (or more frequently if required to insure the spectroradiometer meets the requirements specified herein) prior to taking a measurement. This calibration shall be traceable to NBS standards. The calibrations shall be performed over the wavelength band and at intervals consistent with the measurements to be made. The calibration shall demonstrate that the spectroradiometer meets the sensitivity requirements of B30.2. A separate calibration must be performed for each set of optics used, or when filters are used in front of the spectroradiometer.</a:t>
            </a:r>
          </a:p>
          <a:p>
            <a:pPr algn="ctr"/>
            <a:endParaRPr lang="en-GB" altLang="en-US" sz="1600"/>
          </a:p>
        </p:txBody>
      </p:sp>
      <p:pic>
        <p:nvPicPr>
          <p:cNvPr id="8" name="Picture 4">
            <a:extLst>
              <a:ext uri="{FF2B5EF4-FFF2-40B4-BE49-F238E27FC236}">
                <a16:creationId xmlns:a16="http://schemas.microsoft.com/office/drawing/2014/main" id="{5F0EC9DB-25FF-034F-9F82-19B51FDCC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904" y="1887070"/>
            <a:ext cx="6884103" cy="470803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99304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569626" y="501869"/>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MIL-L-85762A </a:t>
            </a:r>
          </a:p>
          <a:p>
            <a:pPr algn="r"/>
            <a:r>
              <a:rPr lang="en-US" altLang="en-US" sz="3600" b="1" dirty="0">
                <a:solidFill>
                  <a:schemeClr val="bg1"/>
                </a:solidFill>
              </a:rPr>
              <a:t>REQUIREMENTS</a:t>
            </a:r>
            <a:endParaRPr lang="en-US" sz="3600" b="1" dirty="0">
              <a:solidFill>
                <a:schemeClr val="bg1"/>
              </a:solidFill>
            </a:endParaRPr>
          </a:p>
        </p:txBody>
      </p:sp>
      <p:sp>
        <p:nvSpPr>
          <p:cNvPr id="5" name="AutoShape 7">
            <a:extLst>
              <a:ext uri="{FF2B5EF4-FFF2-40B4-BE49-F238E27FC236}">
                <a16:creationId xmlns:a16="http://schemas.microsoft.com/office/drawing/2014/main" id="{46CA74D1-F85C-824A-9A7C-77B0EE8BD332}"/>
              </a:ext>
            </a:extLst>
          </p:cNvPr>
          <p:cNvSpPr>
            <a:spLocks noChangeArrowheads="1"/>
          </p:cNvSpPr>
          <p:nvPr/>
        </p:nvSpPr>
        <p:spPr bwMode="auto">
          <a:xfrm>
            <a:off x="1546413" y="2184564"/>
            <a:ext cx="9175376" cy="3972758"/>
          </a:xfrm>
          <a:prstGeom prst="roundRect">
            <a:avLst>
              <a:gd name="adj" fmla="val 9810"/>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round/>
                <a:headEnd/>
                <a:tailEnd/>
              </a14:hiddenLine>
            </a:ext>
          </a:extLst>
        </p:spPr>
        <p:txBody>
          <a:bodyPr wrap="square" anchor="ctr">
            <a:spAutoFit/>
          </a:bodyPr>
          <a:lstStyle/>
          <a:p>
            <a:r>
              <a:rPr lang="en-GB" altLang="en-US" sz="1600" b="1"/>
              <a:t>B30.6 Linearity.</a:t>
            </a:r>
          </a:p>
          <a:p>
            <a:r>
              <a:rPr lang="en-GB" altLang="en-US" sz="1600"/>
              <a:t>Within any given measurement scale, the linearity shall be </a:t>
            </a:r>
            <a:r>
              <a:rPr lang="en-GB" altLang="en-US" sz="1600">
                <a:cs typeface="Times New Roman" panose="02020603050405020304" pitchFamily="18" charset="0"/>
              </a:rPr>
              <a:t>±</a:t>
            </a:r>
            <a:r>
              <a:rPr lang="en-GB" altLang="en-US" sz="1600"/>
              <a:t>1% of the full scale value. The linearity between any two measurement scales shall be </a:t>
            </a:r>
            <a:r>
              <a:rPr lang="en-GB" altLang="en-US" sz="1600">
                <a:cs typeface="Times New Roman" panose="02020603050405020304" pitchFamily="18" charset="0"/>
              </a:rPr>
              <a:t>±</a:t>
            </a:r>
            <a:r>
              <a:rPr lang="en-GB" altLang="en-US" sz="1600"/>
              <a:t> 2%.</a:t>
            </a:r>
          </a:p>
          <a:p>
            <a:r>
              <a:rPr lang="en-GB" altLang="en-US" sz="1600" b="1"/>
              <a:t>B30.6.1 Linearity verification</a:t>
            </a:r>
          </a:p>
          <a:p>
            <a:r>
              <a:rPr lang="en-GB" altLang="en-US" sz="1000"/>
              <a:t>The linearity of the spectroradiometer shall be verified within 6 months prior to taking a measurement. A linearity check shall be performed on each detector used during the test procedures. The spectroradiometer operational parameters shall not be varied during the linearity test. The linearity check shall be performed at a specific wavelength (to be determined by the contractor) which shall not be varied during the linearity test. A light source which can be precisely, mechanically or optically varied in intensity shall be used for the linearity check. Acceptable methods that may be used to vary the intensity of the light source include the use of neutral density filters (with known transmission), precision apertures, superposition, or the inverse square law (provided the distance between the lamp and spectroradiometer can be precisely controlled using a photometric type bench). Dimming of the lamp through electronic means is unacceptable. The intensity of the lamp shall be adjusted to give a full scale reading on the lowest level of dynamic range of the spectroradiometer. Call the lamp output N and the reading on the spectroradiometer R. The intensity of the lamp shall be varied in accordance with the table below, and, in order to pass the linearity check the output of the spectroradiometer, over its entire dynamic range (as applicable) shall be within the limits shown below.</a:t>
            </a:r>
          </a:p>
          <a:p>
            <a:r>
              <a:rPr lang="en-GB" altLang="en-US" sz="1200">
                <a:solidFill>
                  <a:schemeClr val="accent2"/>
                </a:solidFill>
              </a:rPr>
              <a:t>Lamp Output	Spectroradiometer Output	Lamp Output	Spectroradiometer Output</a:t>
            </a:r>
          </a:p>
          <a:p>
            <a:r>
              <a:rPr lang="en-GB" altLang="en-US" sz="1200">
                <a:solidFill>
                  <a:schemeClr val="accent2"/>
                </a:solidFill>
              </a:rPr>
              <a:t>0.1N	0.1R </a:t>
            </a:r>
            <a:r>
              <a:rPr lang="en-GB" altLang="en-US" sz="1200">
                <a:solidFill>
                  <a:schemeClr val="accent2"/>
                </a:solidFill>
                <a:cs typeface="Times New Roman" panose="02020603050405020304" pitchFamily="18" charset="0"/>
              </a:rPr>
              <a:t>±</a:t>
            </a:r>
            <a:r>
              <a:rPr lang="en-GB" altLang="en-US" sz="1200">
                <a:solidFill>
                  <a:schemeClr val="accent2"/>
                </a:solidFill>
              </a:rPr>
              <a:t> .01R		100 N	100 R </a:t>
            </a:r>
            <a:r>
              <a:rPr lang="en-GB" altLang="en-US" sz="1200">
                <a:solidFill>
                  <a:schemeClr val="accent2"/>
                </a:solidFill>
                <a:cs typeface="Times New Roman" panose="02020603050405020304" pitchFamily="18" charset="0"/>
              </a:rPr>
              <a:t>±</a:t>
            </a:r>
            <a:r>
              <a:rPr lang="en-GB" altLang="en-US" sz="1200">
                <a:solidFill>
                  <a:schemeClr val="accent2"/>
                </a:solidFill>
              </a:rPr>
              <a:t> 2.0 R</a:t>
            </a:r>
          </a:p>
          <a:p>
            <a:r>
              <a:rPr lang="en-GB" altLang="en-US" sz="1200">
                <a:solidFill>
                  <a:schemeClr val="accent2"/>
                </a:solidFill>
              </a:rPr>
              <a:t>0.5 N	0.5 R </a:t>
            </a:r>
            <a:r>
              <a:rPr lang="en-GB" altLang="en-US" sz="1200">
                <a:solidFill>
                  <a:schemeClr val="accent2"/>
                </a:solidFill>
                <a:cs typeface="Times New Roman" panose="02020603050405020304" pitchFamily="18" charset="0"/>
              </a:rPr>
              <a:t>±</a:t>
            </a:r>
            <a:r>
              <a:rPr lang="en-GB" altLang="en-US" sz="1200">
                <a:solidFill>
                  <a:schemeClr val="accent2"/>
                </a:solidFill>
              </a:rPr>
              <a:t> .01 R		500 N	500 R </a:t>
            </a:r>
            <a:r>
              <a:rPr lang="en-GB" altLang="en-US" sz="1200">
                <a:solidFill>
                  <a:schemeClr val="accent2"/>
                </a:solidFill>
                <a:cs typeface="Times New Roman" panose="02020603050405020304" pitchFamily="18" charset="0"/>
              </a:rPr>
              <a:t>±</a:t>
            </a:r>
            <a:r>
              <a:rPr lang="en-GB" altLang="en-US" sz="1200">
                <a:solidFill>
                  <a:schemeClr val="accent2"/>
                </a:solidFill>
              </a:rPr>
              <a:t> 20 R</a:t>
            </a:r>
          </a:p>
          <a:p>
            <a:r>
              <a:rPr lang="en-GB" altLang="en-US" sz="1200">
                <a:solidFill>
                  <a:schemeClr val="accent2"/>
                </a:solidFill>
              </a:rPr>
              <a:t>5 N	5.0 R </a:t>
            </a:r>
            <a:r>
              <a:rPr lang="en-GB" altLang="en-US" sz="1200">
                <a:solidFill>
                  <a:schemeClr val="accent2"/>
                </a:solidFill>
                <a:cs typeface="Times New Roman" panose="02020603050405020304" pitchFamily="18" charset="0"/>
              </a:rPr>
              <a:t>±</a:t>
            </a:r>
            <a:r>
              <a:rPr lang="en-GB" altLang="en-US" sz="1200">
                <a:solidFill>
                  <a:schemeClr val="accent2"/>
                </a:solidFill>
              </a:rPr>
              <a:t> 0.2 R		1000 N	1000 R </a:t>
            </a:r>
            <a:r>
              <a:rPr lang="en-GB" altLang="en-US" sz="1200">
                <a:solidFill>
                  <a:schemeClr val="accent2"/>
                </a:solidFill>
                <a:cs typeface="Times New Roman" panose="02020603050405020304" pitchFamily="18" charset="0"/>
              </a:rPr>
              <a:t>±</a:t>
            </a:r>
            <a:r>
              <a:rPr lang="en-GB" altLang="en-US" sz="1200">
                <a:solidFill>
                  <a:schemeClr val="accent2"/>
                </a:solidFill>
              </a:rPr>
              <a:t> 20 R</a:t>
            </a:r>
          </a:p>
          <a:p>
            <a:r>
              <a:rPr lang="en-GB" altLang="en-US" sz="1200">
                <a:solidFill>
                  <a:schemeClr val="accent2"/>
                </a:solidFill>
              </a:rPr>
              <a:t>10 N	10 R </a:t>
            </a:r>
            <a:r>
              <a:rPr lang="en-GB" altLang="en-US" sz="1200">
                <a:solidFill>
                  <a:schemeClr val="accent2"/>
                </a:solidFill>
                <a:cs typeface="Times New Roman" panose="02020603050405020304" pitchFamily="18" charset="0"/>
              </a:rPr>
              <a:t>±</a:t>
            </a:r>
            <a:r>
              <a:rPr lang="en-GB" altLang="en-US" sz="1200">
                <a:solidFill>
                  <a:schemeClr val="accent2"/>
                </a:solidFill>
              </a:rPr>
              <a:t> 0.2 R		5000 N	5000 R </a:t>
            </a:r>
            <a:r>
              <a:rPr lang="en-GB" altLang="en-US" sz="1200">
                <a:solidFill>
                  <a:schemeClr val="accent2"/>
                </a:solidFill>
                <a:cs typeface="Times New Roman" panose="02020603050405020304" pitchFamily="18" charset="0"/>
              </a:rPr>
              <a:t>±</a:t>
            </a:r>
            <a:r>
              <a:rPr lang="en-GB" altLang="en-US" sz="1200">
                <a:solidFill>
                  <a:schemeClr val="accent2"/>
                </a:solidFill>
              </a:rPr>
              <a:t> 200 R</a:t>
            </a:r>
          </a:p>
          <a:p>
            <a:r>
              <a:rPr lang="en-GB" altLang="en-US" sz="1200">
                <a:solidFill>
                  <a:schemeClr val="accent2"/>
                </a:solidFill>
              </a:rPr>
              <a:t>50 N	50 R </a:t>
            </a:r>
            <a:r>
              <a:rPr lang="en-GB" altLang="en-US" sz="1200">
                <a:solidFill>
                  <a:schemeClr val="accent2"/>
                </a:solidFill>
                <a:cs typeface="Times New Roman" panose="02020603050405020304" pitchFamily="18" charset="0"/>
              </a:rPr>
              <a:t>±</a:t>
            </a:r>
            <a:r>
              <a:rPr lang="en-GB" altLang="en-US" sz="1200">
                <a:solidFill>
                  <a:schemeClr val="accent2"/>
                </a:solidFill>
              </a:rPr>
              <a:t> 2.0 R		10000 N	10000 R </a:t>
            </a:r>
            <a:r>
              <a:rPr lang="en-GB" altLang="en-US" sz="1200">
                <a:solidFill>
                  <a:schemeClr val="accent2"/>
                </a:solidFill>
                <a:cs typeface="Times New Roman" panose="02020603050405020304" pitchFamily="18" charset="0"/>
              </a:rPr>
              <a:t>±</a:t>
            </a:r>
            <a:r>
              <a:rPr lang="en-GB" altLang="en-US" sz="1200">
                <a:solidFill>
                  <a:schemeClr val="accent2"/>
                </a:solidFill>
              </a:rPr>
              <a:t> 200 R</a:t>
            </a:r>
          </a:p>
          <a:p>
            <a:pPr algn="ctr"/>
            <a:endParaRPr lang="en-GB" altLang="en-US" sz="1200">
              <a:solidFill>
                <a:schemeClr val="accent2"/>
              </a:solidFill>
            </a:endParaRPr>
          </a:p>
        </p:txBody>
      </p:sp>
      <p:pic>
        <p:nvPicPr>
          <p:cNvPr id="9" name="Picture 5">
            <a:extLst>
              <a:ext uri="{FF2B5EF4-FFF2-40B4-BE49-F238E27FC236}">
                <a16:creationId xmlns:a16="http://schemas.microsoft.com/office/drawing/2014/main" id="{149BF726-7A6B-BB4C-9A44-DDC9483149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4612" y="1736129"/>
            <a:ext cx="7200785" cy="501429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41956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569626" y="501869"/>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MIL-L-85762A </a:t>
            </a:r>
          </a:p>
          <a:p>
            <a:pPr algn="r"/>
            <a:r>
              <a:rPr lang="en-US" altLang="en-US" sz="3600" b="1" dirty="0">
                <a:solidFill>
                  <a:schemeClr val="bg1"/>
                </a:solidFill>
              </a:rPr>
              <a:t>REQUIREMENTS</a:t>
            </a:r>
            <a:endParaRPr lang="en-US" sz="3600" b="1" dirty="0">
              <a:solidFill>
                <a:schemeClr val="bg1"/>
              </a:solidFill>
            </a:endParaRPr>
          </a:p>
        </p:txBody>
      </p:sp>
      <p:sp>
        <p:nvSpPr>
          <p:cNvPr id="10" name="AutoShape 7">
            <a:extLst>
              <a:ext uri="{FF2B5EF4-FFF2-40B4-BE49-F238E27FC236}">
                <a16:creationId xmlns:a16="http://schemas.microsoft.com/office/drawing/2014/main" id="{7688311F-A158-9F44-A0D5-549DD1D9D885}"/>
              </a:ext>
            </a:extLst>
          </p:cNvPr>
          <p:cNvSpPr>
            <a:spLocks noChangeArrowheads="1"/>
          </p:cNvSpPr>
          <p:nvPr/>
        </p:nvSpPr>
        <p:spPr bwMode="auto">
          <a:xfrm>
            <a:off x="1187823" y="2044193"/>
            <a:ext cx="9838765" cy="4251781"/>
          </a:xfrm>
          <a:prstGeom prst="roundRect">
            <a:avLst>
              <a:gd name="adj" fmla="val 7454"/>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round/>
                <a:headEnd/>
                <a:tailEnd/>
              </a14:hiddenLine>
            </a:ext>
          </a:extLst>
        </p:spPr>
        <p:txBody>
          <a:bodyPr wrap="square" anchor="ctr">
            <a:spAutoFit/>
          </a:bodyPr>
          <a:lstStyle/>
          <a:p>
            <a:pPr algn="ctr"/>
            <a:r>
              <a:rPr lang="en-GB" altLang="en-US" sz="2600" dirty="0"/>
              <a:t>The viewing system is specified in many sections of </a:t>
            </a:r>
          </a:p>
          <a:p>
            <a:pPr algn="ctr"/>
            <a:r>
              <a:rPr lang="en-GB" altLang="en-US" sz="2600" dirty="0"/>
              <a:t>MIL-L-85762A Appendix B, and essentially describes the performance of the telescope used to align devices prior to measurements. To summarize:</a:t>
            </a:r>
          </a:p>
          <a:p>
            <a:pPr algn="ctr"/>
            <a:endParaRPr lang="en-GB" altLang="en-US" sz="2600" dirty="0"/>
          </a:p>
          <a:p>
            <a:r>
              <a:rPr lang="en-GB" altLang="en-US" sz="2600" b="1" dirty="0"/>
              <a:t>B30.9 and B40.2.1 and B40.4 </a:t>
            </a:r>
            <a:r>
              <a:rPr lang="en-GB" altLang="en-US" sz="2600" dirty="0"/>
              <a:t>Measurement of a 0.007" spot is available.</a:t>
            </a:r>
          </a:p>
          <a:p>
            <a:r>
              <a:rPr lang="en-GB" altLang="en-US" sz="2600" b="1" dirty="0"/>
              <a:t>B30.10 </a:t>
            </a:r>
            <a:r>
              <a:rPr lang="en-GB" altLang="en-US" sz="2600" dirty="0"/>
              <a:t>Max. View/Measure alignment error of 5%.</a:t>
            </a:r>
          </a:p>
          <a:p>
            <a:r>
              <a:rPr lang="en-GB" altLang="en-US" sz="2600" b="1" dirty="0"/>
              <a:t>B40.5 	</a:t>
            </a:r>
            <a:r>
              <a:rPr lang="en-GB" altLang="en-US" sz="2600" dirty="0"/>
              <a:t>Max. View/Measure alignment error of 0.002".</a:t>
            </a:r>
          </a:p>
          <a:p>
            <a:r>
              <a:rPr lang="en-GB" altLang="en-US" sz="2600" b="1" dirty="0"/>
              <a:t>B40.4 	</a:t>
            </a:r>
            <a:r>
              <a:rPr lang="en-GB" altLang="en-US" sz="2600" dirty="0"/>
              <a:t>Minimum focal distance of 4".</a:t>
            </a:r>
          </a:p>
        </p:txBody>
      </p:sp>
      <p:sp>
        <p:nvSpPr>
          <p:cNvPr id="11" name="AutoShape 9">
            <a:extLst>
              <a:ext uri="{FF2B5EF4-FFF2-40B4-BE49-F238E27FC236}">
                <a16:creationId xmlns:a16="http://schemas.microsoft.com/office/drawing/2014/main" id="{FBF06A94-9779-6246-8E6B-90EB84D49887}"/>
              </a:ext>
            </a:extLst>
          </p:cNvPr>
          <p:cNvSpPr>
            <a:spLocks noChangeArrowheads="1"/>
          </p:cNvSpPr>
          <p:nvPr/>
        </p:nvSpPr>
        <p:spPr bwMode="auto">
          <a:xfrm>
            <a:off x="2906805" y="3025495"/>
            <a:ext cx="6400800" cy="2289175"/>
          </a:xfrm>
          <a:prstGeom prst="cube">
            <a:avLst>
              <a:gd name="adj" fmla="val 25000"/>
            </a:avLst>
          </a:prstGeom>
          <a:solidFill>
            <a:srgbClr val="99CCFF"/>
          </a:solidFill>
          <a:ln>
            <a:noFill/>
          </a:ln>
          <a:effectLst>
            <a:prstShdw prst="shdw17" dist="17961" dir="2700000">
              <a:srgbClr val="99CC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lgn="ctr"/>
            <a:r>
              <a:rPr lang="en-GB" altLang="en-US" sz="3600"/>
              <a:t>The OL 600-NVG</a:t>
            </a:r>
          </a:p>
          <a:p>
            <a:pPr algn="ctr"/>
            <a:r>
              <a:rPr lang="en-GB" altLang="en-US" sz="3600"/>
              <a:t>telescope meets</a:t>
            </a:r>
          </a:p>
          <a:p>
            <a:pPr algn="ctr"/>
            <a:r>
              <a:rPr lang="en-GB" altLang="en-US" sz="3600"/>
              <a:t>ALL of these specifications</a:t>
            </a:r>
          </a:p>
        </p:txBody>
      </p:sp>
    </p:spTree>
    <p:extLst>
      <p:ext uri="{BB962C8B-B14F-4D97-AF65-F5344CB8AC3E}">
        <p14:creationId xmlns:p14="http://schemas.microsoft.com/office/powerpoint/2010/main" val="329669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11"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569626" y="501869"/>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MIL-L-85762A </a:t>
            </a:r>
          </a:p>
          <a:p>
            <a:pPr algn="r"/>
            <a:r>
              <a:rPr lang="en-US" altLang="en-US" sz="3600" b="1" dirty="0">
                <a:solidFill>
                  <a:schemeClr val="bg1"/>
                </a:solidFill>
              </a:rPr>
              <a:t>REQUIREMENTS</a:t>
            </a:r>
            <a:endParaRPr lang="en-US" sz="3600" b="1" dirty="0">
              <a:solidFill>
                <a:schemeClr val="bg1"/>
              </a:solidFill>
            </a:endParaRPr>
          </a:p>
        </p:txBody>
      </p:sp>
      <p:sp>
        <p:nvSpPr>
          <p:cNvPr id="5" name="AutoShape 11">
            <a:extLst>
              <a:ext uri="{FF2B5EF4-FFF2-40B4-BE49-F238E27FC236}">
                <a16:creationId xmlns:a16="http://schemas.microsoft.com/office/drawing/2014/main" id="{2223E330-7879-B04B-A8C3-F0AB977BFE55}"/>
              </a:ext>
            </a:extLst>
          </p:cNvPr>
          <p:cNvSpPr>
            <a:spLocks noChangeArrowheads="1"/>
          </p:cNvSpPr>
          <p:nvPr/>
        </p:nvSpPr>
        <p:spPr bwMode="auto">
          <a:xfrm>
            <a:off x="1456763" y="1870791"/>
            <a:ext cx="9408459" cy="4710827"/>
          </a:xfrm>
          <a:prstGeom prst="roundRect">
            <a:avLst>
              <a:gd name="adj" fmla="val 8037"/>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round/>
                <a:headEnd/>
                <a:tailEnd/>
              </a14:hiddenLine>
            </a:ext>
          </a:extLst>
        </p:spPr>
        <p:txBody>
          <a:bodyPr wrap="square" anchor="ctr">
            <a:spAutoFit/>
          </a:bodyPr>
          <a:lstStyle/>
          <a:p>
            <a:pPr algn="ctr"/>
            <a:r>
              <a:rPr lang="en-GB" altLang="en-US" sz="2600" b="1" dirty="0"/>
              <a:t>B40.1 Luminance measurement equipment.</a:t>
            </a:r>
          </a:p>
          <a:p>
            <a:pPr algn="ctr"/>
            <a:endParaRPr lang="en-GB" altLang="en-US" sz="2600" b="1" dirty="0"/>
          </a:p>
          <a:p>
            <a:r>
              <a:rPr lang="en-GB" altLang="en-US" sz="2600" dirty="0"/>
              <a:t>Luminance measurements can be made using either a </a:t>
            </a:r>
            <a:r>
              <a:rPr lang="en-GB" altLang="en-US" sz="2600" b="1" dirty="0">
                <a:solidFill>
                  <a:srgbClr val="FFFF00"/>
                </a:solidFill>
              </a:rPr>
              <a:t>spectroradiometer</a:t>
            </a:r>
            <a:r>
              <a:rPr lang="en-GB" altLang="en-US" sz="2600" dirty="0"/>
              <a:t> meeting the requirements of B30 through B30.11.1 above or a </a:t>
            </a:r>
            <a:r>
              <a:rPr lang="en-GB" altLang="en-US" sz="2600" b="1" dirty="0">
                <a:solidFill>
                  <a:schemeClr val="accent2"/>
                </a:solidFill>
              </a:rPr>
              <a:t>photometer</a:t>
            </a:r>
            <a:r>
              <a:rPr lang="en-GB" altLang="en-US" sz="2600" dirty="0"/>
              <a:t> meeting the requirement herein. When a photometer is used as part of the test equipment, the following calibrations and checks shall be verified within a year prior to taking a measurement in order to assure that the photometer meets the requirements of this specification. Records of calibrations and checks shall be maintained by the contractor and shall be available for government inspection.</a:t>
            </a:r>
          </a:p>
        </p:txBody>
      </p:sp>
      <p:sp>
        <p:nvSpPr>
          <p:cNvPr id="7" name="AutoShape 7">
            <a:extLst>
              <a:ext uri="{FF2B5EF4-FFF2-40B4-BE49-F238E27FC236}">
                <a16:creationId xmlns:a16="http://schemas.microsoft.com/office/drawing/2014/main" id="{3599D9D1-11D9-0141-A592-BF4174DF9C6E}"/>
              </a:ext>
            </a:extLst>
          </p:cNvPr>
          <p:cNvSpPr>
            <a:spLocks noChangeArrowheads="1"/>
          </p:cNvSpPr>
          <p:nvPr/>
        </p:nvSpPr>
        <p:spPr bwMode="auto">
          <a:xfrm>
            <a:off x="2389094" y="4787155"/>
            <a:ext cx="3886200" cy="1231900"/>
          </a:xfrm>
          <a:prstGeom prst="bevel">
            <a:avLst>
              <a:gd name="adj" fmla="val 12500"/>
            </a:avLst>
          </a:prstGeom>
          <a:solidFill>
            <a:srgbClr val="99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800" b="1">
                <a:solidFill>
                  <a:srgbClr val="FFFF00"/>
                </a:solidFill>
              </a:rPr>
              <a:t>OL 750-NVG</a:t>
            </a:r>
          </a:p>
          <a:p>
            <a:pPr algn="ctr" eaLnBrk="0" hangingPunct="0"/>
            <a:r>
              <a:rPr lang="en-US" altLang="en-US" sz="2800" b="1">
                <a:solidFill>
                  <a:srgbClr val="FFFF00"/>
                </a:solidFill>
              </a:rPr>
              <a:t>spectroradiometer</a:t>
            </a:r>
          </a:p>
        </p:txBody>
      </p:sp>
      <p:sp>
        <p:nvSpPr>
          <p:cNvPr id="8" name="AutoShape 8">
            <a:extLst>
              <a:ext uri="{FF2B5EF4-FFF2-40B4-BE49-F238E27FC236}">
                <a16:creationId xmlns:a16="http://schemas.microsoft.com/office/drawing/2014/main" id="{6B179722-756F-8D45-AA4E-2958CEC1EF03}"/>
              </a:ext>
            </a:extLst>
          </p:cNvPr>
          <p:cNvSpPr>
            <a:spLocks noChangeArrowheads="1"/>
          </p:cNvSpPr>
          <p:nvPr/>
        </p:nvSpPr>
        <p:spPr bwMode="auto">
          <a:xfrm>
            <a:off x="6275294" y="4787155"/>
            <a:ext cx="3889375" cy="1231900"/>
          </a:xfrm>
          <a:prstGeom prst="bevel">
            <a:avLst>
              <a:gd name="adj" fmla="val 12500"/>
            </a:avLst>
          </a:prstGeom>
          <a:solidFill>
            <a:srgbClr val="99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800" b="1" dirty="0">
                <a:solidFill>
                  <a:srgbClr val="00FF00"/>
                </a:solidFill>
              </a:rPr>
              <a:t>OL 600-NVG-P</a:t>
            </a:r>
          </a:p>
          <a:p>
            <a:pPr algn="ctr" eaLnBrk="0" hangingPunct="0"/>
            <a:r>
              <a:rPr lang="en-US" altLang="en-US" sz="2800" b="1" dirty="0">
                <a:solidFill>
                  <a:srgbClr val="00FF00"/>
                </a:solidFill>
              </a:rPr>
              <a:t>photometer</a:t>
            </a:r>
          </a:p>
        </p:txBody>
      </p:sp>
      <p:sp>
        <p:nvSpPr>
          <p:cNvPr id="9" name="AutoShape 12">
            <a:extLst>
              <a:ext uri="{FF2B5EF4-FFF2-40B4-BE49-F238E27FC236}">
                <a16:creationId xmlns:a16="http://schemas.microsoft.com/office/drawing/2014/main" id="{C6720836-5FAB-8C4B-8C0E-887E6F9F0E5C}"/>
              </a:ext>
            </a:extLst>
          </p:cNvPr>
          <p:cNvSpPr>
            <a:spLocks noChangeArrowheads="1"/>
          </p:cNvSpPr>
          <p:nvPr/>
        </p:nvSpPr>
        <p:spPr bwMode="auto">
          <a:xfrm>
            <a:off x="3036792" y="2588777"/>
            <a:ext cx="6248400" cy="1570038"/>
          </a:xfrm>
          <a:prstGeom prst="cube">
            <a:avLst>
              <a:gd name="adj" fmla="val 25000"/>
            </a:avLst>
          </a:prstGeom>
          <a:solidFill>
            <a:srgbClr val="99CCFF"/>
          </a:solidFill>
          <a:ln w="12700">
            <a:solidFill>
              <a:srgbClr val="0DBFB7"/>
            </a:solidFill>
            <a:miter lim="800000"/>
            <a:headEnd/>
            <a:tailEnd/>
          </a:ln>
          <a:effectLst>
            <a:prstShdw prst="shdw17" dist="17961" dir="2700000">
              <a:srgbClr val="0DBFB7">
                <a:gamma/>
                <a:shade val="60000"/>
                <a:invGamma/>
              </a:srgbClr>
            </a:prstShdw>
          </a:effectLst>
        </p:spPr>
        <p:txBody>
          <a:bodyPr anchor="ctr">
            <a:spAutoFit/>
          </a:bodyPr>
          <a:lstStyle/>
          <a:p>
            <a:pPr algn="ctr"/>
            <a:r>
              <a:rPr lang="en-GB" altLang="en-US" sz="3600"/>
              <a:t>Measure both ways</a:t>
            </a:r>
          </a:p>
          <a:p>
            <a:pPr algn="ctr"/>
            <a:r>
              <a:rPr lang="en-GB" altLang="en-US" sz="3600"/>
              <a:t>with ONE system</a:t>
            </a:r>
          </a:p>
        </p:txBody>
      </p:sp>
    </p:spTree>
    <p:extLst>
      <p:ext uri="{BB962C8B-B14F-4D97-AF65-F5344CB8AC3E}">
        <p14:creationId xmlns:p14="http://schemas.microsoft.com/office/powerpoint/2010/main" val="163991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P spid="8" grpId="0" animBg="1" autoUpdateAnimBg="0"/>
      <p:bldP spid="9"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569626" y="501869"/>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MIL-L-85762A </a:t>
            </a:r>
          </a:p>
          <a:p>
            <a:pPr algn="r"/>
            <a:r>
              <a:rPr lang="en-US" altLang="en-US" sz="3600" b="1" dirty="0">
                <a:solidFill>
                  <a:schemeClr val="bg1"/>
                </a:solidFill>
              </a:rPr>
              <a:t>REQUIREMENTS</a:t>
            </a:r>
            <a:endParaRPr lang="en-US" sz="3600" b="1" dirty="0">
              <a:solidFill>
                <a:schemeClr val="bg1"/>
              </a:solidFill>
            </a:endParaRPr>
          </a:p>
        </p:txBody>
      </p:sp>
      <p:sp>
        <p:nvSpPr>
          <p:cNvPr id="10" name="AutoShape 3">
            <a:extLst>
              <a:ext uri="{FF2B5EF4-FFF2-40B4-BE49-F238E27FC236}">
                <a16:creationId xmlns:a16="http://schemas.microsoft.com/office/drawing/2014/main" id="{C1F89EF9-D237-964B-B6A8-924288545A92}"/>
              </a:ext>
            </a:extLst>
          </p:cNvPr>
          <p:cNvSpPr>
            <a:spLocks noChangeArrowheads="1"/>
          </p:cNvSpPr>
          <p:nvPr/>
        </p:nvSpPr>
        <p:spPr bwMode="auto">
          <a:xfrm>
            <a:off x="1158315" y="2236787"/>
            <a:ext cx="9868274" cy="3871913"/>
          </a:xfrm>
          <a:prstGeom prst="roundRect">
            <a:avLst>
              <a:gd name="adj" fmla="val 8037"/>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round/>
                <a:headEnd/>
                <a:tailEnd/>
              </a14:hiddenLine>
            </a:ext>
          </a:extLst>
        </p:spPr>
        <p:txBody>
          <a:bodyPr wrap="square" anchor="ctr">
            <a:spAutoFit/>
          </a:bodyPr>
          <a:lstStyle/>
          <a:p>
            <a:pPr algn="ctr"/>
            <a:r>
              <a:rPr lang="en-GB" altLang="en-US" sz="2600" b="1" dirty="0"/>
              <a:t>B40.6 Photometer polarization error</a:t>
            </a:r>
            <a:r>
              <a:rPr lang="en-GB" altLang="en-US" sz="2600" dirty="0"/>
              <a:t>.</a:t>
            </a:r>
          </a:p>
          <a:p>
            <a:pPr algn="ctr"/>
            <a:r>
              <a:rPr lang="en-GB" altLang="en-US" sz="2600" dirty="0"/>
              <a:t>The polarization error shall be no greater than 1%</a:t>
            </a:r>
          </a:p>
          <a:p>
            <a:pPr algn="ctr"/>
            <a:endParaRPr lang="en-GB" altLang="en-US" sz="2600" dirty="0"/>
          </a:p>
          <a:p>
            <a:pPr algn="ctr"/>
            <a:r>
              <a:rPr lang="en-GB" altLang="en-US" sz="2600" b="1" dirty="0">
                <a:solidFill>
                  <a:srgbClr val="FF0000"/>
                </a:solidFill>
              </a:rPr>
              <a:t>NOTE</a:t>
            </a:r>
          </a:p>
          <a:p>
            <a:pPr algn="ctr"/>
            <a:r>
              <a:rPr lang="en-GB" altLang="en-US" sz="2600" dirty="0">
                <a:solidFill>
                  <a:srgbClr val="FF0000"/>
                </a:solidFill>
              </a:rPr>
              <a:t>This specification is actually in the wrong section. Photometers rarely show polarization errors, but spectroradiometers are generally highly sensitive to polarization. Proper luminance (and radiance) measurements with spectroradiometers can only be done if de-polarization optics are added.</a:t>
            </a:r>
          </a:p>
        </p:txBody>
      </p:sp>
      <p:sp>
        <p:nvSpPr>
          <p:cNvPr id="11" name="AutoShape 7">
            <a:extLst>
              <a:ext uri="{FF2B5EF4-FFF2-40B4-BE49-F238E27FC236}">
                <a16:creationId xmlns:a16="http://schemas.microsoft.com/office/drawing/2014/main" id="{C56DD803-2843-B74B-B504-37EF7844DCAF}"/>
              </a:ext>
            </a:extLst>
          </p:cNvPr>
          <p:cNvSpPr>
            <a:spLocks noChangeArrowheads="1"/>
          </p:cNvSpPr>
          <p:nvPr/>
        </p:nvSpPr>
        <p:spPr bwMode="auto">
          <a:xfrm>
            <a:off x="3249706" y="2711823"/>
            <a:ext cx="6326188" cy="1557338"/>
          </a:xfrm>
          <a:prstGeom prst="cube">
            <a:avLst>
              <a:gd name="adj" fmla="val 25000"/>
            </a:avLst>
          </a:prstGeom>
          <a:solidFill>
            <a:srgbClr val="99CCFF"/>
          </a:solidFill>
          <a:ln>
            <a:noFill/>
          </a:ln>
          <a:effectLst>
            <a:prstShdw prst="shdw17" dist="17961" dir="2700000">
              <a:srgbClr val="99CC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lgn="ctr"/>
            <a:r>
              <a:rPr lang="en-GB" altLang="en-US" sz="3600"/>
              <a:t>Measure LCD and AMLCD</a:t>
            </a:r>
          </a:p>
          <a:p>
            <a:pPr algn="ctr"/>
            <a:r>
              <a:rPr lang="en-GB" altLang="en-US" sz="3600"/>
              <a:t>Displays without error</a:t>
            </a:r>
          </a:p>
        </p:txBody>
      </p:sp>
      <p:sp>
        <p:nvSpPr>
          <p:cNvPr id="12" name="AutoShape 5">
            <a:extLst>
              <a:ext uri="{FF2B5EF4-FFF2-40B4-BE49-F238E27FC236}">
                <a16:creationId xmlns:a16="http://schemas.microsoft.com/office/drawing/2014/main" id="{1FAD5CFC-15E6-3F42-9FD4-BB5E735C47C6}"/>
              </a:ext>
            </a:extLst>
          </p:cNvPr>
          <p:cNvSpPr>
            <a:spLocks noChangeArrowheads="1"/>
          </p:cNvSpPr>
          <p:nvPr/>
        </p:nvSpPr>
        <p:spPr bwMode="auto">
          <a:xfrm>
            <a:off x="2335306" y="4464423"/>
            <a:ext cx="3886200" cy="1231900"/>
          </a:xfrm>
          <a:prstGeom prst="bevel">
            <a:avLst>
              <a:gd name="adj" fmla="val 12500"/>
            </a:avLst>
          </a:prstGeom>
          <a:solidFill>
            <a:srgbClr val="99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800" b="1">
                <a:solidFill>
                  <a:srgbClr val="FFFF00"/>
                </a:solidFill>
              </a:rPr>
              <a:t>OL 750-NVG</a:t>
            </a:r>
          </a:p>
          <a:p>
            <a:pPr algn="ctr" eaLnBrk="0" hangingPunct="0"/>
            <a:r>
              <a:rPr lang="en-US" altLang="en-US" sz="2800" b="1">
                <a:solidFill>
                  <a:srgbClr val="FFFF00"/>
                </a:solidFill>
              </a:rPr>
              <a:t>spectroradiometer</a:t>
            </a:r>
          </a:p>
        </p:txBody>
      </p:sp>
      <p:sp>
        <p:nvSpPr>
          <p:cNvPr id="13" name="AutoShape 6">
            <a:extLst>
              <a:ext uri="{FF2B5EF4-FFF2-40B4-BE49-F238E27FC236}">
                <a16:creationId xmlns:a16="http://schemas.microsoft.com/office/drawing/2014/main" id="{CF46FE9A-23F2-7147-A34F-A7496B5D6D3D}"/>
              </a:ext>
            </a:extLst>
          </p:cNvPr>
          <p:cNvSpPr>
            <a:spLocks noChangeArrowheads="1"/>
          </p:cNvSpPr>
          <p:nvPr/>
        </p:nvSpPr>
        <p:spPr bwMode="auto">
          <a:xfrm>
            <a:off x="6221506" y="4464423"/>
            <a:ext cx="3889375" cy="1231900"/>
          </a:xfrm>
          <a:prstGeom prst="bevel">
            <a:avLst>
              <a:gd name="adj" fmla="val 12500"/>
            </a:avLst>
          </a:prstGeom>
          <a:solidFill>
            <a:srgbClr val="99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800" b="1">
                <a:solidFill>
                  <a:srgbClr val="00FF00"/>
                </a:solidFill>
              </a:rPr>
              <a:t>OL 600-NVG-P</a:t>
            </a:r>
          </a:p>
          <a:p>
            <a:pPr algn="ctr" eaLnBrk="0" hangingPunct="0"/>
            <a:r>
              <a:rPr lang="en-US" altLang="en-US" sz="2800" b="1">
                <a:solidFill>
                  <a:srgbClr val="00FF00"/>
                </a:solidFill>
              </a:rPr>
              <a:t>photometer</a:t>
            </a:r>
            <a:endParaRPr lang="en-US" altLang="en-US" sz="2800" b="1">
              <a:solidFill>
                <a:schemeClr val="accent2"/>
              </a:solidFill>
            </a:endParaRPr>
          </a:p>
        </p:txBody>
      </p:sp>
    </p:spTree>
    <p:extLst>
      <p:ext uri="{BB962C8B-B14F-4D97-AF65-F5344CB8AC3E}">
        <p14:creationId xmlns:p14="http://schemas.microsoft.com/office/powerpoint/2010/main" val="117023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11" grpId="0" animBg="1" autoUpdateAnimBg="0"/>
      <p:bldP spid="12" grpId="0" animBg="1" autoUpdateAnimBg="0"/>
      <p:bldP spid="13"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569626" y="501869"/>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BEYOND</a:t>
            </a:r>
          </a:p>
          <a:p>
            <a:pPr algn="r"/>
            <a:r>
              <a:rPr lang="en-US" altLang="en-US" sz="3600" b="1" dirty="0">
                <a:solidFill>
                  <a:schemeClr val="bg1"/>
                </a:solidFill>
              </a:rPr>
              <a:t>MIL-L-85762A </a:t>
            </a:r>
          </a:p>
        </p:txBody>
      </p:sp>
      <p:sp>
        <p:nvSpPr>
          <p:cNvPr id="7" name="AutoShape 5">
            <a:extLst>
              <a:ext uri="{FF2B5EF4-FFF2-40B4-BE49-F238E27FC236}">
                <a16:creationId xmlns:a16="http://schemas.microsoft.com/office/drawing/2014/main" id="{ABDFBB84-AF77-2345-BC9D-7940B6BC790A}"/>
              </a:ext>
            </a:extLst>
          </p:cNvPr>
          <p:cNvSpPr>
            <a:spLocks noChangeArrowheads="1"/>
          </p:cNvSpPr>
          <p:nvPr/>
        </p:nvSpPr>
        <p:spPr bwMode="auto">
          <a:xfrm>
            <a:off x="2245659" y="2573525"/>
            <a:ext cx="7764463" cy="3203575"/>
          </a:xfrm>
          <a:prstGeom prst="roundRect">
            <a:avLst>
              <a:gd name="adj" fmla="val 16667"/>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round/>
                <a:headEnd/>
                <a:tailEnd/>
              </a14:hiddenLine>
            </a:ext>
          </a:extLst>
        </p:spPr>
        <p:txBody>
          <a:bodyPr anchor="ctr">
            <a:spAutoFit/>
          </a:bodyPr>
          <a:lstStyle/>
          <a:p>
            <a:pPr algn="ctr"/>
            <a:r>
              <a:rPr lang="en-GB" altLang="en-US" sz="4000" b="1" dirty="0">
                <a:solidFill>
                  <a:srgbClr val="FF0000"/>
                </a:solidFill>
              </a:rPr>
              <a:t>Dynamic range</a:t>
            </a:r>
          </a:p>
          <a:p>
            <a:pPr algn="ctr"/>
            <a:r>
              <a:rPr lang="en-GB" altLang="en-US" sz="3600" dirty="0"/>
              <a:t>The brightest intensity measurable divided by the lowest (without changing the conditions of testing).</a:t>
            </a:r>
          </a:p>
          <a:p>
            <a:pPr algn="ctr"/>
            <a:endParaRPr lang="en-GB" altLang="en-US" sz="3600" dirty="0"/>
          </a:p>
        </p:txBody>
      </p:sp>
    </p:spTree>
    <p:extLst>
      <p:ext uri="{BB962C8B-B14F-4D97-AF65-F5344CB8AC3E}">
        <p14:creationId xmlns:p14="http://schemas.microsoft.com/office/powerpoint/2010/main" val="2813743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569626" y="501869"/>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BEYOND</a:t>
            </a:r>
          </a:p>
          <a:p>
            <a:pPr algn="r"/>
            <a:r>
              <a:rPr lang="en-US" altLang="en-US" sz="3600" b="1" dirty="0">
                <a:solidFill>
                  <a:schemeClr val="bg1"/>
                </a:solidFill>
              </a:rPr>
              <a:t>MIL-L-85762A </a:t>
            </a:r>
          </a:p>
        </p:txBody>
      </p:sp>
      <p:sp>
        <p:nvSpPr>
          <p:cNvPr id="15" name="AutoShape 14">
            <a:extLst>
              <a:ext uri="{FF2B5EF4-FFF2-40B4-BE49-F238E27FC236}">
                <a16:creationId xmlns:a16="http://schemas.microsoft.com/office/drawing/2014/main" id="{0C4CAF84-8838-F94D-93C8-E20B6842DB10}"/>
              </a:ext>
            </a:extLst>
          </p:cNvPr>
          <p:cNvSpPr>
            <a:spLocks noChangeArrowheads="1"/>
          </p:cNvSpPr>
          <p:nvPr/>
        </p:nvSpPr>
        <p:spPr bwMode="auto">
          <a:xfrm>
            <a:off x="2371164" y="2232212"/>
            <a:ext cx="5218113" cy="3746500"/>
          </a:xfrm>
          <a:prstGeom prst="roundRect">
            <a:avLst>
              <a:gd name="adj" fmla="val 16667"/>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round/>
                <a:headEnd/>
                <a:tailEnd/>
              </a14:hiddenLine>
            </a:ext>
          </a:extLst>
        </p:spPr>
        <p:txBody>
          <a:bodyPr>
            <a:spAutoFit/>
          </a:bodyPr>
          <a:lstStyle/>
          <a:p>
            <a:pPr algn="ctr" eaLnBrk="0" hangingPunct="0">
              <a:spcBef>
                <a:spcPct val="50000"/>
              </a:spcBef>
            </a:pPr>
            <a:r>
              <a:rPr lang="en-US" altLang="en-US" sz="3600" dirty="0"/>
              <a:t>There is no specification for dynamic range, but….</a:t>
            </a:r>
            <a:r>
              <a:rPr lang="en-US" altLang="en-US" sz="3600" dirty="0">
                <a:solidFill>
                  <a:srgbClr val="FF0000"/>
                </a:solidFill>
              </a:rPr>
              <a:t>MIL-L-85762A implies that the sensitivity specification applies at all </a:t>
            </a:r>
            <a:r>
              <a:rPr lang="en-US" altLang="en-US" sz="3600" dirty="0" err="1">
                <a:solidFill>
                  <a:srgbClr val="FF0000"/>
                </a:solidFill>
              </a:rPr>
              <a:t>luminances</a:t>
            </a:r>
            <a:endParaRPr lang="en-US" altLang="en-US" sz="3600" dirty="0"/>
          </a:p>
        </p:txBody>
      </p:sp>
      <p:sp>
        <p:nvSpPr>
          <p:cNvPr id="16" name="AutoShape 16">
            <a:extLst>
              <a:ext uri="{FF2B5EF4-FFF2-40B4-BE49-F238E27FC236}">
                <a16:creationId xmlns:a16="http://schemas.microsoft.com/office/drawing/2014/main" id="{42743BCB-8F98-9A46-84B7-4596DEA49D01}"/>
              </a:ext>
            </a:extLst>
          </p:cNvPr>
          <p:cNvSpPr>
            <a:spLocks noChangeArrowheads="1"/>
          </p:cNvSpPr>
          <p:nvPr/>
        </p:nvSpPr>
        <p:spPr bwMode="auto">
          <a:xfrm>
            <a:off x="7552764" y="3603812"/>
            <a:ext cx="2286000" cy="22098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12700">
                <a:solidFill>
                  <a:srgbClr val="3399FF"/>
                </a:solidFill>
                <a:round/>
                <a:headEnd/>
                <a:tailEnd/>
              </a14:hiddenLine>
            </a:ext>
          </a:extLst>
        </p:spPr>
        <p:txBody>
          <a:bodyPr wrap="none" anchor="ctr">
            <a:spAutoFit/>
          </a:bodyPr>
          <a:lstStyle/>
          <a:p>
            <a:endParaRPr lang="en-US"/>
          </a:p>
        </p:txBody>
      </p:sp>
      <p:sp>
        <p:nvSpPr>
          <p:cNvPr id="17" name="Oval 26">
            <a:extLst>
              <a:ext uri="{FF2B5EF4-FFF2-40B4-BE49-F238E27FC236}">
                <a16:creationId xmlns:a16="http://schemas.microsoft.com/office/drawing/2014/main" id="{2DB1D520-37CD-674A-8007-20346A792A4A}"/>
              </a:ext>
            </a:extLst>
          </p:cNvPr>
          <p:cNvSpPr>
            <a:spLocks noChangeArrowheads="1"/>
          </p:cNvSpPr>
          <p:nvPr/>
        </p:nvSpPr>
        <p:spPr bwMode="auto">
          <a:xfrm>
            <a:off x="8238564" y="4251512"/>
            <a:ext cx="914400" cy="914400"/>
          </a:xfrm>
          <a:prstGeom prst="ellipse">
            <a:avLst/>
          </a:prstGeom>
          <a:solidFill>
            <a:srgbClr val="B7FFB7"/>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18" name="Group 32">
            <a:extLst>
              <a:ext uri="{FF2B5EF4-FFF2-40B4-BE49-F238E27FC236}">
                <a16:creationId xmlns:a16="http://schemas.microsoft.com/office/drawing/2014/main" id="{948BE9F9-129D-644B-9546-7FBD0A8CB101}"/>
              </a:ext>
            </a:extLst>
          </p:cNvPr>
          <p:cNvGrpSpPr>
            <a:grpSpLocks/>
          </p:cNvGrpSpPr>
          <p:nvPr/>
        </p:nvGrpSpPr>
        <p:grpSpPr bwMode="auto">
          <a:xfrm>
            <a:off x="2523564" y="3527612"/>
            <a:ext cx="7315200" cy="2514600"/>
            <a:chOff x="528" y="2064"/>
            <a:chExt cx="4608" cy="1584"/>
          </a:xfrm>
        </p:grpSpPr>
        <p:sp>
          <p:nvSpPr>
            <p:cNvPr id="19" name="AutoShape 28">
              <a:extLst>
                <a:ext uri="{FF2B5EF4-FFF2-40B4-BE49-F238E27FC236}">
                  <a16:creationId xmlns:a16="http://schemas.microsoft.com/office/drawing/2014/main" id="{845A7F99-F8E7-AA41-B716-4705997745F8}"/>
                </a:ext>
              </a:extLst>
            </p:cNvPr>
            <p:cNvSpPr>
              <a:spLocks noChangeArrowheads="1"/>
            </p:cNvSpPr>
            <p:nvPr/>
          </p:nvSpPr>
          <p:spPr bwMode="auto">
            <a:xfrm>
              <a:off x="3696" y="2112"/>
              <a:ext cx="1440" cy="1392"/>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12700">
                  <a:solidFill>
                    <a:srgbClr val="3399FF"/>
                  </a:solidFill>
                  <a:miter lim="800000"/>
                  <a:headEnd/>
                  <a:tailEnd/>
                </a14:hiddenLine>
              </a:ext>
            </a:extLst>
          </p:spPr>
          <p:txBody>
            <a:bodyPr anchor="ctr">
              <a:spAutoFit/>
            </a:bodyPr>
            <a:lstStyle/>
            <a:p>
              <a:endParaRPr lang="en-US"/>
            </a:p>
          </p:txBody>
        </p:sp>
        <p:sp>
          <p:nvSpPr>
            <p:cNvPr id="20" name="AutoShape 29">
              <a:extLst>
                <a:ext uri="{FF2B5EF4-FFF2-40B4-BE49-F238E27FC236}">
                  <a16:creationId xmlns:a16="http://schemas.microsoft.com/office/drawing/2014/main" id="{BC35DA23-311E-A243-9497-339F466684A9}"/>
                </a:ext>
              </a:extLst>
            </p:cNvPr>
            <p:cNvSpPr>
              <a:spLocks noChangeArrowheads="1"/>
            </p:cNvSpPr>
            <p:nvPr/>
          </p:nvSpPr>
          <p:spPr bwMode="auto">
            <a:xfrm>
              <a:off x="528" y="2064"/>
              <a:ext cx="2736" cy="1584"/>
            </a:xfrm>
            <a:prstGeom prst="wedgeRectCallout">
              <a:avLst>
                <a:gd name="adj1" fmla="val 68824"/>
                <a:gd name="adj2" fmla="val -7259"/>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sz="2600" dirty="0"/>
                <a:t>PMTs have very limited dynamic range so most systems must </a:t>
              </a:r>
              <a:r>
                <a:rPr lang="en-GB" altLang="en-US" sz="2600" b="1" dirty="0"/>
                <a:t>ignore</a:t>
              </a:r>
            </a:p>
            <a:p>
              <a:pPr algn="ctr"/>
              <a:r>
                <a:rPr lang="en-GB" altLang="en-US" sz="2600" dirty="0"/>
                <a:t>MIL-L-85762A sensitivity specifications when testing sources brighter than 1 </a:t>
              </a:r>
              <a:r>
                <a:rPr lang="en-GB" altLang="en-US" sz="2600" dirty="0" err="1"/>
                <a:t>fL</a:t>
              </a:r>
              <a:endParaRPr lang="en-GB" altLang="en-US" sz="2600" dirty="0"/>
            </a:p>
          </p:txBody>
        </p:sp>
      </p:grpSp>
    </p:spTree>
    <p:extLst>
      <p:ext uri="{BB962C8B-B14F-4D97-AF65-F5344CB8AC3E}">
        <p14:creationId xmlns:p14="http://schemas.microsoft.com/office/powerpoint/2010/main" val="196040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1000"/>
                                  </p:stCondLst>
                                  <p:childTnLst>
                                    <p:set>
                                      <p:cBhvr>
                                        <p:cTn id="9"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569626" y="501869"/>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BEYOND</a:t>
            </a:r>
          </a:p>
          <a:p>
            <a:pPr algn="r"/>
            <a:r>
              <a:rPr lang="en-US" altLang="en-US" sz="3600" b="1" dirty="0">
                <a:solidFill>
                  <a:schemeClr val="bg1"/>
                </a:solidFill>
              </a:rPr>
              <a:t>MIL-L-85762A </a:t>
            </a:r>
          </a:p>
        </p:txBody>
      </p:sp>
      <p:sp>
        <p:nvSpPr>
          <p:cNvPr id="15" name="AutoShape 14">
            <a:extLst>
              <a:ext uri="{FF2B5EF4-FFF2-40B4-BE49-F238E27FC236}">
                <a16:creationId xmlns:a16="http://schemas.microsoft.com/office/drawing/2014/main" id="{0C4CAF84-8838-F94D-93C8-E20B6842DB10}"/>
              </a:ext>
            </a:extLst>
          </p:cNvPr>
          <p:cNvSpPr>
            <a:spLocks noChangeArrowheads="1"/>
          </p:cNvSpPr>
          <p:nvPr/>
        </p:nvSpPr>
        <p:spPr bwMode="auto">
          <a:xfrm>
            <a:off x="534987" y="1884906"/>
            <a:ext cx="6674877" cy="4733211"/>
          </a:xfrm>
          <a:prstGeom prst="roundRect">
            <a:avLst>
              <a:gd name="adj" fmla="val 16667"/>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round/>
                <a:headEnd/>
                <a:tailEnd/>
              </a14:hiddenLine>
            </a:ext>
          </a:extLst>
        </p:spPr>
        <p:txBody>
          <a:bodyPr wrap="square">
            <a:spAutoFit/>
          </a:bodyPr>
          <a:lstStyle/>
          <a:p>
            <a:pPr algn="ctr"/>
            <a:r>
              <a:rPr lang="en-GB" altLang="en-US" sz="3400" dirty="0"/>
              <a:t>The OL 750-NVG</a:t>
            </a:r>
          </a:p>
          <a:p>
            <a:pPr algn="ctr"/>
            <a:r>
              <a:rPr lang="en-GB" altLang="en-US" sz="3400" dirty="0"/>
              <a:t>features 10 decades</a:t>
            </a:r>
          </a:p>
          <a:p>
            <a:pPr algn="ctr"/>
            <a:r>
              <a:rPr lang="en-GB" altLang="en-US" sz="3400" dirty="0"/>
              <a:t>of dynamic range</a:t>
            </a:r>
          </a:p>
          <a:p>
            <a:pPr algn="ctr"/>
            <a:r>
              <a:rPr lang="en-GB" altLang="en-US" sz="3400" dirty="0"/>
              <a:t>for each measurement,</a:t>
            </a:r>
          </a:p>
          <a:p>
            <a:pPr algn="ctr"/>
            <a:r>
              <a:rPr lang="en-GB" altLang="en-US" sz="3400" dirty="0"/>
              <a:t>so bright sources can be measured while meeting </a:t>
            </a:r>
          </a:p>
          <a:p>
            <a:pPr algn="ctr"/>
            <a:r>
              <a:rPr lang="en-GB" altLang="en-US" sz="3400" dirty="0"/>
              <a:t>MIL-L-85762A sensitivity specifications.</a:t>
            </a:r>
          </a:p>
        </p:txBody>
      </p:sp>
      <p:sp>
        <p:nvSpPr>
          <p:cNvPr id="16" name="AutoShape 16">
            <a:extLst>
              <a:ext uri="{FF2B5EF4-FFF2-40B4-BE49-F238E27FC236}">
                <a16:creationId xmlns:a16="http://schemas.microsoft.com/office/drawing/2014/main" id="{42743BCB-8F98-9A46-84B7-4596DEA49D01}"/>
              </a:ext>
            </a:extLst>
          </p:cNvPr>
          <p:cNvSpPr>
            <a:spLocks noChangeArrowheads="1"/>
          </p:cNvSpPr>
          <p:nvPr/>
        </p:nvSpPr>
        <p:spPr bwMode="auto">
          <a:xfrm>
            <a:off x="7552764" y="3603812"/>
            <a:ext cx="2286000" cy="22098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12700">
                <a:solidFill>
                  <a:srgbClr val="3399FF"/>
                </a:solidFill>
                <a:round/>
                <a:headEnd/>
                <a:tailEnd/>
              </a14:hiddenLine>
            </a:ext>
          </a:extLst>
        </p:spPr>
        <p:txBody>
          <a:bodyPr wrap="none" anchor="ctr">
            <a:spAutoFit/>
          </a:bodyPr>
          <a:lstStyle/>
          <a:p>
            <a:endParaRPr lang="en-US"/>
          </a:p>
        </p:txBody>
      </p:sp>
      <p:sp>
        <p:nvSpPr>
          <p:cNvPr id="17" name="Oval 26">
            <a:extLst>
              <a:ext uri="{FF2B5EF4-FFF2-40B4-BE49-F238E27FC236}">
                <a16:creationId xmlns:a16="http://schemas.microsoft.com/office/drawing/2014/main" id="{2DB1D520-37CD-674A-8007-20346A792A4A}"/>
              </a:ext>
            </a:extLst>
          </p:cNvPr>
          <p:cNvSpPr>
            <a:spLocks noChangeArrowheads="1"/>
          </p:cNvSpPr>
          <p:nvPr/>
        </p:nvSpPr>
        <p:spPr bwMode="auto">
          <a:xfrm>
            <a:off x="8238564" y="4251512"/>
            <a:ext cx="914400" cy="914400"/>
          </a:xfrm>
          <a:prstGeom prst="ellipse">
            <a:avLst/>
          </a:prstGeom>
          <a:solidFill>
            <a:srgbClr val="B7FFB7"/>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 name="AutoShape 28">
            <a:extLst>
              <a:ext uri="{FF2B5EF4-FFF2-40B4-BE49-F238E27FC236}">
                <a16:creationId xmlns:a16="http://schemas.microsoft.com/office/drawing/2014/main" id="{845A7F99-F8E7-AA41-B716-4705997745F8}"/>
              </a:ext>
            </a:extLst>
          </p:cNvPr>
          <p:cNvSpPr>
            <a:spLocks noChangeArrowheads="1"/>
          </p:cNvSpPr>
          <p:nvPr/>
        </p:nvSpPr>
        <p:spPr bwMode="auto">
          <a:xfrm>
            <a:off x="7552764" y="3603812"/>
            <a:ext cx="2286000" cy="22098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12700">
                <a:solidFill>
                  <a:srgbClr val="3399FF"/>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199918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1000"/>
                                  </p:stCondLst>
                                  <p:childTnLst>
                                    <p:set>
                                      <p:cBhvr>
                                        <p:cTn id="9"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6956612" y="3173361"/>
            <a:ext cx="4524188" cy="6355977"/>
          </a:xfrm>
          <a:noFill/>
        </p:spPr>
        <p:txBody>
          <a:bodyPr>
            <a:noAutofit/>
          </a:bodyPr>
          <a:lstStyle/>
          <a:p>
            <a:pPr marL="0" indent="0" algn="l"/>
            <a:r>
              <a:rPr lang="bg-BG" sz="3600" dirty="0">
                <a:solidFill>
                  <a:srgbClr val="88B1BB"/>
                </a:solidFill>
                <a:ea typeface="Helvetica Neue" charset="0"/>
                <a:cs typeface="Helvetica Neue" charset="0"/>
              </a:rPr>
              <a:t>•</a:t>
            </a:r>
            <a:r>
              <a:rPr lang="bg-BG" sz="3600" dirty="0">
                <a:solidFill>
                  <a:schemeClr val="accent1">
                    <a:lumMod val="40000"/>
                    <a:lumOff val="60000"/>
                  </a:schemeClr>
                </a:solidFill>
                <a:ea typeface="Helvetica Neue" charset="0"/>
                <a:cs typeface="Helvetica Neue" charset="0"/>
              </a:rPr>
              <a:t> </a:t>
            </a:r>
            <a:r>
              <a:rPr lang="en-US" altLang="en-US" sz="3600" dirty="0"/>
              <a:t>There are no high or low scan speed limitations specified, but faster is preferred.</a:t>
            </a:r>
            <a:br>
              <a:rPr lang="en-US" altLang="en-US" sz="3600" dirty="0"/>
            </a:br>
            <a:br>
              <a:rPr lang="en-US" altLang="en-US" sz="3600" dirty="0"/>
            </a:br>
            <a:r>
              <a:rPr lang="bg-BG" sz="3600" dirty="0">
                <a:solidFill>
                  <a:srgbClr val="88B1BB"/>
                </a:solidFill>
                <a:ea typeface="Helvetica Neue" charset="0"/>
                <a:cs typeface="Helvetica Neue" charset="0"/>
              </a:rPr>
              <a:t>•</a:t>
            </a:r>
            <a:r>
              <a:rPr lang="bg-BG" sz="3600" dirty="0">
                <a:solidFill>
                  <a:schemeClr val="accent1">
                    <a:lumMod val="40000"/>
                    <a:lumOff val="60000"/>
                  </a:schemeClr>
                </a:solidFill>
                <a:ea typeface="Helvetica Neue" charset="0"/>
                <a:cs typeface="Helvetica Neue" charset="0"/>
              </a:rPr>
              <a:t> </a:t>
            </a:r>
            <a:r>
              <a:rPr lang="en-US" altLang="en-US" sz="3600" dirty="0"/>
              <a:t>The OL 750-NVG can give quality NVIS results in 2 minutes or less.</a:t>
            </a:r>
            <a:br>
              <a:rPr lang="en-US" altLang="en-US" sz="3600" dirty="0"/>
            </a:br>
            <a:br>
              <a:rPr lang="en-US" altLang="en-US" sz="3600" dirty="0"/>
            </a:br>
            <a:br>
              <a:rPr lang="en-GB" altLang="en-US" sz="3600" dirty="0"/>
            </a:br>
            <a:br>
              <a:rPr lang="en-GB" altLang="en-US" sz="3600" b="1" dirty="0">
                <a:effectLst>
                  <a:outerShdw blurRad="38100" dist="38100" dir="2700000" algn="tl">
                    <a:srgbClr val="FFFFFF"/>
                  </a:outerShdw>
                </a:effectLst>
                <a:latin typeface="Tahoma" panose="020B0604030504040204" pitchFamily="34" charset="0"/>
              </a:rPr>
            </a:br>
            <a:br>
              <a:rPr lang="en-US" altLang="en-US" sz="3600" dirty="0"/>
            </a:br>
            <a:br>
              <a:rPr lang="en-GB" altLang="en-US" sz="3600" b="1" dirty="0">
                <a:solidFill>
                  <a:srgbClr val="233667"/>
                </a:solidFill>
                <a:latin typeface="Helvetica 57 Condensed" pitchFamily="2" charset="0"/>
              </a:rPr>
            </a:br>
            <a:endParaRPr lang="en-GB" altLang="en-US" sz="3600" b="1" dirty="0"/>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569626" y="501869"/>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MIL-L-85762A </a:t>
            </a:r>
          </a:p>
          <a:p>
            <a:pPr algn="r"/>
            <a:r>
              <a:rPr lang="en-US" altLang="en-US" sz="3600" b="1" dirty="0">
                <a:solidFill>
                  <a:schemeClr val="bg1"/>
                </a:solidFill>
              </a:rPr>
              <a:t>REQUIREMENTS</a:t>
            </a:r>
            <a:endParaRPr lang="en-US" sz="3600" b="1" dirty="0">
              <a:solidFill>
                <a:schemeClr val="bg1"/>
              </a:solidFill>
            </a:endParaRPr>
          </a:p>
        </p:txBody>
      </p:sp>
      <p:sp>
        <p:nvSpPr>
          <p:cNvPr id="5" name="Rectangle 4">
            <a:extLst>
              <a:ext uri="{FF2B5EF4-FFF2-40B4-BE49-F238E27FC236}">
                <a16:creationId xmlns:a16="http://schemas.microsoft.com/office/drawing/2014/main" id="{19F258A9-570A-F940-89EC-F1C0A61F4D0D}"/>
              </a:ext>
            </a:extLst>
          </p:cNvPr>
          <p:cNvSpPr>
            <a:spLocks noChangeArrowheads="1"/>
          </p:cNvSpPr>
          <p:nvPr/>
        </p:nvSpPr>
        <p:spPr bwMode="auto">
          <a:xfrm>
            <a:off x="1407459" y="2120153"/>
            <a:ext cx="4314096" cy="616299"/>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a:noFill/>
          </a:ln>
          <a:effectLst>
            <a:prstShdw prst="shdw17" dist="17961" dir="2700000">
              <a:srgbClr val="A603AB">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wrap="square" anchor="ctr">
            <a:spAutoFit/>
          </a:bodyPr>
          <a:lstStyle/>
          <a:p>
            <a:endParaRPr lang="en-US"/>
          </a:p>
        </p:txBody>
      </p:sp>
      <p:pic>
        <p:nvPicPr>
          <p:cNvPr id="7" name="Picture 5">
            <a:extLst>
              <a:ext uri="{FF2B5EF4-FFF2-40B4-BE49-F238E27FC236}">
                <a16:creationId xmlns:a16="http://schemas.microsoft.com/office/drawing/2014/main" id="{2CECFBD4-7BC8-7C46-8D70-AA3E1A2D1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4371"/>
          <a:stretch>
            <a:fillRect/>
          </a:stretch>
        </p:blipFill>
        <p:spPr bwMode="auto">
          <a:xfrm>
            <a:off x="721659" y="2653553"/>
            <a:ext cx="5589494" cy="369779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819630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21352" y="4694343"/>
            <a:ext cx="10782187" cy="1658014"/>
          </a:xfrm>
          <a:noFill/>
        </p:spPr>
        <p:txBody>
          <a:bodyPr>
            <a:normAutofit fontScale="90000"/>
          </a:bodyPr>
          <a:lstStyle/>
          <a:p>
            <a:pPr algn="l">
              <a:spcBef>
                <a:spcPct val="100000"/>
              </a:spcBef>
            </a:pPr>
            <a:r>
              <a:rPr lang="en-US" altLang="en-US" sz="3600" b="1" dirty="0">
                <a:solidFill>
                  <a:srgbClr val="233667"/>
                </a:solidFill>
                <a:latin typeface="Helvetica 57 Condensed" charset="0"/>
                <a:ea typeface="Helvetica 57 Condensed" charset="0"/>
                <a:cs typeface="Helvetica 57 Condensed" charset="0"/>
              </a:rPr>
              <a:t>ABOUT OPTRONIC LABORATORIES, INC. </a:t>
            </a:r>
            <a:br>
              <a:rPr lang="en-US" altLang="en-US" sz="3600" dirty="0">
                <a:solidFill>
                  <a:srgbClr val="233667"/>
                </a:solidFill>
                <a:latin typeface="Helvetica 57 Condensed" charset="0"/>
                <a:ea typeface="Helvetica 57 Condensed" charset="0"/>
                <a:cs typeface="Helvetica 57 Condensed" charset="0"/>
              </a:rPr>
            </a:br>
            <a:r>
              <a:rPr lang="en-US" sz="3200" dirty="0">
                <a:solidFill>
                  <a:srgbClr val="92D050"/>
                </a:solidFill>
                <a:latin typeface="Helvetica Neue" charset="0"/>
                <a:ea typeface="Helvetica Neue" charset="0"/>
                <a:cs typeface="Helvetica Neue" charset="0"/>
              </a:rPr>
              <a:t> </a:t>
            </a:r>
            <a:r>
              <a:rPr lang="bg-BG" sz="3200" dirty="0">
                <a:solidFill>
                  <a:srgbClr val="88B1BB"/>
                </a:solidFill>
                <a:latin typeface="Helvetica Neue" charset="0"/>
                <a:ea typeface="Helvetica Neue" charset="0"/>
                <a:cs typeface="Helvetica Neue" charset="0"/>
              </a:rPr>
              <a:t>•</a:t>
            </a:r>
            <a:r>
              <a:rPr lang="bg-BG" sz="3200" dirty="0">
                <a:solidFill>
                  <a:schemeClr val="accent1">
                    <a:lumMod val="40000"/>
                    <a:lumOff val="60000"/>
                  </a:schemeClr>
                </a:solidFill>
                <a:latin typeface="Helvetica Neue" charset="0"/>
                <a:ea typeface="Helvetica Neue" charset="0"/>
                <a:cs typeface="Helvetica Neue" charset="0"/>
              </a:rPr>
              <a:t> </a:t>
            </a:r>
            <a:r>
              <a:rPr lang="en-US" altLang="en-US" sz="3200" dirty="0"/>
              <a:t>Optronic Laboratories, LLC was established in 1970 by two eminent   </a:t>
            </a:r>
            <a:br>
              <a:rPr lang="en-US" altLang="en-US" sz="3200" dirty="0"/>
            </a:br>
            <a:r>
              <a:rPr lang="en-US" altLang="en-US" sz="3200" dirty="0"/>
              <a:t>    researchers at NIST (then NBS). Facilities were modeled after NIST, </a:t>
            </a:r>
            <a:br>
              <a:rPr lang="en-US" altLang="en-US" sz="3200" dirty="0"/>
            </a:br>
            <a:r>
              <a:rPr lang="en-US" altLang="en-US" sz="3200" dirty="0"/>
              <a:t>    and Optronic Laboratories, LLC. achieved a worldwide reputation for </a:t>
            </a:r>
            <a:br>
              <a:rPr lang="en-US" altLang="en-US" sz="3200" dirty="0"/>
            </a:br>
            <a:r>
              <a:rPr lang="en-US" altLang="en-US" sz="3200" dirty="0"/>
              <a:t>    excellence in light measurement and calibration.</a:t>
            </a:r>
            <a:br>
              <a:rPr lang="en-US" altLang="en-US" sz="3200" dirty="0"/>
            </a:br>
            <a:br>
              <a:rPr lang="en-US" altLang="en-US" sz="3200" dirty="0"/>
            </a:br>
            <a:r>
              <a:rPr lang="bg-BG" sz="3200" dirty="0">
                <a:solidFill>
                  <a:srgbClr val="88B1BB"/>
                </a:solidFill>
                <a:latin typeface="Helvetica Neue" charset="0"/>
                <a:ea typeface="Helvetica Neue" charset="0"/>
                <a:cs typeface="Helvetica Neue" charset="0"/>
              </a:rPr>
              <a:t>•</a:t>
            </a:r>
            <a:r>
              <a:rPr lang="bg-BG" sz="3200" dirty="0">
                <a:solidFill>
                  <a:schemeClr val="accent1">
                    <a:lumMod val="40000"/>
                    <a:lumOff val="60000"/>
                  </a:schemeClr>
                </a:solidFill>
                <a:latin typeface="Helvetica Neue" charset="0"/>
                <a:ea typeface="Helvetica Neue" charset="0"/>
                <a:cs typeface="Helvetica Neue" charset="0"/>
              </a:rPr>
              <a:t> </a:t>
            </a:r>
            <a:r>
              <a:rPr lang="en-US" altLang="en-US" sz="3200" dirty="0"/>
              <a:t>Continuing to work closely with NIST, the development of new </a:t>
            </a:r>
            <a:br>
              <a:rPr lang="en-US" altLang="en-US" sz="3200" dirty="0"/>
            </a:br>
            <a:r>
              <a:rPr lang="en-US" altLang="en-US" sz="3200" dirty="0"/>
              <a:t>   instruments and techniques at Optronic Laboratories, LLC constantly </a:t>
            </a:r>
            <a:br>
              <a:rPr lang="en-US" altLang="en-US" sz="3200" dirty="0"/>
            </a:br>
            <a:r>
              <a:rPr lang="en-US" altLang="en-US" sz="3200" dirty="0"/>
              <a:t>   improves the accuracy and precision of light measurement.</a:t>
            </a:r>
            <a:br>
              <a:rPr lang="en-GB" altLang="en-US" sz="3200" dirty="0"/>
            </a:br>
            <a:endParaRPr lang="en-US" altLang="en-US" sz="3200" dirty="0">
              <a:solidFill>
                <a:schemeClr val="bg1">
                  <a:lumMod val="50000"/>
                </a:schemeClr>
              </a:solidFill>
              <a:latin typeface="Helvetica 57 Condensed" charset="0"/>
              <a:ea typeface="Helvetica 57 Condensed" charset="0"/>
              <a:cs typeface="Helvetica 57 Condensed" charset="0"/>
            </a:endParaRP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2438400" y="172994"/>
            <a:ext cx="9144000" cy="9842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BACKGROUND</a:t>
            </a:r>
          </a:p>
        </p:txBody>
      </p:sp>
    </p:spTree>
    <p:extLst>
      <p:ext uri="{BB962C8B-B14F-4D97-AF65-F5344CB8AC3E}">
        <p14:creationId xmlns:p14="http://schemas.microsoft.com/office/powerpoint/2010/main" val="2242920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6956612" y="1721079"/>
            <a:ext cx="4524188" cy="6355977"/>
          </a:xfrm>
          <a:noFill/>
        </p:spPr>
        <p:txBody>
          <a:bodyPr>
            <a:noAutofit/>
          </a:bodyPr>
          <a:lstStyle/>
          <a:p>
            <a:pPr algn="l"/>
            <a:r>
              <a:rPr lang="bg-BG" sz="3600" dirty="0">
                <a:solidFill>
                  <a:srgbClr val="88B1BB"/>
                </a:solidFill>
                <a:ea typeface="Helvetica Neue" charset="0"/>
                <a:cs typeface="Helvetica Neue" charset="0"/>
              </a:rPr>
              <a:t>•</a:t>
            </a:r>
            <a:r>
              <a:rPr lang="bg-BG" sz="3600" dirty="0">
                <a:solidFill>
                  <a:schemeClr val="accent1">
                    <a:lumMod val="40000"/>
                    <a:lumOff val="60000"/>
                  </a:schemeClr>
                </a:solidFill>
                <a:ea typeface="Helvetica Neue" charset="0"/>
                <a:cs typeface="Helvetica Neue" charset="0"/>
              </a:rPr>
              <a:t> </a:t>
            </a:r>
            <a:r>
              <a:rPr lang="en-US" altLang="en-US" sz="3600" dirty="0"/>
              <a:t>Sometimes, when testing cockpit displays, you need to climb into a cockpit</a:t>
            </a:r>
            <a:br>
              <a:rPr lang="en-US" altLang="en-US" sz="3600" dirty="0"/>
            </a:br>
            <a:br>
              <a:rPr lang="en-US" altLang="en-US" sz="3600" dirty="0"/>
            </a:br>
            <a:br>
              <a:rPr lang="en-GB" altLang="en-US" sz="3600" dirty="0"/>
            </a:br>
            <a:br>
              <a:rPr lang="en-GB" altLang="en-US" sz="3600" b="1" dirty="0">
                <a:effectLst>
                  <a:outerShdw blurRad="38100" dist="38100" dir="2700000" algn="tl">
                    <a:srgbClr val="FFFFFF"/>
                  </a:outerShdw>
                </a:effectLst>
                <a:latin typeface="Tahoma" panose="020B0604030504040204" pitchFamily="34" charset="0"/>
              </a:rPr>
            </a:br>
            <a:br>
              <a:rPr lang="en-US" altLang="en-US" sz="3600" dirty="0"/>
            </a:br>
            <a:br>
              <a:rPr lang="en-GB" altLang="en-US" sz="3600" b="1" dirty="0">
                <a:solidFill>
                  <a:srgbClr val="233667"/>
                </a:solidFill>
                <a:latin typeface="Helvetica 57 Condensed" pitchFamily="2" charset="0"/>
              </a:rPr>
            </a:br>
            <a:endParaRPr lang="en-GB" altLang="en-US" sz="3600" b="1" dirty="0"/>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569626" y="501869"/>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SPECIAL FEATURES</a:t>
            </a:r>
            <a:endParaRPr lang="en-US" sz="3600" b="1" dirty="0">
              <a:solidFill>
                <a:schemeClr val="bg1"/>
              </a:solidFill>
            </a:endParaRPr>
          </a:p>
        </p:txBody>
      </p:sp>
      <p:pic>
        <p:nvPicPr>
          <p:cNvPr id="8" name="Picture 10" descr="F:\USER\RICHARD\OLI\lift_003.bmp">
            <a:extLst>
              <a:ext uri="{FF2B5EF4-FFF2-40B4-BE49-F238E27FC236}">
                <a16:creationId xmlns:a16="http://schemas.microsoft.com/office/drawing/2014/main" id="{C7FEED2C-97AC-ED46-85B2-8A33589CA6E0}"/>
              </a:ext>
            </a:extLst>
          </p:cNvPr>
          <p:cNvPicPr>
            <a:picLocks noChangeAspect="1" noChangeArrowheads="1"/>
          </p:cNvPicPr>
          <p:nvPr/>
        </p:nvPicPr>
        <p:blipFill>
          <a:blip r:embed="rId3">
            <a:lum bright="24000"/>
            <a:extLst>
              <a:ext uri="{28A0092B-C50C-407E-A947-70E740481C1C}">
                <a14:useLocalDpi xmlns:a14="http://schemas.microsoft.com/office/drawing/2010/main" val="0"/>
              </a:ext>
            </a:extLst>
          </a:blip>
          <a:srcRect t="43333" r="14706"/>
          <a:stretch>
            <a:fillRect/>
          </a:stretch>
        </p:blipFill>
        <p:spPr bwMode="auto">
          <a:xfrm>
            <a:off x="1367118" y="2268071"/>
            <a:ext cx="4495800" cy="2239963"/>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6">
            <a:extLst>
              <a:ext uri="{FF2B5EF4-FFF2-40B4-BE49-F238E27FC236}">
                <a16:creationId xmlns:a16="http://schemas.microsoft.com/office/drawing/2014/main" id="{4F3F15AA-2C84-004B-AADE-574A8D3D2189}"/>
              </a:ext>
            </a:extLst>
          </p:cNvPr>
          <p:cNvSpPr>
            <a:spLocks noChangeArrowheads="1"/>
          </p:cNvSpPr>
          <p:nvPr/>
        </p:nvSpPr>
        <p:spPr bwMode="auto">
          <a:xfrm>
            <a:off x="1367118" y="4630271"/>
            <a:ext cx="3657600" cy="1600200"/>
          </a:xfrm>
          <a:prstGeom prst="wedgeRectCallout">
            <a:avLst>
              <a:gd name="adj1" fmla="val 8769"/>
              <a:gd name="adj2" fmla="val -123611"/>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a:t>With a fiber-optic cable, you can make measurements anywhere with the OL 750-NVG</a:t>
            </a:r>
          </a:p>
        </p:txBody>
      </p:sp>
      <p:sp>
        <p:nvSpPr>
          <p:cNvPr id="10" name="AutoShape 17">
            <a:extLst>
              <a:ext uri="{FF2B5EF4-FFF2-40B4-BE49-F238E27FC236}">
                <a16:creationId xmlns:a16="http://schemas.microsoft.com/office/drawing/2014/main" id="{7C21D3D3-C623-A94A-AD01-88BB1A4681A9}"/>
              </a:ext>
            </a:extLst>
          </p:cNvPr>
          <p:cNvSpPr>
            <a:spLocks noChangeArrowheads="1"/>
          </p:cNvSpPr>
          <p:nvPr/>
        </p:nvSpPr>
        <p:spPr bwMode="auto">
          <a:xfrm>
            <a:off x="2357718" y="4630271"/>
            <a:ext cx="3276600" cy="1143000"/>
          </a:xfrm>
          <a:prstGeom prst="wedgeRectCallout">
            <a:avLst>
              <a:gd name="adj1" fmla="val 9352"/>
              <a:gd name="adj2" fmla="val -172639"/>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a:t>Remove the OL 600-NVG base to reveal a tripod mounting thread</a:t>
            </a:r>
          </a:p>
        </p:txBody>
      </p:sp>
      <p:sp>
        <p:nvSpPr>
          <p:cNvPr id="11" name="AutoShape 18">
            <a:extLst>
              <a:ext uri="{FF2B5EF4-FFF2-40B4-BE49-F238E27FC236}">
                <a16:creationId xmlns:a16="http://schemas.microsoft.com/office/drawing/2014/main" id="{7E3DBA85-B277-FD45-9F1E-E456A65AE549}"/>
              </a:ext>
            </a:extLst>
          </p:cNvPr>
          <p:cNvSpPr>
            <a:spLocks noChangeArrowheads="1"/>
          </p:cNvSpPr>
          <p:nvPr/>
        </p:nvSpPr>
        <p:spPr bwMode="auto">
          <a:xfrm>
            <a:off x="1367118" y="4249271"/>
            <a:ext cx="3429000" cy="1905000"/>
          </a:xfrm>
          <a:prstGeom prst="wedgeRectCallout">
            <a:avLst>
              <a:gd name="adj1" fmla="val 74954"/>
              <a:gd name="adj2" fmla="val -105750"/>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a:t>The supplied baffle-tube is ideal for quick focus and low stray light, just place the end against the cockpit display</a:t>
            </a:r>
          </a:p>
        </p:txBody>
      </p:sp>
    </p:spTree>
    <p:extLst>
      <p:ext uri="{BB962C8B-B14F-4D97-AF65-F5344CB8AC3E}">
        <p14:creationId xmlns:p14="http://schemas.microsoft.com/office/powerpoint/2010/main" val="403780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autoUpdateAnimBg="0"/>
      <p:bldP spid="11"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569626" y="501869"/>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SPECIAL FEATURES</a:t>
            </a:r>
            <a:endParaRPr lang="en-US" sz="3600" b="1" dirty="0">
              <a:solidFill>
                <a:schemeClr val="bg1"/>
              </a:solidFill>
            </a:endParaRPr>
          </a:p>
        </p:txBody>
      </p:sp>
      <p:pic>
        <p:nvPicPr>
          <p:cNvPr id="12" name="Picture 4">
            <a:extLst>
              <a:ext uri="{FF2B5EF4-FFF2-40B4-BE49-F238E27FC236}">
                <a16:creationId xmlns:a16="http://schemas.microsoft.com/office/drawing/2014/main" id="{48CAE85F-C916-FA4F-9E3C-B1E91275A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124636"/>
            <a:ext cx="55626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AutoShape 18">
            <a:extLst>
              <a:ext uri="{FF2B5EF4-FFF2-40B4-BE49-F238E27FC236}">
                <a16:creationId xmlns:a16="http://schemas.microsoft.com/office/drawing/2014/main" id="{37ECB739-01D9-9448-A3EB-927A81E9C666}"/>
              </a:ext>
            </a:extLst>
          </p:cNvPr>
          <p:cNvSpPr>
            <a:spLocks noChangeArrowheads="1"/>
          </p:cNvSpPr>
          <p:nvPr/>
        </p:nvSpPr>
        <p:spPr bwMode="auto">
          <a:xfrm>
            <a:off x="8534400" y="2124636"/>
            <a:ext cx="1447800" cy="1219200"/>
          </a:xfrm>
          <a:prstGeom prst="wedgeRectCallout">
            <a:avLst>
              <a:gd name="adj1" fmla="val -72917"/>
              <a:gd name="adj2" fmla="val 47657"/>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sz="2200" dirty="0"/>
              <a:t>Multi-Spectral</a:t>
            </a:r>
          </a:p>
          <a:p>
            <a:pPr algn="ctr"/>
            <a:r>
              <a:rPr lang="en-GB" altLang="en-US" sz="2200" dirty="0"/>
              <a:t>plots</a:t>
            </a:r>
          </a:p>
        </p:txBody>
      </p:sp>
      <p:sp>
        <p:nvSpPr>
          <p:cNvPr id="14" name="AutoShape 19">
            <a:extLst>
              <a:ext uri="{FF2B5EF4-FFF2-40B4-BE49-F238E27FC236}">
                <a16:creationId xmlns:a16="http://schemas.microsoft.com/office/drawing/2014/main" id="{746A52D5-7229-1741-AAA2-C7BA656E6310}"/>
              </a:ext>
            </a:extLst>
          </p:cNvPr>
          <p:cNvSpPr>
            <a:spLocks noChangeArrowheads="1"/>
          </p:cNvSpPr>
          <p:nvPr/>
        </p:nvSpPr>
        <p:spPr bwMode="auto">
          <a:xfrm>
            <a:off x="8534400" y="4639236"/>
            <a:ext cx="1447800" cy="1600200"/>
          </a:xfrm>
          <a:prstGeom prst="wedgeRectCallout">
            <a:avLst>
              <a:gd name="adj1" fmla="val -73574"/>
              <a:gd name="adj2" fmla="val 2579"/>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sz="2200" dirty="0"/>
              <a:t>CIE</a:t>
            </a:r>
          </a:p>
          <a:p>
            <a:pPr algn="ctr"/>
            <a:r>
              <a:rPr lang="en-GB" altLang="en-US" sz="2200" dirty="0"/>
              <a:t>Plots</a:t>
            </a:r>
          </a:p>
          <a:p>
            <a:pPr algn="ctr"/>
            <a:r>
              <a:rPr lang="en-GB" altLang="en-US" sz="2200" dirty="0"/>
              <a:t>&amp;</a:t>
            </a:r>
          </a:p>
          <a:p>
            <a:pPr algn="ctr"/>
            <a:r>
              <a:rPr lang="en-GB" altLang="en-US" sz="2200" dirty="0"/>
              <a:t>reports</a:t>
            </a:r>
          </a:p>
        </p:txBody>
      </p:sp>
      <p:sp>
        <p:nvSpPr>
          <p:cNvPr id="15" name="AutoShape 20">
            <a:extLst>
              <a:ext uri="{FF2B5EF4-FFF2-40B4-BE49-F238E27FC236}">
                <a16:creationId xmlns:a16="http://schemas.microsoft.com/office/drawing/2014/main" id="{2B4B94BB-9D49-254D-8895-7F9B5B555119}"/>
              </a:ext>
            </a:extLst>
          </p:cNvPr>
          <p:cNvSpPr>
            <a:spLocks noChangeArrowheads="1"/>
          </p:cNvSpPr>
          <p:nvPr/>
        </p:nvSpPr>
        <p:spPr bwMode="auto">
          <a:xfrm>
            <a:off x="2209800" y="2124636"/>
            <a:ext cx="1447800" cy="1905000"/>
          </a:xfrm>
          <a:prstGeom prst="wedgeRectCallout">
            <a:avLst>
              <a:gd name="adj1" fmla="val 57894"/>
              <a:gd name="adj2" fmla="val -3167"/>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sz="2200" dirty="0"/>
              <a:t>Multiple browsers for easy storage &amp; retrieval</a:t>
            </a:r>
          </a:p>
        </p:txBody>
      </p:sp>
      <p:sp>
        <p:nvSpPr>
          <p:cNvPr id="16" name="AutoShape 21">
            <a:extLst>
              <a:ext uri="{FF2B5EF4-FFF2-40B4-BE49-F238E27FC236}">
                <a16:creationId xmlns:a16="http://schemas.microsoft.com/office/drawing/2014/main" id="{3E0190D0-25D3-D54E-BC58-2FB2F5EE1347}"/>
              </a:ext>
            </a:extLst>
          </p:cNvPr>
          <p:cNvSpPr>
            <a:spLocks noChangeArrowheads="1"/>
          </p:cNvSpPr>
          <p:nvPr/>
        </p:nvSpPr>
        <p:spPr bwMode="auto">
          <a:xfrm>
            <a:off x="2209800" y="5096436"/>
            <a:ext cx="1524000" cy="1143000"/>
          </a:xfrm>
          <a:prstGeom prst="wedgeRectCallout">
            <a:avLst>
              <a:gd name="adj1" fmla="val 89792"/>
              <a:gd name="adj2" fmla="val -97361"/>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sz="2200" dirty="0"/>
              <a:t>MIL-spec &amp; custom Pass/Fail</a:t>
            </a:r>
          </a:p>
        </p:txBody>
      </p:sp>
    </p:spTree>
    <p:extLst>
      <p:ext uri="{BB962C8B-B14F-4D97-AF65-F5344CB8AC3E}">
        <p14:creationId xmlns:p14="http://schemas.microsoft.com/office/powerpoint/2010/main" val="330480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P spid="15" grpId="0" animBg="1" autoUpdateAnimBg="0"/>
      <p:bldP spid="16"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674473" y="7419175"/>
            <a:ext cx="10806327" cy="1160049"/>
          </a:xfrm>
          <a:noFill/>
        </p:spPr>
        <p:txBody>
          <a:bodyPr>
            <a:noAutofit/>
          </a:bodyPr>
          <a:lstStyle/>
          <a:p>
            <a:pPr algn="l"/>
            <a:r>
              <a:rPr lang="bg-BG" sz="3600" dirty="0">
                <a:solidFill>
                  <a:srgbClr val="88B1BB"/>
                </a:solidFill>
                <a:ea typeface="Helvetica Neue" charset="0"/>
                <a:cs typeface="Helvetica Neue" charset="0"/>
              </a:rPr>
              <a:t>•</a:t>
            </a:r>
            <a:r>
              <a:rPr lang="bg-BG" sz="3600" dirty="0">
                <a:solidFill>
                  <a:schemeClr val="accent1">
                    <a:lumMod val="40000"/>
                    <a:lumOff val="60000"/>
                  </a:schemeClr>
                </a:solidFill>
                <a:ea typeface="Helvetica Neue" charset="0"/>
                <a:cs typeface="Helvetica Neue" charset="0"/>
              </a:rPr>
              <a:t> </a:t>
            </a:r>
            <a:r>
              <a:rPr lang="en-GB" altLang="en-US" sz="3600" dirty="0"/>
              <a:t>Scan wizard makes calibrations and measurements easy for any user</a:t>
            </a:r>
            <a:br>
              <a:rPr lang="en-GB" altLang="en-US" sz="3600" dirty="0"/>
            </a:br>
            <a:br>
              <a:rPr lang="en-GB" altLang="en-US" sz="3600" dirty="0"/>
            </a:br>
            <a:r>
              <a:rPr lang="bg-BG" sz="3600" dirty="0">
                <a:solidFill>
                  <a:srgbClr val="88B1BB"/>
                </a:solidFill>
                <a:ea typeface="Helvetica Neue" charset="0"/>
                <a:cs typeface="Helvetica Neue" charset="0"/>
              </a:rPr>
              <a:t>•</a:t>
            </a:r>
            <a:r>
              <a:rPr lang="bg-BG" sz="3600" dirty="0">
                <a:solidFill>
                  <a:schemeClr val="accent1">
                    <a:lumMod val="40000"/>
                    <a:lumOff val="60000"/>
                  </a:schemeClr>
                </a:solidFill>
                <a:ea typeface="Helvetica Neue" charset="0"/>
                <a:cs typeface="Helvetica Neue" charset="0"/>
              </a:rPr>
              <a:t> </a:t>
            </a:r>
            <a:r>
              <a:rPr lang="en-GB" altLang="en-US" sz="3600" dirty="0"/>
              <a:t>Calculations according to MIL-L-85762A</a:t>
            </a:r>
            <a:br>
              <a:rPr lang="en-GB" altLang="en-US" sz="3600" dirty="0"/>
            </a:br>
            <a:br>
              <a:rPr lang="en-GB" altLang="en-US" sz="3600" dirty="0"/>
            </a:br>
            <a:r>
              <a:rPr lang="bg-BG" sz="3600" dirty="0">
                <a:solidFill>
                  <a:srgbClr val="88B1BB"/>
                </a:solidFill>
                <a:ea typeface="Helvetica Neue" charset="0"/>
                <a:cs typeface="Helvetica Neue" charset="0"/>
              </a:rPr>
              <a:t>•</a:t>
            </a:r>
            <a:r>
              <a:rPr lang="bg-BG" sz="3600" dirty="0">
                <a:solidFill>
                  <a:schemeClr val="accent1">
                    <a:lumMod val="40000"/>
                    <a:lumOff val="60000"/>
                  </a:schemeClr>
                </a:solidFill>
                <a:ea typeface="Helvetica Neue" charset="0"/>
                <a:cs typeface="Helvetica Neue" charset="0"/>
              </a:rPr>
              <a:t> </a:t>
            </a:r>
            <a:r>
              <a:rPr lang="en-GB" altLang="en-US" sz="3600" dirty="0"/>
              <a:t>Users can add customer/vendor specifications</a:t>
            </a:r>
            <a:br>
              <a:rPr lang="en-GB" altLang="en-US" sz="3600" dirty="0"/>
            </a:br>
            <a:br>
              <a:rPr lang="en-GB" altLang="en-US" sz="3600" dirty="0"/>
            </a:br>
            <a:r>
              <a:rPr lang="bg-BG" sz="3600" dirty="0">
                <a:solidFill>
                  <a:srgbClr val="88B1BB"/>
                </a:solidFill>
                <a:ea typeface="Helvetica Neue" charset="0"/>
                <a:cs typeface="Helvetica Neue" charset="0"/>
              </a:rPr>
              <a:t>•</a:t>
            </a:r>
            <a:r>
              <a:rPr lang="bg-BG" sz="3600" dirty="0">
                <a:solidFill>
                  <a:schemeClr val="accent1">
                    <a:lumMod val="40000"/>
                    <a:lumOff val="60000"/>
                  </a:schemeClr>
                </a:solidFill>
                <a:ea typeface="Helvetica Neue" charset="0"/>
                <a:cs typeface="Helvetica Neue" charset="0"/>
              </a:rPr>
              <a:t> </a:t>
            </a:r>
            <a:r>
              <a:rPr lang="en-GB" altLang="en-US" sz="3600" dirty="0"/>
              <a:t>NVIS conformance reports with choice of layout</a:t>
            </a:r>
            <a:br>
              <a:rPr lang="en-GB" altLang="en-US" sz="3600" dirty="0"/>
            </a:br>
            <a:br>
              <a:rPr lang="en-GB" altLang="en-US" sz="3600" dirty="0"/>
            </a:br>
            <a:br>
              <a:rPr lang="en-GB" altLang="en-US" sz="3600" b="1" dirty="0">
                <a:effectLst>
                  <a:outerShdw blurRad="38100" dist="38100" dir="2700000" algn="tl">
                    <a:srgbClr val="FFFFFF"/>
                  </a:outerShdw>
                </a:effectLst>
                <a:latin typeface="Tahoma" panose="020B0604030504040204" pitchFamily="34" charset="0"/>
              </a:rPr>
            </a:br>
            <a:br>
              <a:rPr lang="en-US" altLang="en-US" sz="3600" dirty="0"/>
            </a:br>
            <a:br>
              <a:rPr lang="en-GB" altLang="en-US" sz="3600" b="1" dirty="0">
                <a:solidFill>
                  <a:srgbClr val="233667"/>
                </a:solidFill>
                <a:latin typeface="Helvetica 57 Condensed" pitchFamily="2" charset="0"/>
              </a:rPr>
            </a:br>
            <a:endParaRPr lang="en-GB" altLang="en-US" sz="3600" b="1" dirty="0"/>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569626" y="501869"/>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SPECIAL FEATURES</a:t>
            </a:r>
            <a:endParaRPr lang="en-US" sz="3600" b="1" dirty="0">
              <a:solidFill>
                <a:schemeClr val="bg1"/>
              </a:solidFill>
            </a:endParaRPr>
          </a:p>
        </p:txBody>
      </p:sp>
    </p:spTree>
    <p:extLst>
      <p:ext uri="{BB962C8B-B14F-4D97-AF65-F5344CB8AC3E}">
        <p14:creationId xmlns:p14="http://schemas.microsoft.com/office/powerpoint/2010/main" val="2651700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674473" y="7419175"/>
            <a:ext cx="10806327" cy="1706896"/>
          </a:xfrm>
          <a:noFill/>
        </p:spPr>
        <p:txBody>
          <a:bodyPr>
            <a:noAutofit/>
          </a:bodyPr>
          <a:lstStyle/>
          <a:p>
            <a:pPr algn="l"/>
            <a:r>
              <a:rPr lang="bg-BG" sz="3600" dirty="0">
                <a:solidFill>
                  <a:srgbClr val="88B1BB"/>
                </a:solidFill>
                <a:ea typeface="Helvetica Neue" charset="0"/>
                <a:cs typeface="Helvetica Neue" charset="0"/>
              </a:rPr>
              <a:t>•</a:t>
            </a:r>
            <a:r>
              <a:rPr lang="bg-BG" sz="3600" dirty="0">
                <a:solidFill>
                  <a:schemeClr val="accent1">
                    <a:lumMod val="40000"/>
                    <a:lumOff val="60000"/>
                  </a:schemeClr>
                </a:solidFill>
                <a:ea typeface="Helvetica Neue" charset="0"/>
                <a:cs typeface="Helvetica Neue" charset="0"/>
              </a:rPr>
              <a:t> </a:t>
            </a:r>
            <a:r>
              <a:rPr lang="en-GB" altLang="en-US" sz="3600" dirty="0"/>
              <a:t>Many other useful built-in </a:t>
            </a:r>
            <a:r>
              <a:rPr lang="en-GB" altLang="en-US" sz="3600" dirty="0" err="1"/>
              <a:t>color</a:t>
            </a:r>
            <a:r>
              <a:rPr lang="en-GB" altLang="en-US" sz="3600" dirty="0"/>
              <a:t> calculations: LAB/LUV, CRI etc</a:t>
            </a:r>
            <a:br>
              <a:rPr lang="en-GB" altLang="en-US" sz="3600" dirty="0"/>
            </a:br>
            <a:br>
              <a:rPr lang="en-GB" altLang="en-US" sz="3600" dirty="0"/>
            </a:br>
            <a:r>
              <a:rPr lang="bg-BG" sz="3600" dirty="0">
                <a:solidFill>
                  <a:srgbClr val="88B1BB"/>
                </a:solidFill>
                <a:ea typeface="Helvetica Neue" charset="0"/>
                <a:cs typeface="Helvetica Neue" charset="0"/>
              </a:rPr>
              <a:t>•</a:t>
            </a:r>
            <a:r>
              <a:rPr lang="bg-BG" sz="3600" dirty="0">
                <a:solidFill>
                  <a:schemeClr val="accent1">
                    <a:lumMod val="40000"/>
                    <a:lumOff val="60000"/>
                  </a:schemeClr>
                </a:solidFill>
                <a:ea typeface="Helvetica Neue" charset="0"/>
                <a:cs typeface="Helvetica Neue" charset="0"/>
              </a:rPr>
              <a:t> </a:t>
            </a:r>
            <a:r>
              <a:rPr lang="en-GB" altLang="en-US" sz="3600" dirty="0"/>
              <a:t>Powerful Macro facility for user manipulations using equation editor</a:t>
            </a:r>
            <a:br>
              <a:rPr lang="en-GB" altLang="en-US" sz="3600" dirty="0"/>
            </a:br>
            <a:br>
              <a:rPr lang="en-GB" altLang="en-US" sz="3600" dirty="0"/>
            </a:br>
            <a:r>
              <a:rPr lang="bg-BG" sz="3600" dirty="0">
                <a:solidFill>
                  <a:srgbClr val="88B1BB"/>
                </a:solidFill>
                <a:ea typeface="Helvetica Neue" charset="0"/>
                <a:cs typeface="Helvetica Neue" charset="0"/>
              </a:rPr>
              <a:t>•</a:t>
            </a:r>
            <a:r>
              <a:rPr lang="bg-BG" sz="3600" dirty="0">
                <a:solidFill>
                  <a:schemeClr val="accent1">
                    <a:lumMod val="40000"/>
                    <a:lumOff val="60000"/>
                  </a:schemeClr>
                </a:solidFill>
                <a:ea typeface="Helvetica Neue" charset="0"/>
                <a:cs typeface="Helvetica Neue" charset="0"/>
              </a:rPr>
              <a:t> </a:t>
            </a:r>
            <a:r>
              <a:rPr lang="en-GB" altLang="en-US" sz="3600" dirty="0"/>
              <a:t>Radiometer/photometer software is built-in to OL 750 spectroradiometer software – no switching programs</a:t>
            </a:r>
            <a:br>
              <a:rPr lang="en-GB" altLang="en-US" sz="3600" dirty="0"/>
            </a:br>
            <a:br>
              <a:rPr lang="en-GB" altLang="en-US" sz="3600" dirty="0"/>
            </a:br>
            <a:br>
              <a:rPr lang="en-GB" altLang="en-US" sz="3600" dirty="0"/>
            </a:br>
            <a:br>
              <a:rPr lang="en-GB" altLang="en-US" sz="3600" b="1" dirty="0">
                <a:effectLst>
                  <a:outerShdw blurRad="38100" dist="38100" dir="2700000" algn="tl">
                    <a:srgbClr val="FFFFFF"/>
                  </a:outerShdw>
                </a:effectLst>
                <a:latin typeface="Tahoma" panose="020B0604030504040204" pitchFamily="34" charset="0"/>
              </a:rPr>
            </a:br>
            <a:br>
              <a:rPr lang="en-US" altLang="en-US" sz="3600" dirty="0"/>
            </a:br>
            <a:br>
              <a:rPr lang="en-GB" altLang="en-US" sz="3600" b="1" dirty="0">
                <a:solidFill>
                  <a:srgbClr val="233667"/>
                </a:solidFill>
                <a:latin typeface="Helvetica 57 Condensed" pitchFamily="2" charset="0"/>
              </a:rPr>
            </a:br>
            <a:endParaRPr lang="en-GB" altLang="en-US" sz="3600" b="1" dirty="0"/>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569626" y="501869"/>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SPECIAL FEATURES</a:t>
            </a:r>
            <a:endParaRPr lang="en-US" sz="3600" b="1" dirty="0">
              <a:solidFill>
                <a:schemeClr val="bg1"/>
              </a:solidFill>
            </a:endParaRPr>
          </a:p>
        </p:txBody>
      </p:sp>
      <p:sp>
        <p:nvSpPr>
          <p:cNvPr id="4" name="AutoShape 4">
            <a:extLst>
              <a:ext uri="{FF2B5EF4-FFF2-40B4-BE49-F238E27FC236}">
                <a16:creationId xmlns:a16="http://schemas.microsoft.com/office/drawing/2014/main" id="{77B0300E-A52C-284C-AA12-D6BCB5E00664}"/>
              </a:ext>
            </a:extLst>
          </p:cNvPr>
          <p:cNvSpPr>
            <a:spLocks noChangeArrowheads="1"/>
          </p:cNvSpPr>
          <p:nvPr/>
        </p:nvSpPr>
        <p:spPr bwMode="auto">
          <a:xfrm>
            <a:off x="2931458" y="2721454"/>
            <a:ext cx="5867400" cy="2553891"/>
          </a:xfrm>
          <a:prstGeom prst="roundRect">
            <a:avLst>
              <a:gd name="adj" fmla="val 16667"/>
            </a:avLst>
          </a:prstGeom>
          <a:solidFill>
            <a:srgbClr val="99CCFF"/>
          </a:solidFill>
          <a:ln>
            <a:noFill/>
          </a:ln>
          <a:effectLst>
            <a:prstShdw prst="shdw17" dist="17961" dir="2700000">
              <a:srgbClr val="99CCFF">
                <a:gamma/>
                <a:shade val="60000"/>
                <a:invGamma/>
              </a:srgbClr>
            </a:prstShdw>
          </a:effectLst>
          <a:extLst>
            <a:ext uri="{91240B29-F687-4F45-9708-019B960494DF}">
              <a14:hiddenLine xmlns:a14="http://schemas.microsoft.com/office/drawing/2010/main" w="12700">
                <a:solidFill>
                  <a:schemeClr val="tx1"/>
                </a:solidFill>
                <a:round/>
                <a:headEnd/>
                <a:tailEnd/>
              </a14:hiddenLine>
            </a:ext>
          </a:extLst>
        </p:spPr>
        <p:txBody>
          <a:bodyPr anchor="ctr">
            <a:spAutoFit/>
          </a:bodyPr>
          <a:lstStyle/>
          <a:p>
            <a:pPr algn="ctr"/>
            <a:r>
              <a:rPr lang="en-GB" altLang="en-US" sz="4800" dirty="0"/>
              <a:t>The list of special features goes on </a:t>
            </a:r>
          </a:p>
          <a:p>
            <a:pPr algn="ctr"/>
            <a:r>
              <a:rPr lang="en-GB" altLang="en-US" sz="4800" dirty="0"/>
              <a:t>and on…</a:t>
            </a:r>
          </a:p>
        </p:txBody>
      </p:sp>
    </p:spTree>
    <p:extLst>
      <p:ext uri="{BB962C8B-B14F-4D97-AF65-F5344CB8AC3E}">
        <p14:creationId xmlns:p14="http://schemas.microsoft.com/office/powerpoint/2010/main" val="198119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28823" y="4326218"/>
            <a:ext cx="10782187" cy="3922538"/>
          </a:xfrm>
          <a:noFill/>
        </p:spPr>
        <p:txBody>
          <a:bodyPr>
            <a:noAutofit/>
          </a:bodyPr>
          <a:lstStyle/>
          <a:p>
            <a:pPr algn="l"/>
            <a:r>
              <a:rPr lang="bg-BG" sz="3200" dirty="0">
                <a:solidFill>
                  <a:srgbClr val="88B1BB"/>
                </a:solidFill>
                <a:latin typeface="Helvetica Neue" charset="0"/>
                <a:ea typeface="Helvetica Neue" charset="0"/>
                <a:cs typeface="Helvetica Neue" charset="0"/>
              </a:rPr>
              <a:t>•</a:t>
            </a:r>
            <a:r>
              <a:rPr lang="bg-BG" sz="3200" dirty="0">
                <a:solidFill>
                  <a:schemeClr val="accent1">
                    <a:lumMod val="40000"/>
                    <a:lumOff val="60000"/>
                  </a:schemeClr>
                </a:solidFill>
                <a:latin typeface="Helvetica Neue" charset="0"/>
                <a:ea typeface="Helvetica Neue" charset="0"/>
                <a:cs typeface="Helvetica Neue" charset="0"/>
              </a:rPr>
              <a:t> </a:t>
            </a:r>
            <a:r>
              <a:rPr lang="en-GB" altLang="en-US" sz="3200" dirty="0"/>
              <a:t>The features illustrated represent just a few of the main benefits of the OL 750-NVG system</a:t>
            </a:r>
            <a:br>
              <a:rPr lang="en-GB" altLang="en-US" sz="3200" dirty="0"/>
            </a:br>
            <a:br>
              <a:rPr lang="en-GB" altLang="en-US" sz="3200" dirty="0"/>
            </a:br>
            <a:r>
              <a:rPr lang="bg-BG" sz="3200" dirty="0">
                <a:solidFill>
                  <a:srgbClr val="88B1BB"/>
                </a:solidFill>
                <a:latin typeface="Helvetica Neue" charset="0"/>
                <a:ea typeface="Helvetica Neue" charset="0"/>
                <a:cs typeface="Helvetica Neue" charset="0"/>
              </a:rPr>
              <a:t>•</a:t>
            </a:r>
            <a:r>
              <a:rPr lang="bg-BG" sz="3200" dirty="0">
                <a:solidFill>
                  <a:schemeClr val="accent1">
                    <a:lumMod val="40000"/>
                    <a:lumOff val="60000"/>
                  </a:schemeClr>
                </a:solidFill>
                <a:latin typeface="Helvetica Neue" charset="0"/>
                <a:ea typeface="Helvetica Neue" charset="0"/>
                <a:cs typeface="Helvetica Neue" charset="0"/>
              </a:rPr>
              <a:t> </a:t>
            </a:r>
            <a:r>
              <a:rPr lang="en-GB" altLang="en-US" sz="3200" dirty="0"/>
              <a:t>For more information:</a:t>
            </a:r>
            <a:br>
              <a:rPr lang="en-GB" altLang="en-US" sz="3200" dirty="0"/>
            </a:br>
            <a:r>
              <a:rPr lang="en-GB" altLang="en-US" sz="3200" dirty="0"/>
              <a:t>	Visit our website at </a:t>
            </a:r>
            <a:r>
              <a:rPr lang="en-GB" altLang="en-US" sz="3200" b="1" u="sng" dirty="0">
                <a:solidFill>
                  <a:srgbClr val="233667"/>
                </a:solidFill>
              </a:rPr>
              <a:t>OptronicLabs.com</a:t>
            </a:r>
            <a:br>
              <a:rPr lang="en-GB" altLang="en-US" sz="3200" b="1" u="sng" dirty="0">
                <a:solidFill>
                  <a:srgbClr val="233667"/>
                </a:solidFill>
              </a:rPr>
            </a:br>
            <a:br>
              <a:rPr lang="en-GB" altLang="en-US" sz="3200" dirty="0"/>
            </a:br>
            <a:r>
              <a:rPr lang="en-GB" altLang="en-US" sz="3200" dirty="0"/>
              <a:t>	Call 407-422-3171 to Contact an Application Engineer</a:t>
            </a:r>
            <a:br>
              <a:rPr lang="en-GB" altLang="en-US" sz="3200" dirty="0">
                <a:solidFill>
                  <a:srgbClr val="FF3300"/>
                </a:solidFill>
              </a:rPr>
            </a:br>
            <a:br>
              <a:rPr lang="en-GB" altLang="en-US" sz="3200" dirty="0"/>
            </a:br>
            <a:br>
              <a:rPr lang="en-GB" altLang="en-US" sz="3200" dirty="0"/>
            </a:br>
            <a:br>
              <a:rPr lang="en-GB" altLang="en-US" sz="3200" dirty="0"/>
            </a:br>
            <a:br>
              <a:rPr lang="en-US" altLang="en-US" sz="3200" dirty="0"/>
            </a:br>
            <a:br>
              <a:rPr lang="en-GB" altLang="en-US" sz="3200" dirty="0"/>
            </a:br>
            <a:endParaRPr lang="en-US" altLang="en-US" sz="3200" dirty="0">
              <a:solidFill>
                <a:schemeClr val="bg1">
                  <a:lumMod val="50000"/>
                </a:schemeClr>
              </a:solidFill>
              <a:latin typeface="Helvetica 57 Condensed" charset="0"/>
              <a:ea typeface="Helvetica 57 Condensed" charset="0"/>
              <a:cs typeface="Helvetica 57 Condensed" charset="0"/>
            </a:endParaRP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29940"/>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b="1" dirty="0">
                <a:solidFill>
                  <a:schemeClr val="bg1"/>
                </a:solidFill>
              </a:rPr>
              <a:t>MORE INFORMATION</a:t>
            </a:r>
            <a:endParaRPr lang="en-US" sz="3600" b="1" dirty="0">
              <a:solidFill>
                <a:schemeClr val="bg1"/>
              </a:solidFill>
            </a:endParaRPr>
          </a:p>
        </p:txBody>
      </p:sp>
    </p:spTree>
    <p:extLst>
      <p:ext uri="{BB962C8B-B14F-4D97-AF65-F5344CB8AC3E}">
        <p14:creationId xmlns:p14="http://schemas.microsoft.com/office/powerpoint/2010/main" val="637413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674473" y="3530600"/>
            <a:ext cx="10806327" cy="1878720"/>
          </a:xfrm>
          <a:noFill/>
        </p:spPr>
        <p:txBody>
          <a:bodyPr>
            <a:noAutofit/>
          </a:bodyPr>
          <a:lstStyle/>
          <a:p>
            <a:pPr algn="l">
              <a:spcBef>
                <a:spcPct val="50000"/>
              </a:spcBef>
              <a:defRPr/>
            </a:pPr>
            <a:r>
              <a:rPr lang="en-GB" altLang="en-US" sz="3200" b="1" dirty="0">
                <a:solidFill>
                  <a:srgbClr val="233667"/>
                </a:solidFill>
                <a:latin typeface="Helvetica 57 Condensed" pitchFamily="2" charset="0"/>
              </a:rPr>
              <a:t>OPTRONIC LABORATORIES’ INSTRUMENTS </a:t>
            </a:r>
            <a:br>
              <a:rPr lang="en-GB" altLang="en-US" sz="3200" b="1" dirty="0">
                <a:solidFill>
                  <a:srgbClr val="233667"/>
                </a:solidFill>
                <a:latin typeface="Helvetica 57 Condensed" pitchFamily="2" charset="0"/>
              </a:rPr>
            </a:br>
            <a:r>
              <a:rPr lang="en-GB" altLang="en-US" sz="3200" b="1" dirty="0">
                <a:solidFill>
                  <a:srgbClr val="233667"/>
                </a:solidFill>
                <a:latin typeface="Helvetica 57 Condensed" pitchFamily="2" charset="0"/>
              </a:rPr>
              <a:t>&amp; SERVICES INCLUDE:</a:t>
            </a:r>
            <a:br>
              <a:rPr lang="en-GB" altLang="en-US" sz="3200" b="1" dirty="0">
                <a:solidFill>
                  <a:srgbClr val="233667"/>
                </a:solidFill>
                <a:latin typeface="Helvetica 57 Condensed" pitchFamily="2" charset="0"/>
              </a:rPr>
            </a:br>
            <a:br>
              <a:rPr lang="en-GB" altLang="en-US" sz="1800" b="1" dirty="0">
                <a:solidFill>
                  <a:srgbClr val="233667"/>
                </a:solidFill>
                <a:latin typeface="Helvetica 57 Condensed" pitchFamily="2" charset="0"/>
              </a:rPr>
            </a:br>
            <a:r>
              <a:rPr lang="bg-BG" sz="2900" dirty="0">
                <a:solidFill>
                  <a:srgbClr val="88B1BB"/>
                </a:solidFill>
                <a:ea typeface="Helvetica Neue" charset="0"/>
                <a:cs typeface="Helvetica Neue" charset="0"/>
              </a:rPr>
              <a:t>•</a:t>
            </a:r>
            <a:r>
              <a:rPr lang="bg-BG" sz="2900" dirty="0">
                <a:solidFill>
                  <a:schemeClr val="accent1">
                    <a:lumMod val="40000"/>
                    <a:lumOff val="60000"/>
                  </a:schemeClr>
                </a:solidFill>
                <a:ea typeface="Helvetica Neue" charset="0"/>
                <a:cs typeface="Helvetica Neue" charset="0"/>
              </a:rPr>
              <a:t> </a:t>
            </a:r>
            <a:r>
              <a:rPr lang="en-GB" altLang="en-US" sz="2900" dirty="0">
                <a:effectLst>
                  <a:outerShdw blurRad="38100" dist="38100" dir="2700000" algn="tl">
                    <a:srgbClr val="FFFFFF"/>
                  </a:outerShdw>
                </a:effectLst>
              </a:rPr>
              <a:t>Training, consultation &amp; advice </a:t>
            </a:r>
            <a:br>
              <a:rPr lang="en-GB" altLang="en-US" sz="3600" b="1" dirty="0">
                <a:effectLst>
                  <a:outerShdw blurRad="38100" dist="38100" dir="2700000" algn="tl">
                    <a:srgbClr val="FFFFFF"/>
                  </a:outerShdw>
                </a:effectLst>
                <a:latin typeface="Tahoma" panose="020B0604030504040204" pitchFamily="34" charset="0"/>
              </a:rPr>
            </a:br>
            <a:br>
              <a:rPr lang="en-US" altLang="en-US" sz="3600" dirty="0"/>
            </a:br>
            <a:br>
              <a:rPr lang="en-GB" altLang="en-US" sz="3600" b="1" dirty="0">
                <a:solidFill>
                  <a:srgbClr val="233667"/>
                </a:solidFill>
                <a:latin typeface="Helvetica 57 Condensed" pitchFamily="2" charset="0"/>
              </a:rPr>
            </a:br>
            <a:endParaRPr lang="en-GB" altLang="en-US" sz="3600" b="1" dirty="0"/>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179140"/>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b="1" dirty="0">
                <a:solidFill>
                  <a:schemeClr val="bg1"/>
                </a:solidFill>
              </a:rPr>
              <a:t>BACKGROUND</a:t>
            </a:r>
            <a:endParaRPr lang="en-US" sz="3600" b="1" dirty="0">
              <a:solidFill>
                <a:schemeClr val="bg1"/>
              </a:solidFill>
            </a:endParaRPr>
          </a:p>
        </p:txBody>
      </p:sp>
    </p:spTree>
    <p:extLst>
      <p:ext uri="{BB962C8B-B14F-4D97-AF65-F5344CB8AC3E}">
        <p14:creationId xmlns:p14="http://schemas.microsoft.com/office/powerpoint/2010/main" val="2038606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471240"/>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INTRODUCTION TO </a:t>
            </a:r>
          </a:p>
          <a:p>
            <a:pPr algn="r"/>
            <a:r>
              <a:rPr lang="en-US" altLang="en-US" sz="3600" b="1" dirty="0">
                <a:solidFill>
                  <a:schemeClr val="bg1"/>
                </a:solidFill>
              </a:rPr>
              <a:t>THE OL 750-NVG</a:t>
            </a:r>
            <a:endParaRPr lang="en-US" sz="3600" b="1" dirty="0">
              <a:solidFill>
                <a:schemeClr val="bg1"/>
              </a:solidFill>
            </a:endParaRPr>
          </a:p>
        </p:txBody>
      </p:sp>
      <p:pic>
        <p:nvPicPr>
          <p:cNvPr id="5" name="Picture 1031" descr="F:\USER\RICHARD\OLI\whole_019.bmp">
            <a:extLst>
              <a:ext uri="{FF2B5EF4-FFF2-40B4-BE49-F238E27FC236}">
                <a16:creationId xmlns:a16="http://schemas.microsoft.com/office/drawing/2014/main" id="{A7CE8439-A9DD-474E-9938-0A37B4E5EF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045" y="1757819"/>
            <a:ext cx="5831241" cy="4373431"/>
          </a:xfrm>
          <a:prstGeom prst="rect">
            <a:avLst/>
          </a:prstGeom>
          <a:noFill/>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7" name="AutoShape 1047">
            <a:extLst>
              <a:ext uri="{FF2B5EF4-FFF2-40B4-BE49-F238E27FC236}">
                <a16:creationId xmlns:a16="http://schemas.microsoft.com/office/drawing/2014/main" id="{E0A65A3E-60D6-6A41-9FA5-48CF67624CAB}"/>
              </a:ext>
            </a:extLst>
          </p:cNvPr>
          <p:cNvSpPr>
            <a:spLocks noChangeArrowheads="1"/>
          </p:cNvSpPr>
          <p:nvPr/>
        </p:nvSpPr>
        <p:spPr bwMode="auto">
          <a:xfrm>
            <a:off x="1313144" y="5598331"/>
            <a:ext cx="9689437" cy="1065838"/>
          </a:xfrm>
          <a:prstGeom prst="wedgeRectCallout">
            <a:avLst>
              <a:gd name="adj1" fmla="val -7519"/>
              <a:gd name="adj2" fmla="val -205681"/>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US" altLang="en-US" sz="3000" dirty="0"/>
              <a:t>The OL 750-NVG measures NVIS compatible displays to </a:t>
            </a:r>
          </a:p>
          <a:p>
            <a:pPr algn="ctr"/>
            <a:r>
              <a:rPr lang="en-US" altLang="en-US" sz="3000" dirty="0"/>
              <a:t>MIL-L-85762A with unequaled accuracy and performance</a:t>
            </a:r>
            <a:endParaRPr lang="en-GB" altLang="en-US" sz="3000" dirty="0"/>
          </a:p>
        </p:txBody>
      </p:sp>
    </p:spTree>
    <p:extLst>
      <p:ext uri="{BB962C8B-B14F-4D97-AF65-F5344CB8AC3E}">
        <p14:creationId xmlns:p14="http://schemas.microsoft.com/office/powerpoint/2010/main" val="408797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471240"/>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INTRODUCTION TO </a:t>
            </a:r>
          </a:p>
          <a:p>
            <a:pPr algn="r"/>
            <a:r>
              <a:rPr lang="en-US" altLang="en-US" sz="3600" b="1" dirty="0">
                <a:solidFill>
                  <a:schemeClr val="bg1"/>
                </a:solidFill>
              </a:rPr>
              <a:t>THE OL 750-NVG</a:t>
            </a:r>
            <a:endParaRPr lang="en-US" sz="3600" b="1" dirty="0">
              <a:solidFill>
                <a:schemeClr val="bg1"/>
              </a:solidFill>
            </a:endParaRPr>
          </a:p>
        </p:txBody>
      </p:sp>
      <p:pic>
        <p:nvPicPr>
          <p:cNvPr id="8" name="Picture 4">
            <a:extLst>
              <a:ext uri="{FF2B5EF4-FFF2-40B4-BE49-F238E27FC236}">
                <a16:creationId xmlns:a16="http://schemas.microsoft.com/office/drawing/2014/main" id="{BA52BA75-E4F4-BA4C-8EDF-40C6543A7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982" y="3717222"/>
            <a:ext cx="6583363" cy="2211388"/>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25">
            <a:extLst>
              <a:ext uri="{FF2B5EF4-FFF2-40B4-BE49-F238E27FC236}">
                <a16:creationId xmlns:a16="http://schemas.microsoft.com/office/drawing/2014/main" id="{D7B6707D-EFD8-CF4F-952E-446833102AFE}"/>
              </a:ext>
            </a:extLst>
          </p:cNvPr>
          <p:cNvSpPr>
            <a:spLocks noChangeArrowheads="1"/>
          </p:cNvSpPr>
          <p:nvPr/>
        </p:nvSpPr>
        <p:spPr bwMode="auto">
          <a:xfrm>
            <a:off x="7862382" y="2306728"/>
            <a:ext cx="2286000" cy="1600200"/>
          </a:xfrm>
          <a:prstGeom prst="wedgeRectCallout">
            <a:avLst>
              <a:gd name="adj1" fmla="val -56181"/>
              <a:gd name="adj2" fmla="val 93352"/>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sz="2200" dirty="0"/>
              <a:t>A specially configured</a:t>
            </a:r>
          </a:p>
          <a:p>
            <a:pPr algn="ctr"/>
            <a:r>
              <a:rPr lang="en-GB" altLang="en-US" sz="2200" dirty="0"/>
              <a:t>OL 750 monochromator</a:t>
            </a:r>
          </a:p>
        </p:txBody>
      </p:sp>
      <p:sp>
        <p:nvSpPr>
          <p:cNvPr id="10" name="AutoShape 26">
            <a:extLst>
              <a:ext uri="{FF2B5EF4-FFF2-40B4-BE49-F238E27FC236}">
                <a16:creationId xmlns:a16="http://schemas.microsoft.com/office/drawing/2014/main" id="{16D3B83D-89C2-D941-99EA-DDE135E2930C}"/>
              </a:ext>
            </a:extLst>
          </p:cNvPr>
          <p:cNvSpPr>
            <a:spLocks noChangeArrowheads="1"/>
          </p:cNvSpPr>
          <p:nvPr/>
        </p:nvSpPr>
        <p:spPr bwMode="auto">
          <a:xfrm>
            <a:off x="7557582" y="5622222"/>
            <a:ext cx="2590800" cy="838200"/>
          </a:xfrm>
          <a:prstGeom prst="wedgeRectCallout">
            <a:avLst>
              <a:gd name="adj1" fmla="val -13602"/>
              <a:gd name="adj2" fmla="val -104546"/>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sz="2200" dirty="0"/>
              <a:t>The OL 600-NVG Telescope</a:t>
            </a:r>
          </a:p>
        </p:txBody>
      </p:sp>
      <p:sp>
        <p:nvSpPr>
          <p:cNvPr id="11" name="AutoShape 27">
            <a:extLst>
              <a:ext uri="{FF2B5EF4-FFF2-40B4-BE49-F238E27FC236}">
                <a16:creationId xmlns:a16="http://schemas.microsoft.com/office/drawing/2014/main" id="{DE6D0141-E4F5-FA4F-AB13-F9E9E402F2D4}"/>
              </a:ext>
            </a:extLst>
          </p:cNvPr>
          <p:cNvSpPr>
            <a:spLocks noChangeArrowheads="1"/>
          </p:cNvSpPr>
          <p:nvPr/>
        </p:nvSpPr>
        <p:spPr bwMode="auto">
          <a:xfrm>
            <a:off x="3899982" y="5622222"/>
            <a:ext cx="3581400" cy="838200"/>
          </a:xfrm>
          <a:prstGeom prst="wedgeRectCallout">
            <a:avLst>
              <a:gd name="adj1" fmla="val 24069"/>
              <a:gd name="adj2" fmla="val -162120"/>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sz="2200" dirty="0"/>
              <a:t>A special high-sensitivity </a:t>
            </a:r>
          </a:p>
          <a:p>
            <a:pPr algn="ctr"/>
            <a:r>
              <a:rPr lang="en-GB" altLang="en-US" sz="2200" dirty="0"/>
              <a:t>low-noise GaAs PMT</a:t>
            </a:r>
          </a:p>
        </p:txBody>
      </p:sp>
      <p:sp>
        <p:nvSpPr>
          <p:cNvPr id="12" name="AutoShape 28">
            <a:extLst>
              <a:ext uri="{FF2B5EF4-FFF2-40B4-BE49-F238E27FC236}">
                <a16:creationId xmlns:a16="http://schemas.microsoft.com/office/drawing/2014/main" id="{CD269EA8-AD1C-3E4B-A973-E8E3C45847F9}"/>
              </a:ext>
            </a:extLst>
          </p:cNvPr>
          <p:cNvSpPr>
            <a:spLocks noChangeArrowheads="1"/>
          </p:cNvSpPr>
          <p:nvPr/>
        </p:nvSpPr>
        <p:spPr bwMode="auto">
          <a:xfrm>
            <a:off x="4982179" y="2844463"/>
            <a:ext cx="3124200" cy="838200"/>
          </a:xfrm>
          <a:prstGeom prst="wedgeRectCallout">
            <a:avLst>
              <a:gd name="adj1" fmla="val -19259"/>
              <a:gd name="adj2" fmla="val 149051"/>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sz="2200" dirty="0"/>
              <a:t>Temperature regulation for stability</a:t>
            </a:r>
          </a:p>
        </p:txBody>
      </p:sp>
      <p:sp>
        <p:nvSpPr>
          <p:cNvPr id="14" name="AutoShape 30">
            <a:extLst>
              <a:ext uri="{FF2B5EF4-FFF2-40B4-BE49-F238E27FC236}">
                <a16:creationId xmlns:a16="http://schemas.microsoft.com/office/drawing/2014/main" id="{1AB2D1E8-5DA0-334A-9FC3-46CED4805B32}"/>
              </a:ext>
            </a:extLst>
          </p:cNvPr>
          <p:cNvSpPr>
            <a:spLocks noChangeArrowheads="1"/>
          </p:cNvSpPr>
          <p:nvPr/>
        </p:nvSpPr>
        <p:spPr bwMode="auto">
          <a:xfrm>
            <a:off x="3435476" y="1887628"/>
            <a:ext cx="3429000" cy="838200"/>
          </a:xfrm>
          <a:prstGeom prst="wedgeRectCallout">
            <a:avLst>
              <a:gd name="adj1" fmla="val -33935"/>
              <a:gd name="adj2" fmla="val 318750"/>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sz="2200" dirty="0"/>
              <a:t>Powerful software with dedicated NVIS routines</a:t>
            </a:r>
          </a:p>
        </p:txBody>
      </p:sp>
      <p:sp>
        <p:nvSpPr>
          <p:cNvPr id="13" name="AutoShape 29">
            <a:extLst>
              <a:ext uri="{FF2B5EF4-FFF2-40B4-BE49-F238E27FC236}">
                <a16:creationId xmlns:a16="http://schemas.microsoft.com/office/drawing/2014/main" id="{4647A334-3F78-274F-9484-536A6CF5A556}"/>
              </a:ext>
            </a:extLst>
          </p:cNvPr>
          <p:cNvSpPr>
            <a:spLocks noChangeArrowheads="1"/>
          </p:cNvSpPr>
          <p:nvPr/>
        </p:nvSpPr>
        <p:spPr bwMode="auto">
          <a:xfrm>
            <a:off x="1797176" y="2647221"/>
            <a:ext cx="3352800" cy="838200"/>
          </a:xfrm>
          <a:prstGeom prst="wedgeRectCallout">
            <a:avLst>
              <a:gd name="adj1" fmla="val -852"/>
              <a:gd name="adj2" fmla="val 222727"/>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sz="2200" dirty="0"/>
              <a:t>Digital Signal Processing (DSP) for best results</a:t>
            </a:r>
          </a:p>
        </p:txBody>
      </p:sp>
    </p:spTree>
    <p:extLst>
      <p:ext uri="{BB962C8B-B14F-4D97-AF65-F5344CB8AC3E}">
        <p14:creationId xmlns:p14="http://schemas.microsoft.com/office/powerpoint/2010/main" val="425544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autoUpdateAnimBg="0"/>
      <p:bldP spid="11" grpId="0" animBg="1" autoUpdateAnimBg="0"/>
      <p:bldP spid="12" grpId="0" animBg="1" autoUpdateAnimBg="0"/>
      <p:bldP spid="14" grpId="0" animBg="1" autoUpdateAnimBg="0"/>
      <p:bldP spid="13"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471240"/>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INTRODUCTION TO </a:t>
            </a:r>
          </a:p>
          <a:p>
            <a:pPr algn="r"/>
            <a:r>
              <a:rPr lang="en-US" altLang="en-US" sz="3600" b="1" dirty="0">
                <a:solidFill>
                  <a:schemeClr val="bg1"/>
                </a:solidFill>
              </a:rPr>
              <a:t>THE OL 750-NVG</a:t>
            </a:r>
            <a:endParaRPr lang="en-US" sz="3600" b="1" dirty="0">
              <a:solidFill>
                <a:schemeClr val="bg1"/>
              </a:solidFill>
            </a:endParaRPr>
          </a:p>
        </p:txBody>
      </p:sp>
      <p:pic>
        <p:nvPicPr>
          <p:cNvPr id="15" name="Picture 36">
            <a:extLst>
              <a:ext uri="{FF2B5EF4-FFF2-40B4-BE49-F238E27FC236}">
                <a16:creationId xmlns:a16="http://schemas.microsoft.com/office/drawing/2014/main" id="{A6D5F382-913C-D645-ACCF-8EB67FD7A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118" y="3461046"/>
            <a:ext cx="8489576" cy="285169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47">
            <a:extLst>
              <a:ext uri="{FF2B5EF4-FFF2-40B4-BE49-F238E27FC236}">
                <a16:creationId xmlns:a16="http://schemas.microsoft.com/office/drawing/2014/main" id="{E7AE7160-1D4B-0C49-9370-BF2757674D23}"/>
              </a:ext>
            </a:extLst>
          </p:cNvPr>
          <p:cNvGrpSpPr>
            <a:grpSpLocks/>
          </p:cNvGrpSpPr>
          <p:nvPr/>
        </p:nvGrpSpPr>
        <p:grpSpPr bwMode="auto">
          <a:xfrm>
            <a:off x="1671918" y="3264978"/>
            <a:ext cx="6780196" cy="3046175"/>
            <a:chOff x="816" y="1968"/>
            <a:chExt cx="3312" cy="1488"/>
          </a:xfrm>
        </p:grpSpPr>
        <p:sp>
          <p:nvSpPr>
            <p:cNvPr id="17" name="Rectangle 37">
              <a:extLst>
                <a:ext uri="{FF2B5EF4-FFF2-40B4-BE49-F238E27FC236}">
                  <a16:creationId xmlns:a16="http://schemas.microsoft.com/office/drawing/2014/main" id="{C977F381-71A1-BA4B-8CAB-CE57125149AC}"/>
                </a:ext>
              </a:extLst>
            </p:cNvPr>
            <p:cNvSpPr>
              <a:spLocks noChangeArrowheads="1"/>
            </p:cNvSpPr>
            <p:nvPr/>
          </p:nvSpPr>
          <p:spPr bwMode="auto">
            <a:xfrm>
              <a:off x="3168" y="2112"/>
              <a:ext cx="960" cy="1296"/>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8" name="AutoShape 44">
              <a:extLst>
                <a:ext uri="{FF2B5EF4-FFF2-40B4-BE49-F238E27FC236}">
                  <a16:creationId xmlns:a16="http://schemas.microsoft.com/office/drawing/2014/main" id="{A5CAE473-773E-AF40-8D3B-F8509341CC9D}"/>
                </a:ext>
              </a:extLst>
            </p:cNvPr>
            <p:cNvSpPr>
              <a:spLocks noChangeArrowheads="1"/>
            </p:cNvSpPr>
            <p:nvPr/>
          </p:nvSpPr>
          <p:spPr bwMode="auto">
            <a:xfrm>
              <a:off x="816" y="1968"/>
              <a:ext cx="1968" cy="1488"/>
            </a:xfrm>
            <a:prstGeom prst="wedgeRectCallout">
              <a:avLst>
                <a:gd name="adj1" fmla="val 69259"/>
                <a:gd name="adj2" fmla="val 537"/>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sz="3200" dirty="0"/>
                <a:t>Now for a closer look at the special OL 750 monochromator configuration:</a:t>
              </a:r>
            </a:p>
            <a:p>
              <a:pPr algn="ctr"/>
              <a:r>
                <a:rPr lang="en-GB" altLang="en-US" sz="3200" dirty="0"/>
                <a:t>Specifically for NVIS measurements</a:t>
              </a:r>
            </a:p>
          </p:txBody>
        </p:sp>
      </p:grpSp>
      <p:sp>
        <p:nvSpPr>
          <p:cNvPr id="2" name="Rectangle 1">
            <a:extLst>
              <a:ext uri="{FF2B5EF4-FFF2-40B4-BE49-F238E27FC236}">
                <a16:creationId xmlns:a16="http://schemas.microsoft.com/office/drawing/2014/main" id="{6F18CD5D-41A0-9249-8507-D52257E992B0}"/>
              </a:ext>
            </a:extLst>
          </p:cNvPr>
          <p:cNvSpPr/>
          <p:nvPr/>
        </p:nvSpPr>
        <p:spPr>
          <a:xfrm>
            <a:off x="3237288" y="2135092"/>
            <a:ext cx="5408981" cy="646331"/>
          </a:xfrm>
          <a:prstGeom prst="rect">
            <a:avLst/>
          </a:prstGeom>
        </p:spPr>
        <p:txBody>
          <a:bodyPr wrap="none">
            <a:spAutoFit/>
          </a:bodyPr>
          <a:lstStyle/>
          <a:p>
            <a:pPr algn="ctr" eaLnBrk="0" hangingPunct="0">
              <a:spcBef>
                <a:spcPct val="50000"/>
              </a:spcBef>
            </a:pPr>
            <a:r>
              <a:rPr lang="en-US" altLang="en-US" sz="3600" dirty="0"/>
              <a:t>The OL 750-NVG comprises:</a:t>
            </a:r>
          </a:p>
        </p:txBody>
      </p:sp>
    </p:spTree>
    <p:extLst>
      <p:ext uri="{BB962C8B-B14F-4D97-AF65-F5344CB8AC3E}">
        <p14:creationId xmlns:p14="http://schemas.microsoft.com/office/powerpoint/2010/main" val="3809897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471240"/>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INTRODUCTION TO </a:t>
            </a:r>
          </a:p>
          <a:p>
            <a:pPr algn="r"/>
            <a:r>
              <a:rPr lang="en-US" altLang="en-US" sz="3600" b="1" dirty="0">
                <a:solidFill>
                  <a:schemeClr val="bg1"/>
                </a:solidFill>
              </a:rPr>
              <a:t>THE OL 750-NVG</a:t>
            </a:r>
            <a:endParaRPr lang="en-US" sz="3600" b="1" dirty="0">
              <a:solidFill>
                <a:schemeClr val="bg1"/>
              </a:solidFill>
            </a:endParaRPr>
          </a:p>
        </p:txBody>
      </p:sp>
      <p:sp>
        <p:nvSpPr>
          <p:cNvPr id="2" name="Rectangle 1">
            <a:extLst>
              <a:ext uri="{FF2B5EF4-FFF2-40B4-BE49-F238E27FC236}">
                <a16:creationId xmlns:a16="http://schemas.microsoft.com/office/drawing/2014/main" id="{6F18CD5D-41A0-9249-8507-D52257E992B0}"/>
              </a:ext>
            </a:extLst>
          </p:cNvPr>
          <p:cNvSpPr/>
          <p:nvPr/>
        </p:nvSpPr>
        <p:spPr>
          <a:xfrm>
            <a:off x="3237288" y="1668927"/>
            <a:ext cx="5408981" cy="646331"/>
          </a:xfrm>
          <a:prstGeom prst="rect">
            <a:avLst/>
          </a:prstGeom>
        </p:spPr>
        <p:txBody>
          <a:bodyPr wrap="none">
            <a:spAutoFit/>
          </a:bodyPr>
          <a:lstStyle/>
          <a:p>
            <a:pPr algn="ctr" eaLnBrk="0" hangingPunct="0">
              <a:spcBef>
                <a:spcPct val="50000"/>
              </a:spcBef>
            </a:pPr>
            <a:r>
              <a:rPr lang="en-US" altLang="en-US" sz="3600" dirty="0"/>
              <a:t>The OL 750-NVG comprises:</a:t>
            </a:r>
          </a:p>
        </p:txBody>
      </p:sp>
      <p:pic>
        <p:nvPicPr>
          <p:cNvPr id="8" name="Picture 1027">
            <a:extLst>
              <a:ext uri="{FF2B5EF4-FFF2-40B4-BE49-F238E27FC236}">
                <a16:creationId xmlns:a16="http://schemas.microsoft.com/office/drawing/2014/main" id="{5D88F2D7-0782-B84E-97C0-0754F230C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559" r="20135"/>
          <a:stretch>
            <a:fillRect/>
          </a:stretch>
        </p:blipFill>
        <p:spPr bwMode="auto">
          <a:xfrm>
            <a:off x="5082987" y="2848658"/>
            <a:ext cx="2590800" cy="358140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1046">
            <a:extLst>
              <a:ext uri="{FF2B5EF4-FFF2-40B4-BE49-F238E27FC236}">
                <a16:creationId xmlns:a16="http://schemas.microsoft.com/office/drawing/2014/main" id="{285E30E0-72C4-D04B-8A8C-F66BA088F5BA}"/>
              </a:ext>
            </a:extLst>
          </p:cNvPr>
          <p:cNvSpPr>
            <a:spLocks noChangeArrowheads="1"/>
          </p:cNvSpPr>
          <p:nvPr/>
        </p:nvSpPr>
        <p:spPr bwMode="auto">
          <a:xfrm>
            <a:off x="7445187" y="2315258"/>
            <a:ext cx="2514600" cy="1524000"/>
          </a:xfrm>
          <a:prstGeom prst="wedgeRectCallout">
            <a:avLst>
              <a:gd name="adj1" fmla="val -58903"/>
              <a:gd name="adj2" fmla="val 88125"/>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sz="2200" dirty="0"/>
              <a:t>Fully automatic ND filter wheel for highest dynamic range</a:t>
            </a:r>
          </a:p>
        </p:txBody>
      </p:sp>
      <p:sp>
        <p:nvSpPr>
          <p:cNvPr id="10" name="AutoShape 1047">
            <a:extLst>
              <a:ext uri="{FF2B5EF4-FFF2-40B4-BE49-F238E27FC236}">
                <a16:creationId xmlns:a16="http://schemas.microsoft.com/office/drawing/2014/main" id="{1B08BDDB-10E9-1443-B6FA-C1B471B2319A}"/>
              </a:ext>
            </a:extLst>
          </p:cNvPr>
          <p:cNvSpPr>
            <a:spLocks noChangeArrowheads="1"/>
          </p:cNvSpPr>
          <p:nvPr/>
        </p:nvSpPr>
        <p:spPr bwMode="auto">
          <a:xfrm>
            <a:off x="7292787" y="4906058"/>
            <a:ext cx="2667000" cy="1524000"/>
          </a:xfrm>
          <a:prstGeom prst="wedgeRectCallout">
            <a:avLst>
              <a:gd name="adj1" fmla="val -49463"/>
              <a:gd name="adj2" fmla="val -61042"/>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sz="2200" dirty="0"/>
              <a:t>Depolarizer for accurate results even on LCD displays</a:t>
            </a:r>
          </a:p>
        </p:txBody>
      </p:sp>
      <p:sp>
        <p:nvSpPr>
          <p:cNvPr id="11" name="AutoShape 1048">
            <a:extLst>
              <a:ext uri="{FF2B5EF4-FFF2-40B4-BE49-F238E27FC236}">
                <a16:creationId xmlns:a16="http://schemas.microsoft.com/office/drawing/2014/main" id="{6FC3F5BF-6C97-E342-8EFC-EA2C7A7502F1}"/>
              </a:ext>
            </a:extLst>
          </p:cNvPr>
          <p:cNvSpPr>
            <a:spLocks noChangeArrowheads="1"/>
          </p:cNvSpPr>
          <p:nvPr/>
        </p:nvSpPr>
        <p:spPr bwMode="auto">
          <a:xfrm>
            <a:off x="2263587" y="2391458"/>
            <a:ext cx="2590800" cy="1143000"/>
          </a:xfrm>
          <a:prstGeom prst="wedgeRectCallout">
            <a:avLst>
              <a:gd name="adj1" fmla="val 74880"/>
              <a:gd name="adj2" fmla="val 122639"/>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sz="2200" dirty="0"/>
              <a:t>Blocking filters optimized for lowest stray light</a:t>
            </a:r>
          </a:p>
        </p:txBody>
      </p:sp>
      <p:sp>
        <p:nvSpPr>
          <p:cNvPr id="12" name="AutoShape 1049">
            <a:extLst>
              <a:ext uri="{FF2B5EF4-FFF2-40B4-BE49-F238E27FC236}">
                <a16:creationId xmlns:a16="http://schemas.microsoft.com/office/drawing/2014/main" id="{241B146F-AC62-A449-8D6C-4BBFF053F2F5}"/>
              </a:ext>
            </a:extLst>
          </p:cNvPr>
          <p:cNvSpPr>
            <a:spLocks noChangeArrowheads="1"/>
          </p:cNvSpPr>
          <p:nvPr/>
        </p:nvSpPr>
        <p:spPr bwMode="auto">
          <a:xfrm>
            <a:off x="2263587" y="5515658"/>
            <a:ext cx="2971800" cy="914400"/>
          </a:xfrm>
          <a:prstGeom prst="wedgeRectCallout">
            <a:avLst>
              <a:gd name="adj1" fmla="val 74199"/>
              <a:gd name="adj2" fmla="val -128125"/>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sz="2200" dirty="0"/>
              <a:t>Multiple gratings for optimum response</a:t>
            </a:r>
          </a:p>
        </p:txBody>
      </p:sp>
      <p:sp>
        <p:nvSpPr>
          <p:cNvPr id="13" name="AutoShape 1050">
            <a:extLst>
              <a:ext uri="{FF2B5EF4-FFF2-40B4-BE49-F238E27FC236}">
                <a16:creationId xmlns:a16="http://schemas.microsoft.com/office/drawing/2014/main" id="{06191345-C87F-EE40-A603-9732FBB37025}"/>
              </a:ext>
            </a:extLst>
          </p:cNvPr>
          <p:cNvSpPr>
            <a:spLocks noChangeArrowheads="1"/>
          </p:cNvSpPr>
          <p:nvPr/>
        </p:nvSpPr>
        <p:spPr bwMode="auto">
          <a:xfrm>
            <a:off x="2263587" y="3763058"/>
            <a:ext cx="2667000" cy="1219200"/>
          </a:xfrm>
          <a:prstGeom prst="wedgeRectCallout">
            <a:avLst>
              <a:gd name="adj1" fmla="val 102440"/>
              <a:gd name="adj2" fmla="val 15625"/>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pPr algn="ctr"/>
            <a:r>
              <a:rPr lang="en-GB" altLang="en-US" sz="2200" dirty="0"/>
              <a:t>Choice of single</a:t>
            </a:r>
          </a:p>
          <a:p>
            <a:pPr algn="ctr"/>
            <a:r>
              <a:rPr lang="en-GB" altLang="en-US" sz="2200" dirty="0"/>
              <a:t>or double monochromator</a:t>
            </a:r>
          </a:p>
        </p:txBody>
      </p:sp>
    </p:spTree>
    <p:extLst>
      <p:ext uri="{BB962C8B-B14F-4D97-AF65-F5344CB8AC3E}">
        <p14:creationId xmlns:p14="http://schemas.microsoft.com/office/powerpoint/2010/main" val="167794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autoUpdateAnimBg="0"/>
      <p:bldP spid="11" grpId="0" animBg="1" autoUpdateAnimBg="0"/>
      <p:bldP spid="12" grpId="0" animBg="1" autoUpdateAnimBg="0"/>
      <p:bldP spid="13"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471240"/>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INTRODUCTION TO </a:t>
            </a:r>
          </a:p>
          <a:p>
            <a:pPr algn="r"/>
            <a:r>
              <a:rPr lang="en-US" altLang="en-US" sz="3600" b="1" dirty="0">
                <a:solidFill>
                  <a:schemeClr val="bg1"/>
                </a:solidFill>
              </a:rPr>
              <a:t>THE OL 600-NVG</a:t>
            </a:r>
            <a:endParaRPr lang="en-US" sz="3600" b="1" dirty="0">
              <a:solidFill>
                <a:schemeClr val="bg1"/>
              </a:solidFill>
            </a:endParaRPr>
          </a:p>
        </p:txBody>
      </p:sp>
      <p:sp>
        <p:nvSpPr>
          <p:cNvPr id="2" name="Rectangle 1">
            <a:extLst>
              <a:ext uri="{FF2B5EF4-FFF2-40B4-BE49-F238E27FC236}">
                <a16:creationId xmlns:a16="http://schemas.microsoft.com/office/drawing/2014/main" id="{6F18CD5D-41A0-9249-8507-D52257E992B0}"/>
              </a:ext>
            </a:extLst>
          </p:cNvPr>
          <p:cNvSpPr/>
          <p:nvPr/>
        </p:nvSpPr>
        <p:spPr>
          <a:xfrm>
            <a:off x="1202335" y="1722715"/>
            <a:ext cx="10254560" cy="1569660"/>
          </a:xfrm>
          <a:prstGeom prst="rect">
            <a:avLst/>
          </a:prstGeom>
        </p:spPr>
        <p:txBody>
          <a:bodyPr wrap="square">
            <a:spAutoFit/>
          </a:bodyPr>
          <a:lstStyle/>
          <a:p>
            <a:pPr algn="ctr"/>
            <a:r>
              <a:rPr lang="en-US" altLang="en-US" sz="3200" dirty="0"/>
              <a:t>The OL 600-NVG is ideal for display measurements because it uses a “Pritchard” design. The parallax and alignment errors of other designs are eliminated completely.</a:t>
            </a:r>
            <a:endParaRPr lang="en-GB" altLang="en-US" sz="3200" dirty="0"/>
          </a:p>
        </p:txBody>
      </p:sp>
      <p:sp>
        <p:nvSpPr>
          <p:cNvPr id="15" name="AutoShape 29">
            <a:extLst>
              <a:ext uri="{FF2B5EF4-FFF2-40B4-BE49-F238E27FC236}">
                <a16:creationId xmlns:a16="http://schemas.microsoft.com/office/drawing/2014/main" id="{B96B0CA2-4B3E-9C4A-8F0C-556CD9094A41}"/>
              </a:ext>
            </a:extLst>
          </p:cNvPr>
          <p:cNvSpPr>
            <a:spLocks noChangeArrowheads="1"/>
          </p:cNvSpPr>
          <p:nvPr/>
        </p:nvSpPr>
        <p:spPr bwMode="auto">
          <a:xfrm>
            <a:off x="8151550" y="4182946"/>
            <a:ext cx="1371600" cy="1505545"/>
          </a:xfrm>
          <a:prstGeom prst="roundRect">
            <a:avLst>
              <a:gd name="adj" fmla="val 16667"/>
            </a:avLst>
          </a:prstGeom>
          <a:solidFill>
            <a:srgbClr val="6699FF"/>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round/>
                <a:headEnd/>
                <a:tailEnd/>
              </a14:hiddenLine>
            </a:ext>
          </a:extLst>
        </p:spPr>
        <p:txBody>
          <a:bodyPr anchor="ctr">
            <a:spAutoFit/>
          </a:bodyPr>
          <a:lstStyle/>
          <a:p>
            <a:pPr algn="ctr"/>
            <a:r>
              <a:rPr lang="en-US" altLang="en-US" sz="2800" dirty="0"/>
              <a:t>Here is how it works</a:t>
            </a:r>
            <a:endParaRPr lang="en-GB" altLang="en-US" sz="2800" dirty="0"/>
          </a:p>
        </p:txBody>
      </p:sp>
      <p:pic>
        <p:nvPicPr>
          <p:cNvPr id="16" name="Picture 25" descr="F:\USER\RICHARD\OLI\OL600_001.bmp">
            <a:extLst>
              <a:ext uri="{FF2B5EF4-FFF2-40B4-BE49-F238E27FC236}">
                <a16:creationId xmlns:a16="http://schemas.microsoft.com/office/drawing/2014/main" id="{E1A5A2E2-F575-E748-968E-FE55D4902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4465"/>
          <a:stretch>
            <a:fillRect/>
          </a:stretch>
        </p:blipFill>
        <p:spPr bwMode="auto">
          <a:xfrm>
            <a:off x="2707341" y="3292375"/>
            <a:ext cx="5310803" cy="340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76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TotalTime>
  <Words>2114</Words>
  <Application>Microsoft Macintosh PowerPoint</Application>
  <PresentationFormat>Widescreen</PresentationFormat>
  <Paragraphs>204</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Helvetica 57 Condensed</vt:lpstr>
      <vt:lpstr>Helvetica Neue</vt:lpstr>
      <vt:lpstr>Tahoma</vt:lpstr>
      <vt:lpstr>Times New Roman</vt:lpstr>
      <vt:lpstr>Office Theme</vt:lpstr>
      <vt:lpstr> Latest Advances in  Spectroradiometric Measurement Systems for Night Vision Compatible Displays </vt:lpstr>
      <vt:lpstr>OUTLINE OF PRESENTATION  • About Optronic Laboratories, LLC   • Introduction to the OL 750-NVG   • Practical aspects of Measurement   • Key MIL-L-85762A Requirements and OL 750-NVG Performance   • Essential Performance Beyond MIL-L-85762A   • Special Features    </vt:lpstr>
      <vt:lpstr>ABOUT OPTRONIC LABORATORIES, INC.   • Optronic Laboratories, LLC was established in 1970 by two eminent        researchers at NIST (then NBS). Facilities were modeled after NIST,      and Optronic Laboratories, LLC. achieved a worldwide reputation for      excellence in light measurement and calibration.  • Continuing to work closely with NIST, the development of new     instruments and techniques at Optronic Laboratories, LLC constantly     improves the accuracy and precision of light measurement. </vt:lpstr>
      <vt:lpstr>OPTRONIC LABORATORIES’ INSTRUMENTS  &amp; SERVICES INCLUDE:  • Training, consultation &amp; advice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MIL-L-85762A specifies performance of NVIS compatible displays, but the equipment used in testing conformance must also meet specifications.  • Testing equipment must meet ALL of the specifications.  • Some of these specifications are trivial for modern instruments, but others require special innovations to give conformance.    </vt:lpstr>
      <vt:lpstr>• Testing of NVIS compatible displays to MIL-L-85762A is an absolute requirement for the USA and is generally adopted worldwide. Testing equipment is specified in Appendix B.     </vt:lpstr>
      <vt:lpstr>• MIL-L-85762A Appendix B covers the requirements of the testing system and calculations  • Appendix B40 covers Photopic testing equipment   • Appendix B30 covers spectroradiometric testing equipment    </vt:lpstr>
      <vt:lpstr>• To demonstrate conformance, the following slides  will show key individual requirements with actual  OL 750-NVG performance.     </vt:lpstr>
      <vt:lpstr>• A spectroradiometer must be used for chromaticity and spectral radiance measurements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There are no high or low scan speed limitations specified, but faster is preferred.  • The OL 750-NVG can give quality NVIS results in 2 minutes or less.      </vt:lpstr>
      <vt:lpstr>• Sometimes, when testing cockpit displays, you need to climb into a cockpit      </vt:lpstr>
      <vt:lpstr>PowerPoint Presentation</vt:lpstr>
      <vt:lpstr>• Scan wizard makes calibrations and measurements easy for any user  • Calculations according to MIL-L-85762A  • Users can add customer/vendor specifications  • NVIS conformance reports with choice of layout     </vt:lpstr>
      <vt:lpstr>• Many other useful built-in color calculations: LAB/LUV, CRI etc  • Powerful Macro facility for user manipulations using equation editor  • Radiometer/photometer software is built-in to OL 750 spectroradiometer software – no switching programs      </vt:lpstr>
      <vt:lpstr>• The features illustrated represent just a few of the main benefits of the OL 750-NVG system  • For more information:  Visit our website at OptronicLabs.com   Call 407-422-3171 to Contact an Application Engineer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Alyssa Saftlas</dc:creator>
  <cp:lastModifiedBy>Microsoft Office User</cp:lastModifiedBy>
  <cp:revision>37</cp:revision>
  <dcterms:created xsi:type="dcterms:W3CDTF">2018-03-21T15:35:32Z</dcterms:created>
  <dcterms:modified xsi:type="dcterms:W3CDTF">2024-09-16T19:31:39Z</dcterms:modified>
</cp:coreProperties>
</file>