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7" r:id="rId2"/>
    <p:sldId id="256" r:id="rId3"/>
    <p:sldId id="258" r:id="rId4"/>
    <p:sldId id="280" r:id="rId5"/>
    <p:sldId id="259" r:id="rId6"/>
    <p:sldId id="260" r:id="rId7"/>
    <p:sldId id="281" r:id="rId8"/>
    <p:sldId id="261" r:id="rId9"/>
    <p:sldId id="282" r:id="rId10"/>
    <p:sldId id="283" r:id="rId11"/>
    <p:sldId id="284" r:id="rId12"/>
    <p:sldId id="285" r:id="rId13"/>
    <p:sldId id="286" r:id="rId14"/>
    <p:sldId id="287" r:id="rId15"/>
    <p:sldId id="289" r:id="rId16"/>
    <p:sldId id="288" r:id="rId17"/>
    <p:sldId id="290" r:id="rId18"/>
    <p:sldId id="291" r:id="rId19"/>
    <p:sldId id="292" r:id="rId20"/>
    <p:sldId id="293" r:id="rId21"/>
    <p:sldId id="262" r:id="rId22"/>
    <p:sldId id="26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27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B1BB"/>
    <a:srgbClr val="2336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5"/>
    <p:restoredTop sz="94656"/>
  </p:normalViewPr>
  <p:slideViewPr>
    <p:cSldViewPr snapToGrid="0" snapToObjects="1">
      <p:cViewPr varScale="1">
        <p:scale>
          <a:sx n="109" d="100"/>
          <a:sy n="109" d="100"/>
        </p:scale>
        <p:origin x="184"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9573F-BED8-D04D-8A59-D897C9B4DC10}" type="datetimeFigureOut">
              <a:rPr lang="en-US" smtClean="0"/>
              <a:t>9/19/24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72CA4-8C52-644D-B5E2-05434F695230}" type="slidenum">
              <a:rPr lang="en-US" smtClean="0"/>
              <a:t>‹#›</a:t>
            </a:fld>
            <a:endParaRPr lang="en-US"/>
          </a:p>
        </p:txBody>
      </p:sp>
    </p:spTree>
    <p:extLst>
      <p:ext uri="{BB962C8B-B14F-4D97-AF65-F5344CB8AC3E}">
        <p14:creationId xmlns:p14="http://schemas.microsoft.com/office/powerpoint/2010/main" val="602931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rPr>
              <a:t>Human sight is not sensitive the polarization state of light. In many ways describing polarization is therefore like describing a sunset to a blind person.</a:t>
            </a:r>
          </a:p>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1</a:t>
            </a:fld>
            <a:endParaRPr lang="en-US"/>
          </a:p>
        </p:txBody>
      </p:sp>
    </p:spTree>
    <p:extLst>
      <p:ext uri="{BB962C8B-B14F-4D97-AF65-F5344CB8AC3E}">
        <p14:creationId xmlns:p14="http://schemas.microsoft.com/office/powerpoint/2010/main" val="248692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Several rules can be use for perfect polarizers to describe the behavior of polarizer combinations. </a:t>
            </a:r>
          </a:p>
          <a:p>
            <a:pPr marL="228600" indent="-228600">
              <a:buFontTx/>
              <a:buAutoNum type="arabicPeriod"/>
              <a:defRPr/>
            </a:pPr>
            <a:r>
              <a:rPr lang="en-US" dirty="0"/>
              <a:t>If unpolarized light passes through a polarizer, 50% of the light will be transmitted (ignoring absorption). This is true for all orientations of the polarizer. Light emerging will be linearly polarized according to the orientation of the polarizer. </a:t>
            </a:r>
          </a:p>
          <a:p>
            <a:pPr marL="228600" indent="-228600">
              <a:buFontTx/>
              <a:buAutoNum type="arabicPeriod"/>
              <a:defRPr/>
            </a:pPr>
            <a:r>
              <a:rPr lang="en-US" dirty="0"/>
              <a:t>A second polarizer of the same orientation will transmit all the light.</a:t>
            </a:r>
          </a:p>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10</a:t>
            </a:fld>
            <a:endParaRPr lang="en-US"/>
          </a:p>
        </p:txBody>
      </p:sp>
    </p:spTree>
    <p:extLst>
      <p:ext uri="{BB962C8B-B14F-4D97-AF65-F5344CB8AC3E}">
        <p14:creationId xmlns:p14="http://schemas.microsoft.com/office/powerpoint/2010/main" val="822678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3. As the angle between the orientations of the two polarizers are increased, the intensity transmitted decreases. It varies with the square of the cosine of the angle. This is called Malus’ law.</a:t>
            </a:r>
          </a:p>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11</a:t>
            </a:fld>
            <a:endParaRPr lang="en-US"/>
          </a:p>
        </p:txBody>
      </p:sp>
    </p:spTree>
    <p:extLst>
      <p:ext uri="{BB962C8B-B14F-4D97-AF65-F5344CB8AC3E}">
        <p14:creationId xmlns:p14="http://schemas.microsoft.com/office/powerpoint/2010/main" val="1708394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4. The transmittance depends only on the angle between the polarizer orientations. The order of the polarizers doesn’t matter.</a:t>
            </a:r>
          </a:p>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12</a:t>
            </a:fld>
            <a:endParaRPr lang="en-US"/>
          </a:p>
        </p:txBody>
      </p:sp>
    </p:spTree>
    <p:extLst>
      <p:ext uri="{BB962C8B-B14F-4D97-AF65-F5344CB8AC3E}">
        <p14:creationId xmlns:p14="http://schemas.microsoft.com/office/powerpoint/2010/main" val="2494735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5. In accordance with Malus’ law crossed polarizers, that is polarizers with orientations at 90˚ to each other, transmit no light (cos²(90˚)=0)</a:t>
            </a:r>
          </a:p>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13</a:t>
            </a:fld>
            <a:endParaRPr lang="en-US"/>
          </a:p>
        </p:txBody>
      </p:sp>
    </p:spTree>
    <p:extLst>
      <p:ext uri="{BB962C8B-B14F-4D97-AF65-F5344CB8AC3E}">
        <p14:creationId xmlns:p14="http://schemas.microsoft.com/office/powerpoint/2010/main" val="2378455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6. The order does matter if 3 or more polarizers are in series. For example, if a third polarizer is added after the cross polarizers at 45˚ to them both, none of the original unpolarized light gets through. Since polarizers do not create light this must be true.</a:t>
            </a:r>
          </a:p>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14</a:t>
            </a:fld>
            <a:endParaRPr lang="en-US"/>
          </a:p>
        </p:txBody>
      </p:sp>
    </p:spTree>
    <p:extLst>
      <p:ext uri="{BB962C8B-B14F-4D97-AF65-F5344CB8AC3E}">
        <p14:creationId xmlns:p14="http://schemas.microsoft.com/office/powerpoint/2010/main" val="1331755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However, move the 45˚ polarizer </a:t>
            </a:r>
            <a:r>
              <a:rPr lang="en-US" altLang="en-US" u="sng" dirty="0">
                <a:latin typeface="Arial" panose="020B0604020202020204" pitchFamily="34" charset="0"/>
              </a:rPr>
              <a:t>between</a:t>
            </a:r>
            <a:r>
              <a:rPr lang="en-US" altLang="en-US" dirty="0">
                <a:latin typeface="Arial" panose="020B0604020202020204" pitchFamily="34" charset="0"/>
              </a:rPr>
              <a:t> the crossed polarizers and now light is transmitted. It is clear from this that polarizers do not simply absorb light. </a:t>
            </a:r>
          </a:p>
          <a:p>
            <a:endParaRPr lang="en-US" altLang="en-US" dirty="0">
              <a:latin typeface="Arial" panose="020B0604020202020204" pitchFamily="34" charset="0"/>
            </a:endParaRPr>
          </a:p>
          <a:p>
            <a:r>
              <a:rPr lang="en-US" altLang="en-US" dirty="0">
                <a:latin typeface="Arial" panose="020B0604020202020204" pitchFamily="34" charset="0"/>
              </a:rPr>
              <a:t>Imagine the polarizer as a picket fence and the light wave as a wave in a rope extending through a gap in the fence. As the rope is moved up and down the wave gets through the fence because vertically the gap is large. Moving the rope left to right creates waves that would be blocked by the fence because horizontally the gap is small. If the direction of the wave is not quite vertical, contacts with the sides of the gap would tend to nudge the wave slightly and hence rotate the wave. Naturally, this analogy can only be taken so far but it is a useful visualization tool. </a:t>
            </a:r>
          </a:p>
        </p:txBody>
      </p:sp>
      <p:sp>
        <p:nvSpPr>
          <p:cNvPr id="4" name="Slide Number Placeholder 3"/>
          <p:cNvSpPr>
            <a:spLocks noGrp="1"/>
          </p:cNvSpPr>
          <p:nvPr>
            <p:ph type="sldNum" sz="quarter" idx="5"/>
          </p:nvPr>
        </p:nvSpPr>
        <p:spPr/>
        <p:txBody>
          <a:bodyPr/>
          <a:lstStyle/>
          <a:p>
            <a:fld id="{7AA72CA4-8C52-644D-B5E2-05434F695230}" type="slidenum">
              <a:rPr lang="en-US" smtClean="0"/>
              <a:t>15</a:t>
            </a:fld>
            <a:endParaRPr lang="en-US"/>
          </a:p>
        </p:txBody>
      </p:sp>
    </p:spTree>
    <p:extLst>
      <p:ext uri="{BB962C8B-B14F-4D97-AF65-F5344CB8AC3E}">
        <p14:creationId xmlns:p14="http://schemas.microsoft.com/office/powerpoint/2010/main" val="1086073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Extending this principle to a large number of polarizers, it is possible to incrementally rotate the polarization plane so as transmit between end cross-polarizers. This makes the transmittance very dependent on the polarizer orientations and any disruption in the incremental rotations would affect observed intensity. LCD displays use this principle, controlling the alignments with applied voltage.</a:t>
            </a:r>
          </a:p>
        </p:txBody>
      </p:sp>
      <p:sp>
        <p:nvSpPr>
          <p:cNvPr id="4" name="Slide Number Placeholder 3"/>
          <p:cNvSpPr>
            <a:spLocks noGrp="1"/>
          </p:cNvSpPr>
          <p:nvPr>
            <p:ph type="sldNum" sz="quarter" idx="5"/>
          </p:nvPr>
        </p:nvSpPr>
        <p:spPr/>
        <p:txBody>
          <a:bodyPr/>
          <a:lstStyle/>
          <a:p>
            <a:fld id="{7AA72CA4-8C52-644D-B5E2-05434F695230}" type="slidenum">
              <a:rPr lang="en-US" smtClean="0"/>
              <a:t>16</a:t>
            </a:fld>
            <a:endParaRPr lang="en-US"/>
          </a:p>
        </p:txBody>
      </p:sp>
    </p:spTree>
    <p:extLst>
      <p:ext uri="{BB962C8B-B14F-4D97-AF65-F5344CB8AC3E}">
        <p14:creationId xmlns:p14="http://schemas.microsoft.com/office/powerpoint/2010/main" val="184573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more polarizers that can be incrementally arranged between the end crossed polarizers, the higher the transmittance. By aligning the two surface molecules at 90</a:t>
            </a:r>
            <a:r>
              <a:rPr lang="en-US" altLang="en-US" dirty="0">
                <a:latin typeface="Arial" panose="020B0604020202020204" pitchFamily="34" charset="0"/>
                <a:cs typeface="Arial" panose="020B0604020202020204" pitchFamily="34" charset="0"/>
              </a:rPr>
              <a:t>°, the natural tendency of liquid crystal molecules to align with its neighbors will result in thousands of incremental orientations, making the transmittance very efficient. The applied voltage then disrupts the alignment, reducing transmittance.</a:t>
            </a: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A72CA4-8C52-644D-B5E2-05434F695230}" type="slidenum">
              <a:rPr lang="en-US" smtClean="0"/>
              <a:t>17</a:t>
            </a:fld>
            <a:endParaRPr lang="en-US"/>
          </a:p>
        </p:txBody>
      </p:sp>
    </p:spTree>
    <p:extLst>
      <p:ext uri="{BB962C8B-B14F-4D97-AF65-F5344CB8AC3E}">
        <p14:creationId xmlns:p14="http://schemas.microsoft.com/office/powerpoint/2010/main" val="3772121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Polarization can also result from reflection. This is the glare from water shown earlier. Fresnel described the reflection for two polarizations. The incident, reflected and refracted rays are all within a plane, called the p-plane. Reflection of polarized light in the p-plane is described by the top equation. At 90</a:t>
            </a:r>
            <a:r>
              <a:rPr lang="en-US" altLang="en-US" dirty="0">
                <a:latin typeface="Arial" panose="020B0604020202020204" pitchFamily="34" charset="0"/>
                <a:cs typeface="Arial" panose="020B0604020202020204" pitchFamily="34" charset="0"/>
              </a:rPr>
              <a:t>° to the p-plane is the s-plane and the bottom equation describes reflection of s-polarized light.</a:t>
            </a: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A72CA4-8C52-644D-B5E2-05434F695230}" type="slidenum">
              <a:rPr lang="en-US" smtClean="0"/>
              <a:t>18</a:t>
            </a:fld>
            <a:endParaRPr lang="en-US"/>
          </a:p>
        </p:txBody>
      </p:sp>
    </p:spTree>
    <p:extLst>
      <p:ext uri="{BB962C8B-B14F-4D97-AF65-F5344CB8AC3E}">
        <p14:creationId xmlns:p14="http://schemas.microsoft.com/office/powerpoint/2010/main" val="1769553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At most angles the two polarizations have different </a:t>
            </a:r>
            <a:r>
              <a:rPr lang="en-US" altLang="en-US" dirty="0" err="1">
                <a:latin typeface="Arial" panose="020B0604020202020204" pitchFamily="34" charset="0"/>
              </a:rPr>
              <a:t>reflectivities</a:t>
            </a:r>
            <a:r>
              <a:rPr lang="en-US" altLang="en-US" dirty="0">
                <a:latin typeface="Arial" panose="020B0604020202020204" pitchFamily="34" charset="0"/>
              </a:rPr>
              <a:t>. In fact, the p-polarized light decreases to zero reflectance at one angle, known as the Brewster angle. At this angle reflected light must be entirely s-polarized. Of course transmittance is partially polarized since there is now more p-polarized than s-polarized light. A stack of many parallel plates, where this effect is repeated at each surface, results in the transmitted beam being essentially p-polarized and the reflection being entirely s-polarized.</a:t>
            </a:r>
          </a:p>
        </p:txBody>
      </p:sp>
      <p:sp>
        <p:nvSpPr>
          <p:cNvPr id="4" name="Slide Number Placeholder 3"/>
          <p:cNvSpPr>
            <a:spLocks noGrp="1"/>
          </p:cNvSpPr>
          <p:nvPr>
            <p:ph type="sldNum" sz="quarter" idx="5"/>
          </p:nvPr>
        </p:nvSpPr>
        <p:spPr/>
        <p:txBody>
          <a:bodyPr/>
          <a:lstStyle/>
          <a:p>
            <a:fld id="{7AA72CA4-8C52-644D-B5E2-05434F695230}" type="slidenum">
              <a:rPr lang="en-US" smtClean="0"/>
              <a:t>19</a:t>
            </a:fld>
            <a:endParaRPr lang="en-US"/>
          </a:p>
        </p:txBody>
      </p:sp>
    </p:spTree>
    <p:extLst>
      <p:ext uri="{BB962C8B-B14F-4D97-AF65-F5344CB8AC3E}">
        <p14:creationId xmlns:p14="http://schemas.microsoft.com/office/powerpoint/2010/main" val="251224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In cockpit lighting applications, the source may be polarized e.g. AMLCD displays. The pilot does not see this polarization but any instrument used to measure the color or luminance can be affected. To ensure the instrument is suitable, MIL-L-85762A and MIL-STD-3009 recommend a specific test for luminance polarization error. Photometers failing this test cannot be used for luminance measurements.</a:t>
            </a:r>
          </a:p>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2</a:t>
            </a:fld>
            <a:endParaRPr lang="en-US"/>
          </a:p>
        </p:txBody>
      </p:sp>
    </p:spTree>
    <p:extLst>
      <p:ext uri="{BB962C8B-B14F-4D97-AF65-F5344CB8AC3E}">
        <p14:creationId xmlns:p14="http://schemas.microsoft.com/office/powerpoint/2010/main" val="2774407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Light can interact with materials in many different ways, and polarization adds a new dimension to those interactions. For instance, some molecules rotate the plane of rotation. These molecules lack symmetry apart from mirror images and hence come in left-hand and right-hand opposites. The rotation seen depends on both the strength of the rotational effect and the path length of light. This property is commonly used in the pharmaceutical industry to distinguish the two forms. This is because biological enzymes only work on one form and the other is unreactive. In fact L-amino acids are used exclusively to build proteins by all life on earth. </a:t>
            </a:r>
          </a:p>
          <a:p>
            <a:endParaRPr lang="en-US" altLang="en-US" dirty="0">
              <a:latin typeface="Arial" panose="020B0604020202020204" pitchFamily="34" charset="0"/>
            </a:endParaRPr>
          </a:p>
          <a:p>
            <a:r>
              <a:rPr lang="en-US" altLang="en-US" dirty="0">
                <a:latin typeface="Arial" panose="020B0604020202020204" pitchFamily="34" charset="0"/>
              </a:rPr>
              <a:t>Molecules that have the same formula but different arrangements are called isomers. These particular isomers are so similar they can only be distinguished using polarized light and hence are called optical isomers (or enantiomers). </a:t>
            </a:r>
          </a:p>
        </p:txBody>
      </p:sp>
      <p:sp>
        <p:nvSpPr>
          <p:cNvPr id="4" name="Slide Number Placeholder 3"/>
          <p:cNvSpPr>
            <a:spLocks noGrp="1"/>
          </p:cNvSpPr>
          <p:nvPr>
            <p:ph type="sldNum" sz="quarter" idx="5"/>
          </p:nvPr>
        </p:nvSpPr>
        <p:spPr/>
        <p:txBody>
          <a:bodyPr/>
          <a:lstStyle/>
          <a:p>
            <a:fld id="{7AA72CA4-8C52-644D-B5E2-05434F695230}" type="slidenum">
              <a:rPr lang="en-US" smtClean="0"/>
              <a:t>20</a:t>
            </a:fld>
            <a:endParaRPr lang="en-US"/>
          </a:p>
        </p:txBody>
      </p:sp>
    </p:spTree>
    <p:extLst>
      <p:ext uri="{BB962C8B-B14F-4D97-AF65-F5344CB8AC3E}">
        <p14:creationId xmlns:p14="http://schemas.microsoft.com/office/powerpoint/2010/main" val="4266356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If absorption within a material is polarization dependent it is dichroic. A polarizer is therefore dichroic but normally the term is reserved for materials that have highly wavelength dependent dichroism since separation of colors is the primary application of this effect.</a:t>
            </a:r>
          </a:p>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21</a:t>
            </a:fld>
            <a:endParaRPr lang="en-US"/>
          </a:p>
        </p:txBody>
      </p:sp>
    </p:spTree>
    <p:extLst>
      <p:ext uri="{BB962C8B-B14F-4D97-AF65-F5344CB8AC3E}">
        <p14:creationId xmlns:p14="http://schemas.microsoft.com/office/powerpoint/2010/main" val="163833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Some materials refract polarized light in different ways. Instead of having just one index of refraction these substances have two, depending on the polarization through the crystal. This means that the different polarizations follow two distinct paths through the material, hence it is called double refraction or birefringence. A common example is calcite, in which this phenomenon is so strong it produces double images. </a:t>
            </a:r>
          </a:p>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22</a:t>
            </a:fld>
            <a:endParaRPr lang="en-US"/>
          </a:p>
        </p:txBody>
      </p:sp>
    </p:spTree>
    <p:extLst>
      <p:ext uri="{BB962C8B-B14F-4D97-AF65-F5344CB8AC3E}">
        <p14:creationId xmlns:p14="http://schemas.microsoft.com/office/powerpoint/2010/main" val="3465877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double image effect can be seen clearly if the rays are traced for each polarization axis. Blocking one of these polarizations with a polarizer results in a single image being observed.</a:t>
            </a:r>
          </a:p>
          <a:p>
            <a:endParaRPr lang="en-US" altLang="en-US" dirty="0">
              <a:latin typeface="Arial" panose="020B0604020202020204" pitchFamily="34" charset="0"/>
            </a:endParaRPr>
          </a:p>
          <a:p>
            <a:r>
              <a:rPr lang="en-US" altLang="en-US" dirty="0">
                <a:latin typeface="Arial" panose="020B0604020202020204" pitchFamily="34" charset="0"/>
              </a:rPr>
              <a:t>Since refractive index depends on the ratio of light velocities, this must mean that the ray with higher refractive index is moving slower through the material.</a:t>
            </a:r>
          </a:p>
        </p:txBody>
      </p:sp>
      <p:sp>
        <p:nvSpPr>
          <p:cNvPr id="4" name="Slide Number Placeholder 3"/>
          <p:cNvSpPr>
            <a:spLocks noGrp="1"/>
          </p:cNvSpPr>
          <p:nvPr>
            <p:ph type="sldNum" sz="quarter" idx="5"/>
          </p:nvPr>
        </p:nvSpPr>
        <p:spPr/>
        <p:txBody>
          <a:bodyPr/>
          <a:lstStyle/>
          <a:p>
            <a:fld id="{7AA72CA4-8C52-644D-B5E2-05434F695230}" type="slidenum">
              <a:rPr lang="en-US" smtClean="0"/>
              <a:t>23</a:t>
            </a:fld>
            <a:endParaRPr lang="en-US"/>
          </a:p>
        </p:txBody>
      </p:sp>
    </p:spTree>
    <p:extLst>
      <p:ext uri="{BB962C8B-B14F-4D97-AF65-F5344CB8AC3E}">
        <p14:creationId xmlns:p14="http://schemas.microsoft.com/office/powerpoint/2010/main" val="2652480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If the material is cut so that its thickness slows one polarization down so that the emerging light is 90</a:t>
            </a:r>
            <a:r>
              <a:rPr lang="en-US" altLang="en-US" dirty="0">
                <a:latin typeface="Arial" panose="020B0604020202020204" pitchFamily="34" charset="0"/>
                <a:cs typeface="Arial" panose="020B0604020202020204" pitchFamily="34" charset="0"/>
              </a:rPr>
              <a:t>° out of phase to the other polarization, it is called a quarter wave plate. The resultant vector of the two polarizations will rotate and this is called circular polarization.  Many effects of circular polarization are indistinguishable from random polarization (unpolarized). A quarter wave plate therefore depolarizes linearly polarized light. Variations on this can effectively convert any polarization state to any other and hence is used in many applications.</a:t>
            </a: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A72CA4-8C52-644D-B5E2-05434F695230}" type="slidenum">
              <a:rPr lang="en-US" smtClean="0"/>
              <a:t>24</a:t>
            </a:fld>
            <a:endParaRPr lang="en-US"/>
          </a:p>
        </p:txBody>
      </p:sp>
    </p:spTree>
    <p:extLst>
      <p:ext uri="{BB962C8B-B14F-4D97-AF65-F5344CB8AC3E}">
        <p14:creationId xmlns:p14="http://schemas.microsoft.com/office/powerpoint/2010/main" val="3311869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Strain can often give materials birefringent properties. This means the polarization state of light exiting the material is no longer the same as that entering. Placed between crossed polarizers the altered light is now transmitted. Since the birefringence is wavelength dependent, different strains show up as different colors.</a:t>
            </a:r>
          </a:p>
        </p:txBody>
      </p:sp>
      <p:sp>
        <p:nvSpPr>
          <p:cNvPr id="4" name="Slide Number Placeholder 3"/>
          <p:cNvSpPr>
            <a:spLocks noGrp="1"/>
          </p:cNvSpPr>
          <p:nvPr>
            <p:ph type="sldNum" sz="quarter" idx="5"/>
          </p:nvPr>
        </p:nvSpPr>
        <p:spPr/>
        <p:txBody>
          <a:bodyPr/>
          <a:lstStyle/>
          <a:p>
            <a:fld id="{7AA72CA4-8C52-644D-B5E2-05434F695230}" type="slidenum">
              <a:rPr lang="en-US" smtClean="0"/>
              <a:t>25</a:t>
            </a:fld>
            <a:endParaRPr lang="en-US"/>
          </a:p>
        </p:txBody>
      </p:sp>
    </p:spTree>
    <p:extLst>
      <p:ext uri="{BB962C8B-B14F-4D97-AF65-F5344CB8AC3E}">
        <p14:creationId xmlns:p14="http://schemas.microsoft.com/office/powerpoint/2010/main" val="2209543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When it comes to measuring polarization, a polarization analyzer is used. This analyzer is just a polarizer as discussed previously, but it is rotated while measuring the light with a detector. The slide shows the arrangement to measure the polarization of a source (i.e. polarizer represents the polarization in the source). We know that two polarizers are reversible however, so to measure the polarization sensitivity of an instrument the polarizer and analyzer roles are reversed.</a:t>
            </a:r>
          </a:p>
        </p:txBody>
      </p:sp>
      <p:sp>
        <p:nvSpPr>
          <p:cNvPr id="4" name="Slide Number Placeholder 3"/>
          <p:cNvSpPr>
            <a:spLocks noGrp="1"/>
          </p:cNvSpPr>
          <p:nvPr>
            <p:ph type="sldNum" sz="quarter" idx="5"/>
          </p:nvPr>
        </p:nvSpPr>
        <p:spPr/>
        <p:txBody>
          <a:bodyPr/>
          <a:lstStyle/>
          <a:p>
            <a:fld id="{7AA72CA4-8C52-644D-B5E2-05434F695230}" type="slidenum">
              <a:rPr lang="en-US" smtClean="0"/>
              <a:t>26</a:t>
            </a:fld>
            <a:endParaRPr lang="en-US"/>
          </a:p>
        </p:txBody>
      </p:sp>
    </p:spTree>
    <p:extLst>
      <p:ext uri="{BB962C8B-B14F-4D97-AF65-F5344CB8AC3E}">
        <p14:creationId xmlns:p14="http://schemas.microsoft.com/office/powerpoint/2010/main" val="717076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On a polar plot light that is 100% polarized would change from a maximum value to zero (crossed polarizer condition) and look like a double lobe. Completely unpolarized light would have the same signal at all angles and hence be circular. Partially polarized light would be intermediate and appear elliptical or peanut shaped depending on the plot scale.</a:t>
            </a:r>
          </a:p>
        </p:txBody>
      </p:sp>
      <p:sp>
        <p:nvSpPr>
          <p:cNvPr id="4" name="Slide Number Placeholder 3"/>
          <p:cNvSpPr>
            <a:spLocks noGrp="1"/>
          </p:cNvSpPr>
          <p:nvPr>
            <p:ph type="sldNum" sz="quarter" idx="5"/>
          </p:nvPr>
        </p:nvSpPr>
        <p:spPr/>
        <p:txBody>
          <a:bodyPr/>
          <a:lstStyle/>
          <a:p>
            <a:fld id="{7AA72CA4-8C52-644D-B5E2-05434F695230}" type="slidenum">
              <a:rPr lang="en-US" smtClean="0"/>
              <a:t>27</a:t>
            </a:fld>
            <a:endParaRPr lang="en-US"/>
          </a:p>
        </p:txBody>
      </p:sp>
    </p:spTree>
    <p:extLst>
      <p:ext uri="{BB962C8B-B14F-4D97-AF65-F5344CB8AC3E}">
        <p14:creationId xmlns:p14="http://schemas.microsoft.com/office/powerpoint/2010/main" val="3597547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This is a practical setup for measuring polarization sensitivity of a detector system. The integrating sphere guarantees completely unpolarized light enters the polarization analyzer. The analyzer output should therefore be linearly polarized but of equal intensity at all angles. Measurements of the signal at the detector (radiance or luminance in this case) are made for each angle of the analyzer.</a:t>
            </a:r>
          </a:p>
        </p:txBody>
      </p:sp>
      <p:sp>
        <p:nvSpPr>
          <p:cNvPr id="4" name="Slide Number Placeholder 3"/>
          <p:cNvSpPr>
            <a:spLocks noGrp="1"/>
          </p:cNvSpPr>
          <p:nvPr>
            <p:ph type="sldNum" sz="quarter" idx="5"/>
          </p:nvPr>
        </p:nvSpPr>
        <p:spPr/>
        <p:txBody>
          <a:bodyPr/>
          <a:lstStyle/>
          <a:p>
            <a:fld id="{7AA72CA4-8C52-644D-B5E2-05434F695230}" type="slidenum">
              <a:rPr lang="en-US" smtClean="0"/>
              <a:t>28</a:t>
            </a:fld>
            <a:endParaRPr lang="en-US"/>
          </a:p>
        </p:txBody>
      </p:sp>
    </p:spTree>
    <p:extLst>
      <p:ext uri="{BB962C8B-B14F-4D97-AF65-F5344CB8AC3E}">
        <p14:creationId xmlns:p14="http://schemas.microsoft.com/office/powerpoint/2010/main" val="2869344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Here is a typical measurement of a production telescope coupled to an OL 770-NVS system at 550 nm. For comparison, the ±0.5% limits of MIL-STD-3009 are shown in blue and purple. Also, the data is fitted to Malus’ law so the shape can be clearly seen. On this scale of 99% to 101% the curve is slightly elliptical, revealing a low level of polarization sensitivity.</a:t>
            </a:r>
          </a:p>
        </p:txBody>
      </p:sp>
      <p:sp>
        <p:nvSpPr>
          <p:cNvPr id="4" name="Slide Number Placeholder 3"/>
          <p:cNvSpPr>
            <a:spLocks noGrp="1"/>
          </p:cNvSpPr>
          <p:nvPr>
            <p:ph type="sldNum" sz="quarter" idx="5"/>
          </p:nvPr>
        </p:nvSpPr>
        <p:spPr/>
        <p:txBody>
          <a:bodyPr/>
          <a:lstStyle/>
          <a:p>
            <a:fld id="{7AA72CA4-8C52-644D-B5E2-05434F695230}" type="slidenum">
              <a:rPr lang="en-US" smtClean="0"/>
              <a:t>29</a:t>
            </a:fld>
            <a:endParaRPr lang="en-US"/>
          </a:p>
        </p:txBody>
      </p:sp>
    </p:spTree>
    <p:extLst>
      <p:ext uri="{BB962C8B-B14F-4D97-AF65-F5344CB8AC3E}">
        <p14:creationId xmlns:p14="http://schemas.microsoft.com/office/powerpoint/2010/main" val="2681698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A bit of history: Polarization was possibly used as an aid to navigation by the Vikings around 1000 years ago. This predates the use of the compass in the western world! </a:t>
            </a:r>
          </a:p>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3</a:t>
            </a:fld>
            <a:endParaRPr lang="en-US"/>
          </a:p>
        </p:txBody>
      </p:sp>
    </p:spTree>
    <p:extLst>
      <p:ext uri="{BB962C8B-B14F-4D97-AF65-F5344CB8AC3E}">
        <p14:creationId xmlns:p14="http://schemas.microsoft.com/office/powerpoint/2010/main" val="3576325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At 900 nm the curve is almost perfectly circular, indicating </a:t>
            </a:r>
            <a:r>
              <a:rPr lang="en-US" altLang="en-US" dirty="0" err="1">
                <a:latin typeface="Arial" panose="020B0604020202020204" pitchFamily="34" charset="0"/>
              </a:rPr>
              <a:t>negligable</a:t>
            </a:r>
            <a:r>
              <a:rPr lang="en-US" altLang="en-US" dirty="0">
                <a:latin typeface="Arial" panose="020B0604020202020204" pitchFamily="34" charset="0"/>
              </a:rPr>
              <a:t> polarization sensitivity.</a:t>
            </a:r>
          </a:p>
        </p:txBody>
      </p:sp>
      <p:sp>
        <p:nvSpPr>
          <p:cNvPr id="4" name="Slide Number Placeholder 3"/>
          <p:cNvSpPr>
            <a:spLocks noGrp="1"/>
          </p:cNvSpPr>
          <p:nvPr>
            <p:ph type="sldNum" sz="quarter" idx="5"/>
          </p:nvPr>
        </p:nvSpPr>
        <p:spPr/>
        <p:txBody>
          <a:bodyPr/>
          <a:lstStyle/>
          <a:p>
            <a:fld id="{7AA72CA4-8C52-644D-B5E2-05434F695230}" type="slidenum">
              <a:rPr lang="en-US" smtClean="0"/>
              <a:t>30</a:t>
            </a:fld>
            <a:endParaRPr lang="en-US"/>
          </a:p>
        </p:txBody>
      </p:sp>
    </p:spTree>
    <p:extLst>
      <p:ext uri="{BB962C8B-B14F-4D97-AF65-F5344CB8AC3E}">
        <p14:creationId xmlns:p14="http://schemas.microsoft.com/office/powerpoint/2010/main" val="1209995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In fact polarization sensitivity is usually wavelength dependent, with longer wavelengths being less sensitive. Here we have removed the measured data and shown only the fit for each measurement, revealing the progression with wavelength. It should be noted that the scale has changed for emphasis and that all curves are within ±0.1%.</a:t>
            </a:r>
          </a:p>
          <a:p>
            <a:endParaRPr lang="en-US" altLang="en-US" dirty="0">
              <a:latin typeface="Arial" panose="020B0604020202020204" pitchFamily="34" charset="0"/>
            </a:endParaRPr>
          </a:p>
          <a:p>
            <a:r>
              <a:rPr lang="en-US" altLang="en-US" dirty="0">
                <a:latin typeface="Arial" panose="020B0604020202020204" pitchFamily="34" charset="0"/>
              </a:rPr>
              <a:t>This slight polarization sensitivity is primarily due to residual strain in the lenses after grinding.</a:t>
            </a:r>
          </a:p>
        </p:txBody>
      </p:sp>
      <p:sp>
        <p:nvSpPr>
          <p:cNvPr id="4" name="Slide Number Placeholder 3"/>
          <p:cNvSpPr>
            <a:spLocks noGrp="1"/>
          </p:cNvSpPr>
          <p:nvPr>
            <p:ph type="sldNum" sz="quarter" idx="5"/>
          </p:nvPr>
        </p:nvSpPr>
        <p:spPr/>
        <p:txBody>
          <a:bodyPr/>
          <a:lstStyle/>
          <a:p>
            <a:fld id="{7AA72CA4-8C52-644D-B5E2-05434F695230}" type="slidenum">
              <a:rPr lang="en-US" smtClean="0"/>
              <a:t>31</a:t>
            </a:fld>
            <a:endParaRPr lang="en-US"/>
          </a:p>
        </p:txBody>
      </p:sp>
    </p:spTree>
    <p:extLst>
      <p:ext uri="{BB962C8B-B14F-4D97-AF65-F5344CB8AC3E}">
        <p14:creationId xmlns:p14="http://schemas.microsoft.com/office/powerpoint/2010/main" val="833513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Commercial camera lenses are made to a very high quality but are more than 3 times worse in polarization sensitivity than the OLI lenses.</a:t>
            </a:r>
          </a:p>
        </p:txBody>
      </p:sp>
      <p:sp>
        <p:nvSpPr>
          <p:cNvPr id="4" name="Slide Number Placeholder 3"/>
          <p:cNvSpPr>
            <a:spLocks noGrp="1"/>
          </p:cNvSpPr>
          <p:nvPr>
            <p:ph type="sldNum" sz="quarter" idx="5"/>
          </p:nvPr>
        </p:nvSpPr>
        <p:spPr/>
        <p:txBody>
          <a:bodyPr/>
          <a:lstStyle/>
          <a:p>
            <a:fld id="{7AA72CA4-8C52-644D-B5E2-05434F695230}" type="slidenum">
              <a:rPr lang="en-US" smtClean="0"/>
              <a:t>32</a:t>
            </a:fld>
            <a:endParaRPr lang="en-US"/>
          </a:p>
        </p:txBody>
      </p:sp>
    </p:spTree>
    <p:extLst>
      <p:ext uri="{BB962C8B-B14F-4D97-AF65-F5344CB8AC3E}">
        <p14:creationId xmlns:p14="http://schemas.microsoft.com/office/powerpoint/2010/main" val="6450274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Some telescope designs and much worse. This example is more than 30 times worse than the OL 620 and fails the MIL-STD-3009 requirements.</a:t>
            </a:r>
          </a:p>
        </p:txBody>
      </p:sp>
      <p:sp>
        <p:nvSpPr>
          <p:cNvPr id="4" name="Slide Number Placeholder 3"/>
          <p:cNvSpPr>
            <a:spLocks noGrp="1"/>
          </p:cNvSpPr>
          <p:nvPr>
            <p:ph type="sldNum" sz="quarter" idx="5"/>
          </p:nvPr>
        </p:nvSpPr>
        <p:spPr/>
        <p:txBody>
          <a:bodyPr/>
          <a:lstStyle/>
          <a:p>
            <a:fld id="{7AA72CA4-8C52-644D-B5E2-05434F695230}" type="slidenum">
              <a:rPr lang="en-US" smtClean="0"/>
              <a:t>33</a:t>
            </a:fld>
            <a:endParaRPr lang="en-US"/>
          </a:p>
        </p:txBody>
      </p:sp>
    </p:spTree>
    <p:extLst>
      <p:ext uri="{BB962C8B-B14F-4D97-AF65-F5344CB8AC3E}">
        <p14:creationId xmlns:p14="http://schemas.microsoft.com/office/powerpoint/2010/main" val="3891616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Probably the worst of all is a telescope directly coupled to monochromator. This polarization sensitivity is due to the monochromator and not the telescope. This shows that the maximum to minimum sensitivities is a factor of 3. In this case, a depolarizer is essential to remove the polarization error and obtain reliable results.</a:t>
            </a:r>
          </a:p>
          <a:p>
            <a:endParaRPr lang="en-US" altLang="en-US" dirty="0">
              <a:latin typeface="Arial" panose="020B0604020202020204" pitchFamily="34" charset="0"/>
            </a:endParaRPr>
          </a:p>
          <a:p>
            <a:r>
              <a:rPr lang="en-US" altLang="en-US" dirty="0">
                <a:latin typeface="Arial" panose="020B0604020202020204" pitchFamily="34" charset="0"/>
              </a:rPr>
              <a:t>This result also illustrates that although the polarization error is specified as a photometer requirement, it should apply to spectroradiometers too. As a general principle, without correction spectroradiometers are much more likely to exhibit high polarization errors than photometers. The lack of a polarization specification within the spectroradiometer section must there be viewed as an oversight. With appropriate depolarization, there is no reason why a spectroradiometer should not pass this test and hence give reliable results.</a:t>
            </a:r>
          </a:p>
        </p:txBody>
      </p:sp>
      <p:sp>
        <p:nvSpPr>
          <p:cNvPr id="4" name="Slide Number Placeholder 3"/>
          <p:cNvSpPr>
            <a:spLocks noGrp="1"/>
          </p:cNvSpPr>
          <p:nvPr>
            <p:ph type="sldNum" sz="quarter" idx="5"/>
          </p:nvPr>
        </p:nvSpPr>
        <p:spPr/>
        <p:txBody>
          <a:bodyPr/>
          <a:lstStyle/>
          <a:p>
            <a:fld id="{7AA72CA4-8C52-644D-B5E2-05434F695230}" type="slidenum">
              <a:rPr lang="en-US" smtClean="0"/>
              <a:t>34</a:t>
            </a:fld>
            <a:endParaRPr lang="en-US"/>
          </a:p>
        </p:txBody>
      </p:sp>
    </p:spTree>
    <p:extLst>
      <p:ext uri="{BB962C8B-B14F-4D97-AF65-F5344CB8AC3E}">
        <p14:creationId xmlns:p14="http://schemas.microsoft.com/office/powerpoint/2010/main" val="3829043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Returning to the MIL specifications, the method described relies on just 3 measurements at 45</a:t>
            </a:r>
            <a:r>
              <a:rPr lang="en-US" altLang="en-US" dirty="0">
                <a:latin typeface="Arial" panose="020B0604020202020204" pitchFamily="34" charset="0"/>
                <a:cs typeface="Arial" panose="020B0604020202020204" pitchFamily="34" charset="0"/>
              </a:rPr>
              <a:t>° intervals. How does this fit with the complete rotation tests? Also, “difference between the three measurements” refers to a difference but “percent error” implies a ratio without specifying if it is a ratio of the difference to the maximum, average or other value. This ambiguity can lead to several possible interpretations of the specification.</a:t>
            </a: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A72CA4-8C52-644D-B5E2-05434F695230}" type="slidenum">
              <a:rPr lang="en-US" smtClean="0"/>
              <a:t>35</a:t>
            </a:fld>
            <a:endParaRPr lang="en-US"/>
          </a:p>
        </p:txBody>
      </p:sp>
    </p:spTree>
    <p:extLst>
      <p:ext uri="{BB962C8B-B14F-4D97-AF65-F5344CB8AC3E}">
        <p14:creationId xmlns:p14="http://schemas.microsoft.com/office/powerpoint/2010/main" val="460681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Degree of polarization is (max-min)/max when applied to the complete rotation measurement. If we assume that the MIL specification of polarization error is attempting to define the same quantity over the 3 measurement angles we can calculate the relationship between the two techniques.</a:t>
            </a:r>
          </a:p>
          <a:p>
            <a:endParaRPr lang="en-US" altLang="en-US" dirty="0">
              <a:latin typeface="Arial" panose="020B0604020202020204" pitchFamily="34" charset="0"/>
            </a:endParaRPr>
          </a:p>
          <a:p>
            <a:r>
              <a:rPr lang="en-US" altLang="en-US" dirty="0">
                <a:latin typeface="Arial" panose="020B0604020202020204" pitchFamily="34" charset="0"/>
              </a:rPr>
              <a:t>Taking 100% polarization to illustrate the relationship, we can start at any angle. At -45</a:t>
            </a:r>
            <a:r>
              <a:rPr lang="en-US" altLang="en-US" dirty="0">
                <a:latin typeface="Arial" panose="020B0604020202020204" pitchFamily="34" charset="0"/>
                <a:cs typeface="Arial" panose="020B0604020202020204" pitchFamily="34" charset="0"/>
              </a:rPr>
              <a:t>°/0°/+45° we see that the polarization error is 50%; very different to the degree of polarization .</a:t>
            </a: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A72CA4-8C52-644D-B5E2-05434F695230}" type="slidenum">
              <a:rPr lang="en-US" smtClean="0"/>
              <a:t>36</a:t>
            </a:fld>
            <a:endParaRPr lang="en-US"/>
          </a:p>
        </p:txBody>
      </p:sp>
    </p:spTree>
    <p:extLst>
      <p:ext uri="{BB962C8B-B14F-4D97-AF65-F5344CB8AC3E}">
        <p14:creationId xmlns:p14="http://schemas.microsoft.com/office/powerpoint/2010/main" val="3079509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If we measure 0</a:t>
            </a:r>
            <a:r>
              <a:rPr lang="en-US" altLang="en-US" dirty="0">
                <a:latin typeface="Arial" panose="020B0604020202020204" pitchFamily="34" charset="0"/>
                <a:cs typeface="Arial" panose="020B0604020202020204" pitchFamily="34" charset="0"/>
              </a:rPr>
              <a:t>°/+45°/+90° the calculated polarization error is 100%, agreeing with the degree of polarization.</a:t>
            </a: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A72CA4-8C52-644D-B5E2-05434F695230}" type="slidenum">
              <a:rPr lang="en-US" smtClean="0"/>
              <a:t>37</a:t>
            </a:fld>
            <a:endParaRPr lang="en-US"/>
          </a:p>
        </p:txBody>
      </p:sp>
    </p:spTree>
    <p:extLst>
      <p:ext uri="{BB962C8B-B14F-4D97-AF65-F5344CB8AC3E}">
        <p14:creationId xmlns:p14="http://schemas.microsoft.com/office/powerpoint/2010/main" val="4021068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Angles of +45</a:t>
            </a:r>
            <a:r>
              <a:rPr lang="en-US" altLang="en-US" dirty="0">
                <a:latin typeface="Arial" panose="020B0604020202020204" pitchFamily="34" charset="0"/>
                <a:cs typeface="Arial" panose="020B0604020202020204" pitchFamily="34" charset="0"/>
              </a:rPr>
              <a:t>°/+90°/+135° also give 100% polarization error.</a:t>
            </a:r>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7AA72CA4-8C52-644D-B5E2-05434F695230}" type="slidenum">
              <a:rPr lang="en-US" smtClean="0"/>
              <a:t>38</a:t>
            </a:fld>
            <a:endParaRPr lang="en-US"/>
          </a:p>
        </p:txBody>
      </p:sp>
    </p:spTree>
    <p:extLst>
      <p:ext uri="{BB962C8B-B14F-4D97-AF65-F5344CB8AC3E}">
        <p14:creationId xmlns:p14="http://schemas.microsoft.com/office/powerpoint/2010/main" val="29014826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If we plot the polarization error indicated by the MIL specification against the central angle we can see the value varies between 50% and 100%. It is only 100% at 6 specific sets of angles and everywhere else the result is different to the degree of polarization.</a:t>
            </a:r>
          </a:p>
          <a:p>
            <a:endParaRPr lang="en-US" altLang="en-US" dirty="0">
              <a:latin typeface="Arial" panose="020B0604020202020204" pitchFamily="34" charset="0"/>
            </a:endParaRPr>
          </a:p>
          <a:p>
            <a:r>
              <a:rPr lang="en-US" altLang="en-US" dirty="0">
                <a:latin typeface="Arial" panose="020B0604020202020204" pitchFamily="34" charset="0"/>
              </a:rPr>
              <a:t>This indicates that although it is likely the authors of the standard intended some equivalence of polarization error to degree of polarization, the two are not at all equivalent. Moreover, they are only equal at the worst case angles and it is likely that some manufacturers would conduct tests at best case conditions since this makes their instruments look better.</a:t>
            </a:r>
          </a:p>
        </p:txBody>
      </p:sp>
      <p:sp>
        <p:nvSpPr>
          <p:cNvPr id="4" name="Slide Number Placeholder 3"/>
          <p:cNvSpPr>
            <a:spLocks noGrp="1"/>
          </p:cNvSpPr>
          <p:nvPr>
            <p:ph type="sldNum" sz="quarter" idx="5"/>
          </p:nvPr>
        </p:nvSpPr>
        <p:spPr/>
        <p:txBody>
          <a:bodyPr/>
          <a:lstStyle/>
          <a:p>
            <a:fld id="{7AA72CA4-8C52-644D-B5E2-05434F695230}" type="slidenum">
              <a:rPr lang="en-US" smtClean="0"/>
              <a:t>39</a:t>
            </a:fld>
            <a:endParaRPr lang="en-US"/>
          </a:p>
        </p:txBody>
      </p:sp>
    </p:spTree>
    <p:extLst>
      <p:ext uri="{BB962C8B-B14F-4D97-AF65-F5344CB8AC3E}">
        <p14:creationId xmlns:p14="http://schemas.microsoft.com/office/powerpoint/2010/main" val="2928690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When the sun is low in the sky, any portion of clear sky can be used to indicate the sun’s position because the scattered blue light is polarized.</a:t>
            </a:r>
          </a:p>
          <a:p>
            <a:endParaRPr lang="en-US" altLang="en-US" dirty="0">
              <a:latin typeface="Arial" panose="020B0604020202020204" pitchFamily="34" charset="0"/>
            </a:endParaRPr>
          </a:p>
          <a:p>
            <a:r>
              <a:rPr lang="en-US" altLang="en-US" dirty="0">
                <a:latin typeface="Arial" panose="020B0604020202020204" pitchFamily="34" charset="0"/>
              </a:rPr>
              <a:t>The scientific study of polarization did not begin until the late 17</a:t>
            </a:r>
            <a:r>
              <a:rPr lang="en-US" altLang="en-US" baseline="30000" dirty="0">
                <a:latin typeface="Arial" panose="020B0604020202020204" pitchFamily="34" charset="0"/>
              </a:rPr>
              <a:t>th</a:t>
            </a:r>
            <a:r>
              <a:rPr lang="en-US" altLang="en-US" dirty="0">
                <a:latin typeface="Arial" panose="020B0604020202020204" pitchFamily="34" charset="0"/>
              </a:rPr>
              <a:t>. Century however. Even then, eminent scientists like Newton opposed several correct theories because he though light could not be both a particle and a wave. Not until Thomas Young’s famous double slit interference experiment in 1801 was the wave nature of light proved.</a:t>
            </a:r>
          </a:p>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4</a:t>
            </a:fld>
            <a:endParaRPr lang="en-US"/>
          </a:p>
        </p:txBody>
      </p:sp>
    </p:spTree>
    <p:extLst>
      <p:ext uri="{BB962C8B-B14F-4D97-AF65-F5344CB8AC3E}">
        <p14:creationId xmlns:p14="http://schemas.microsoft.com/office/powerpoint/2010/main" val="10132016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A bit of history: Polarization was possibly used as an aid to navigation by the Vikings around 1000 years ago. This predates the use of the compass in the western world! </a:t>
            </a:r>
          </a:p>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40</a:t>
            </a:fld>
            <a:endParaRPr lang="en-US"/>
          </a:p>
        </p:txBody>
      </p:sp>
    </p:spTree>
    <p:extLst>
      <p:ext uri="{BB962C8B-B14F-4D97-AF65-F5344CB8AC3E}">
        <p14:creationId xmlns:p14="http://schemas.microsoft.com/office/powerpoint/2010/main" val="366963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Polarization occurs widely in nature. For instance, glare from the surface of water makes it difficult to see what is beneath. A polarizing film held in one orientation seems to have no effect whereas the glare is reduced or completely eliminated if the film is rotated 90</a:t>
            </a:r>
            <a:r>
              <a:rPr lang="en-US" altLang="en-US" dirty="0">
                <a:latin typeface="Arial" panose="020B0604020202020204" pitchFamily="34" charset="0"/>
                <a:cs typeface="Arial" panose="020B0604020202020204" pitchFamily="34" charset="0"/>
              </a:rPr>
              <a:t>°.</a:t>
            </a: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5</a:t>
            </a:fld>
            <a:endParaRPr lang="en-US"/>
          </a:p>
        </p:txBody>
      </p:sp>
    </p:spTree>
    <p:extLst>
      <p:ext uri="{BB962C8B-B14F-4D97-AF65-F5344CB8AC3E}">
        <p14:creationId xmlns:p14="http://schemas.microsoft.com/office/powerpoint/2010/main" val="1773168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If reflections from the water surface are affected by the polarizer the light must be polarized. If the reflection is polarized then so must the transmission. It is not surprising to discover therefore that some aquatic animals have evolved to see and use polarization. A cuttlefish is known for its ability to change the color of its skin, but a less known fact is it can change the light polarization. The false color image composite on the right shows the cuttlefish’s reflectivity under polarized light.</a:t>
            </a:r>
          </a:p>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6</a:t>
            </a:fld>
            <a:endParaRPr lang="en-US"/>
          </a:p>
        </p:txBody>
      </p:sp>
    </p:spTree>
    <p:extLst>
      <p:ext uri="{BB962C8B-B14F-4D97-AF65-F5344CB8AC3E}">
        <p14:creationId xmlns:p14="http://schemas.microsoft.com/office/powerpoint/2010/main" val="1533773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Polarization can also help to see and identify prey. Ctenophore plankton is almost complete transparent in unpolarized light but when placed between crossed polarizers stands out against the background. A mixture of these images, equivalent to the partial polarization conditions under water, gives optimum images for recognition.</a:t>
            </a:r>
          </a:p>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7</a:t>
            </a:fld>
            <a:endParaRPr lang="en-US"/>
          </a:p>
        </p:txBody>
      </p:sp>
    </p:spTree>
    <p:extLst>
      <p:ext uri="{BB962C8B-B14F-4D97-AF65-F5344CB8AC3E}">
        <p14:creationId xmlns:p14="http://schemas.microsoft.com/office/powerpoint/2010/main" val="1081504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So what is polarization? We know the light behaves like a wave, but what type? There are two basic types of wave, transverse and longitudinal. Longitudinal waves occur in the same direction as the travel and include examples such as sound moving through air, sonar and other compression waves. Transverse waves occur at right angles to the direction of travel and include examples such as ripples across the surface of water or plucking a guitar string. Longitudinal waves cannot be polarized but transverse waves vibrate in a plane. There are an infinite number of planes around the directions of travel and if the light is a random mix of planes it is called unpolarized. If all the light vibrates in the same plane it is linearly polarized, and the line is the orientation of the plane (or more precisely the orientation of electric vector of the light).</a:t>
            </a:r>
          </a:p>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8</a:t>
            </a:fld>
            <a:endParaRPr lang="en-US"/>
          </a:p>
        </p:txBody>
      </p:sp>
    </p:spTree>
    <p:extLst>
      <p:ext uri="{BB962C8B-B14F-4D97-AF65-F5344CB8AC3E}">
        <p14:creationId xmlns:p14="http://schemas.microsoft.com/office/powerpoint/2010/main" val="361709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So what is polarization? We know the light behaves like a wave, but what type? There are two basic types of wave, transverse and longitudinal. Longitudinal waves occur in the same direction as the travel and include examples such as sound moving through air, sonar and other compression waves. Transverse waves occur at right angles to the direction of travel and include examples such as ripples across the surface of water or plucking a guitar string. Longitudinal waves cannot be polarized but transverse waves vibrate in a plane. There are an infinite number of planes around the directions of travel and if the light is a random mix of planes it is called unpolarized. If all the light vibrates in the same plane it is linearly polarized, and the line is the orientation of the plane (or more precisely the orientation of electric vector of the light).</a:t>
            </a:r>
          </a:p>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9</a:t>
            </a:fld>
            <a:endParaRPr lang="en-US"/>
          </a:p>
        </p:txBody>
      </p:sp>
    </p:spTree>
    <p:extLst>
      <p:ext uri="{BB962C8B-B14F-4D97-AF65-F5344CB8AC3E}">
        <p14:creationId xmlns:p14="http://schemas.microsoft.com/office/powerpoint/2010/main" val="3021459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F5186-2A62-8E4E-BE77-A1F827D314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119E81-51DB-AC41-A21B-E4FE0CD2F9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CAE6D4-F5B6-5A45-A287-4090BD346F37}"/>
              </a:ext>
            </a:extLst>
          </p:cNvPr>
          <p:cNvSpPr>
            <a:spLocks noGrp="1"/>
          </p:cNvSpPr>
          <p:nvPr>
            <p:ph type="dt" sz="half" idx="10"/>
          </p:nvPr>
        </p:nvSpPr>
        <p:spPr/>
        <p:txBody>
          <a:bodyPr/>
          <a:lstStyle/>
          <a:p>
            <a:fld id="{FA0BD2F3-9E4E-034C-A812-C877BE0B0AF1}" type="datetimeFigureOut">
              <a:rPr lang="en-US" smtClean="0"/>
              <a:t>9/19/24</a:t>
            </a:fld>
            <a:endParaRPr lang="en-US"/>
          </a:p>
        </p:txBody>
      </p:sp>
      <p:sp>
        <p:nvSpPr>
          <p:cNvPr id="5" name="Footer Placeholder 4">
            <a:extLst>
              <a:ext uri="{FF2B5EF4-FFF2-40B4-BE49-F238E27FC236}">
                <a16:creationId xmlns:a16="http://schemas.microsoft.com/office/drawing/2014/main" id="{1B98D130-76A6-074B-85A2-EEBBEE8D2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2C96B5-AE4C-824E-9281-223C9861CA45}"/>
              </a:ext>
            </a:extLst>
          </p:cNvPr>
          <p:cNvSpPr>
            <a:spLocks noGrp="1"/>
          </p:cNvSpPr>
          <p:nvPr>
            <p:ph type="sldNum" sz="quarter" idx="12"/>
          </p:nvPr>
        </p:nvSpPr>
        <p:spPr/>
        <p:txBody>
          <a:bodyPr/>
          <a:lstStyle/>
          <a:p>
            <a:fld id="{0E83D223-1043-7848-9B22-D3A04514B21F}" type="slidenum">
              <a:rPr lang="en-US" smtClean="0"/>
              <a:t>‹#›</a:t>
            </a:fld>
            <a:endParaRPr lang="en-US"/>
          </a:p>
        </p:txBody>
      </p:sp>
    </p:spTree>
    <p:extLst>
      <p:ext uri="{BB962C8B-B14F-4D97-AF65-F5344CB8AC3E}">
        <p14:creationId xmlns:p14="http://schemas.microsoft.com/office/powerpoint/2010/main" val="64519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DD288-9C61-1547-97F0-4ABF77AAE4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0977BC-0BDB-C544-893B-D6B8B92B7D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BC6345-4D2D-C04D-BCF3-7F3A03FE77BF}"/>
              </a:ext>
            </a:extLst>
          </p:cNvPr>
          <p:cNvSpPr>
            <a:spLocks noGrp="1"/>
          </p:cNvSpPr>
          <p:nvPr>
            <p:ph type="dt" sz="half" idx="10"/>
          </p:nvPr>
        </p:nvSpPr>
        <p:spPr/>
        <p:txBody>
          <a:bodyPr/>
          <a:lstStyle/>
          <a:p>
            <a:fld id="{FA0BD2F3-9E4E-034C-A812-C877BE0B0AF1}" type="datetimeFigureOut">
              <a:rPr lang="en-US" smtClean="0"/>
              <a:t>9/19/24</a:t>
            </a:fld>
            <a:endParaRPr lang="en-US"/>
          </a:p>
        </p:txBody>
      </p:sp>
      <p:sp>
        <p:nvSpPr>
          <p:cNvPr id="5" name="Footer Placeholder 4">
            <a:extLst>
              <a:ext uri="{FF2B5EF4-FFF2-40B4-BE49-F238E27FC236}">
                <a16:creationId xmlns:a16="http://schemas.microsoft.com/office/drawing/2014/main" id="{0B283152-B4F1-CC4E-B666-BAA61627F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5521D-AD31-9A47-B387-445F66916A19}"/>
              </a:ext>
            </a:extLst>
          </p:cNvPr>
          <p:cNvSpPr>
            <a:spLocks noGrp="1"/>
          </p:cNvSpPr>
          <p:nvPr>
            <p:ph type="sldNum" sz="quarter" idx="12"/>
          </p:nvPr>
        </p:nvSpPr>
        <p:spPr/>
        <p:txBody>
          <a:bodyPr/>
          <a:lstStyle/>
          <a:p>
            <a:fld id="{0E83D223-1043-7848-9B22-D3A04514B21F}" type="slidenum">
              <a:rPr lang="en-US" smtClean="0"/>
              <a:t>‹#›</a:t>
            </a:fld>
            <a:endParaRPr lang="en-US"/>
          </a:p>
        </p:txBody>
      </p:sp>
    </p:spTree>
    <p:extLst>
      <p:ext uri="{BB962C8B-B14F-4D97-AF65-F5344CB8AC3E}">
        <p14:creationId xmlns:p14="http://schemas.microsoft.com/office/powerpoint/2010/main" val="94236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C73BD8-6FDF-654B-8FC1-98EAA69E56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7C6110-F45C-5E49-9274-B06A343873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BFBDE-C2EA-254A-9C7F-C40E4BA0FBD9}"/>
              </a:ext>
            </a:extLst>
          </p:cNvPr>
          <p:cNvSpPr>
            <a:spLocks noGrp="1"/>
          </p:cNvSpPr>
          <p:nvPr>
            <p:ph type="dt" sz="half" idx="10"/>
          </p:nvPr>
        </p:nvSpPr>
        <p:spPr/>
        <p:txBody>
          <a:bodyPr/>
          <a:lstStyle/>
          <a:p>
            <a:fld id="{FA0BD2F3-9E4E-034C-A812-C877BE0B0AF1}" type="datetimeFigureOut">
              <a:rPr lang="en-US" smtClean="0"/>
              <a:t>9/19/24</a:t>
            </a:fld>
            <a:endParaRPr lang="en-US"/>
          </a:p>
        </p:txBody>
      </p:sp>
      <p:sp>
        <p:nvSpPr>
          <p:cNvPr id="5" name="Footer Placeholder 4">
            <a:extLst>
              <a:ext uri="{FF2B5EF4-FFF2-40B4-BE49-F238E27FC236}">
                <a16:creationId xmlns:a16="http://schemas.microsoft.com/office/drawing/2014/main" id="{D0DABF94-752A-024B-B80E-89E779E8E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D3E99-6AEB-3446-B8D0-067F63685308}"/>
              </a:ext>
            </a:extLst>
          </p:cNvPr>
          <p:cNvSpPr>
            <a:spLocks noGrp="1"/>
          </p:cNvSpPr>
          <p:nvPr>
            <p:ph type="sldNum" sz="quarter" idx="12"/>
          </p:nvPr>
        </p:nvSpPr>
        <p:spPr/>
        <p:txBody>
          <a:bodyPr/>
          <a:lstStyle/>
          <a:p>
            <a:fld id="{0E83D223-1043-7848-9B22-D3A04514B21F}" type="slidenum">
              <a:rPr lang="en-US" smtClean="0"/>
              <a:t>‹#›</a:t>
            </a:fld>
            <a:endParaRPr lang="en-US"/>
          </a:p>
        </p:txBody>
      </p:sp>
    </p:spTree>
    <p:extLst>
      <p:ext uri="{BB962C8B-B14F-4D97-AF65-F5344CB8AC3E}">
        <p14:creationId xmlns:p14="http://schemas.microsoft.com/office/powerpoint/2010/main" val="406454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813A-1654-7D4D-87F8-618C7AE9CB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60F52-2AC1-6047-9AB4-B6A37F237E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4FA12-2A20-3E4C-8576-192889B32607}"/>
              </a:ext>
            </a:extLst>
          </p:cNvPr>
          <p:cNvSpPr>
            <a:spLocks noGrp="1"/>
          </p:cNvSpPr>
          <p:nvPr>
            <p:ph type="dt" sz="half" idx="10"/>
          </p:nvPr>
        </p:nvSpPr>
        <p:spPr/>
        <p:txBody>
          <a:bodyPr/>
          <a:lstStyle/>
          <a:p>
            <a:fld id="{FA0BD2F3-9E4E-034C-A812-C877BE0B0AF1}" type="datetimeFigureOut">
              <a:rPr lang="en-US" smtClean="0"/>
              <a:t>9/19/24</a:t>
            </a:fld>
            <a:endParaRPr lang="en-US"/>
          </a:p>
        </p:txBody>
      </p:sp>
      <p:sp>
        <p:nvSpPr>
          <p:cNvPr id="5" name="Footer Placeholder 4">
            <a:extLst>
              <a:ext uri="{FF2B5EF4-FFF2-40B4-BE49-F238E27FC236}">
                <a16:creationId xmlns:a16="http://schemas.microsoft.com/office/drawing/2014/main" id="{33685D6A-6EF7-754A-9DF2-4E671C16F7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B5A5A-39F5-A24F-9F3D-627F4C08D23F}"/>
              </a:ext>
            </a:extLst>
          </p:cNvPr>
          <p:cNvSpPr>
            <a:spLocks noGrp="1"/>
          </p:cNvSpPr>
          <p:nvPr>
            <p:ph type="sldNum" sz="quarter" idx="12"/>
          </p:nvPr>
        </p:nvSpPr>
        <p:spPr/>
        <p:txBody>
          <a:bodyPr/>
          <a:lstStyle/>
          <a:p>
            <a:fld id="{0E83D223-1043-7848-9B22-D3A04514B21F}" type="slidenum">
              <a:rPr lang="en-US" smtClean="0"/>
              <a:t>‹#›</a:t>
            </a:fld>
            <a:endParaRPr lang="en-US"/>
          </a:p>
        </p:txBody>
      </p:sp>
    </p:spTree>
    <p:extLst>
      <p:ext uri="{BB962C8B-B14F-4D97-AF65-F5344CB8AC3E}">
        <p14:creationId xmlns:p14="http://schemas.microsoft.com/office/powerpoint/2010/main" val="374284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F1582-D818-2D4A-977E-345B407796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58BB0A-032A-6041-BDC3-2425B80CE0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04D8B9-3A67-8141-9C05-EEA610DD2CE9}"/>
              </a:ext>
            </a:extLst>
          </p:cNvPr>
          <p:cNvSpPr>
            <a:spLocks noGrp="1"/>
          </p:cNvSpPr>
          <p:nvPr>
            <p:ph type="dt" sz="half" idx="10"/>
          </p:nvPr>
        </p:nvSpPr>
        <p:spPr/>
        <p:txBody>
          <a:bodyPr/>
          <a:lstStyle/>
          <a:p>
            <a:fld id="{FA0BD2F3-9E4E-034C-A812-C877BE0B0AF1}" type="datetimeFigureOut">
              <a:rPr lang="en-US" smtClean="0"/>
              <a:t>9/19/24</a:t>
            </a:fld>
            <a:endParaRPr lang="en-US"/>
          </a:p>
        </p:txBody>
      </p:sp>
      <p:sp>
        <p:nvSpPr>
          <p:cNvPr id="5" name="Footer Placeholder 4">
            <a:extLst>
              <a:ext uri="{FF2B5EF4-FFF2-40B4-BE49-F238E27FC236}">
                <a16:creationId xmlns:a16="http://schemas.microsoft.com/office/drawing/2014/main" id="{F476CBD6-D1FA-2C4F-8755-C8B85FD1B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5E5EF-A874-3042-A37D-016929C6CC42}"/>
              </a:ext>
            </a:extLst>
          </p:cNvPr>
          <p:cNvSpPr>
            <a:spLocks noGrp="1"/>
          </p:cNvSpPr>
          <p:nvPr>
            <p:ph type="sldNum" sz="quarter" idx="12"/>
          </p:nvPr>
        </p:nvSpPr>
        <p:spPr/>
        <p:txBody>
          <a:bodyPr/>
          <a:lstStyle/>
          <a:p>
            <a:fld id="{0E83D223-1043-7848-9B22-D3A04514B21F}" type="slidenum">
              <a:rPr lang="en-US" smtClean="0"/>
              <a:t>‹#›</a:t>
            </a:fld>
            <a:endParaRPr lang="en-US"/>
          </a:p>
        </p:txBody>
      </p:sp>
    </p:spTree>
    <p:extLst>
      <p:ext uri="{BB962C8B-B14F-4D97-AF65-F5344CB8AC3E}">
        <p14:creationId xmlns:p14="http://schemas.microsoft.com/office/powerpoint/2010/main" val="152632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5A03-E1C5-FD47-99EB-B9154E4EE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D8F63E-ED55-A14C-AE29-BCEBC3E2B0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83AC6D-5560-6E44-A25D-F4F1B97DB1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C79014-AB5A-9B4F-ACB4-5D909CE7E914}"/>
              </a:ext>
            </a:extLst>
          </p:cNvPr>
          <p:cNvSpPr>
            <a:spLocks noGrp="1"/>
          </p:cNvSpPr>
          <p:nvPr>
            <p:ph type="dt" sz="half" idx="10"/>
          </p:nvPr>
        </p:nvSpPr>
        <p:spPr/>
        <p:txBody>
          <a:bodyPr/>
          <a:lstStyle/>
          <a:p>
            <a:fld id="{FA0BD2F3-9E4E-034C-A812-C877BE0B0AF1}" type="datetimeFigureOut">
              <a:rPr lang="en-US" smtClean="0"/>
              <a:t>9/19/24</a:t>
            </a:fld>
            <a:endParaRPr lang="en-US"/>
          </a:p>
        </p:txBody>
      </p:sp>
      <p:sp>
        <p:nvSpPr>
          <p:cNvPr id="6" name="Footer Placeholder 5">
            <a:extLst>
              <a:ext uri="{FF2B5EF4-FFF2-40B4-BE49-F238E27FC236}">
                <a16:creationId xmlns:a16="http://schemas.microsoft.com/office/drawing/2014/main" id="{A00FD7F1-0FF7-F746-9942-BD3C551CD4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489591-6415-9542-9428-9D35525F0B2C}"/>
              </a:ext>
            </a:extLst>
          </p:cNvPr>
          <p:cNvSpPr>
            <a:spLocks noGrp="1"/>
          </p:cNvSpPr>
          <p:nvPr>
            <p:ph type="sldNum" sz="quarter" idx="12"/>
          </p:nvPr>
        </p:nvSpPr>
        <p:spPr/>
        <p:txBody>
          <a:bodyPr/>
          <a:lstStyle/>
          <a:p>
            <a:fld id="{0E83D223-1043-7848-9B22-D3A04514B21F}" type="slidenum">
              <a:rPr lang="en-US" smtClean="0"/>
              <a:t>‹#›</a:t>
            </a:fld>
            <a:endParaRPr lang="en-US"/>
          </a:p>
        </p:txBody>
      </p:sp>
    </p:spTree>
    <p:extLst>
      <p:ext uri="{BB962C8B-B14F-4D97-AF65-F5344CB8AC3E}">
        <p14:creationId xmlns:p14="http://schemas.microsoft.com/office/powerpoint/2010/main" val="218436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71381-F25A-9B42-A4F1-02A69E795B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A8BF63-9AFF-DE40-917F-A53465B27D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C56A915-12D1-1646-B09E-CA0301B35E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2C9192-7F85-F74E-8652-531F2D285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C288C2-D52B-BA4B-92F0-9923234239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75469B-F66E-B341-92C0-A622777FEFC6}"/>
              </a:ext>
            </a:extLst>
          </p:cNvPr>
          <p:cNvSpPr>
            <a:spLocks noGrp="1"/>
          </p:cNvSpPr>
          <p:nvPr>
            <p:ph type="dt" sz="half" idx="10"/>
          </p:nvPr>
        </p:nvSpPr>
        <p:spPr/>
        <p:txBody>
          <a:bodyPr/>
          <a:lstStyle/>
          <a:p>
            <a:fld id="{FA0BD2F3-9E4E-034C-A812-C877BE0B0AF1}" type="datetimeFigureOut">
              <a:rPr lang="en-US" smtClean="0"/>
              <a:t>9/19/24</a:t>
            </a:fld>
            <a:endParaRPr lang="en-US"/>
          </a:p>
        </p:txBody>
      </p:sp>
      <p:sp>
        <p:nvSpPr>
          <p:cNvPr id="8" name="Footer Placeholder 7">
            <a:extLst>
              <a:ext uri="{FF2B5EF4-FFF2-40B4-BE49-F238E27FC236}">
                <a16:creationId xmlns:a16="http://schemas.microsoft.com/office/drawing/2014/main" id="{1E89B775-56C8-4949-9EB3-8C5AA5D750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D2BA59-5C04-2F4E-AA46-B2D69F7924D4}"/>
              </a:ext>
            </a:extLst>
          </p:cNvPr>
          <p:cNvSpPr>
            <a:spLocks noGrp="1"/>
          </p:cNvSpPr>
          <p:nvPr>
            <p:ph type="sldNum" sz="quarter" idx="12"/>
          </p:nvPr>
        </p:nvSpPr>
        <p:spPr/>
        <p:txBody>
          <a:bodyPr/>
          <a:lstStyle/>
          <a:p>
            <a:fld id="{0E83D223-1043-7848-9B22-D3A04514B21F}" type="slidenum">
              <a:rPr lang="en-US" smtClean="0"/>
              <a:t>‹#›</a:t>
            </a:fld>
            <a:endParaRPr lang="en-US"/>
          </a:p>
        </p:txBody>
      </p:sp>
    </p:spTree>
    <p:extLst>
      <p:ext uri="{BB962C8B-B14F-4D97-AF65-F5344CB8AC3E}">
        <p14:creationId xmlns:p14="http://schemas.microsoft.com/office/powerpoint/2010/main" val="69538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D33E-6D16-DB4A-8831-C30E55ED8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964838-9B78-8B4E-85EF-9121198884B1}"/>
              </a:ext>
            </a:extLst>
          </p:cNvPr>
          <p:cNvSpPr>
            <a:spLocks noGrp="1"/>
          </p:cNvSpPr>
          <p:nvPr>
            <p:ph type="dt" sz="half" idx="10"/>
          </p:nvPr>
        </p:nvSpPr>
        <p:spPr/>
        <p:txBody>
          <a:bodyPr/>
          <a:lstStyle/>
          <a:p>
            <a:fld id="{FA0BD2F3-9E4E-034C-A812-C877BE0B0AF1}" type="datetimeFigureOut">
              <a:rPr lang="en-US" smtClean="0"/>
              <a:t>9/19/24</a:t>
            </a:fld>
            <a:endParaRPr lang="en-US"/>
          </a:p>
        </p:txBody>
      </p:sp>
      <p:sp>
        <p:nvSpPr>
          <p:cNvPr id="4" name="Footer Placeholder 3">
            <a:extLst>
              <a:ext uri="{FF2B5EF4-FFF2-40B4-BE49-F238E27FC236}">
                <a16:creationId xmlns:a16="http://schemas.microsoft.com/office/drawing/2014/main" id="{11FCEBF8-24CA-CF4E-8346-45308108F6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C141EA-B9C9-8846-8795-729B375E3CCB}"/>
              </a:ext>
            </a:extLst>
          </p:cNvPr>
          <p:cNvSpPr>
            <a:spLocks noGrp="1"/>
          </p:cNvSpPr>
          <p:nvPr>
            <p:ph type="sldNum" sz="quarter" idx="12"/>
          </p:nvPr>
        </p:nvSpPr>
        <p:spPr/>
        <p:txBody>
          <a:bodyPr/>
          <a:lstStyle/>
          <a:p>
            <a:fld id="{0E83D223-1043-7848-9B22-D3A04514B21F}" type="slidenum">
              <a:rPr lang="en-US" smtClean="0"/>
              <a:t>‹#›</a:t>
            </a:fld>
            <a:endParaRPr lang="en-US"/>
          </a:p>
        </p:txBody>
      </p:sp>
    </p:spTree>
    <p:extLst>
      <p:ext uri="{BB962C8B-B14F-4D97-AF65-F5344CB8AC3E}">
        <p14:creationId xmlns:p14="http://schemas.microsoft.com/office/powerpoint/2010/main" val="177124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44D9D-E0B9-674D-BEA3-081F96DBDB1B}"/>
              </a:ext>
            </a:extLst>
          </p:cNvPr>
          <p:cNvSpPr>
            <a:spLocks noGrp="1"/>
          </p:cNvSpPr>
          <p:nvPr>
            <p:ph type="dt" sz="half" idx="10"/>
          </p:nvPr>
        </p:nvSpPr>
        <p:spPr/>
        <p:txBody>
          <a:bodyPr/>
          <a:lstStyle/>
          <a:p>
            <a:fld id="{FA0BD2F3-9E4E-034C-A812-C877BE0B0AF1}" type="datetimeFigureOut">
              <a:rPr lang="en-US" smtClean="0"/>
              <a:t>9/19/24</a:t>
            </a:fld>
            <a:endParaRPr lang="en-US"/>
          </a:p>
        </p:txBody>
      </p:sp>
      <p:sp>
        <p:nvSpPr>
          <p:cNvPr id="3" name="Footer Placeholder 2">
            <a:extLst>
              <a:ext uri="{FF2B5EF4-FFF2-40B4-BE49-F238E27FC236}">
                <a16:creationId xmlns:a16="http://schemas.microsoft.com/office/drawing/2014/main" id="{6206E91B-2413-3143-AA11-4BBA45BF82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5D4EF8-9117-4145-B003-63AC2A1BF3CE}"/>
              </a:ext>
            </a:extLst>
          </p:cNvPr>
          <p:cNvSpPr>
            <a:spLocks noGrp="1"/>
          </p:cNvSpPr>
          <p:nvPr>
            <p:ph type="sldNum" sz="quarter" idx="12"/>
          </p:nvPr>
        </p:nvSpPr>
        <p:spPr/>
        <p:txBody>
          <a:bodyPr/>
          <a:lstStyle/>
          <a:p>
            <a:fld id="{0E83D223-1043-7848-9B22-D3A04514B21F}" type="slidenum">
              <a:rPr lang="en-US" smtClean="0"/>
              <a:t>‹#›</a:t>
            </a:fld>
            <a:endParaRPr lang="en-US"/>
          </a:p>
        </p:txBody>
      </p:sp>
    </p:spTree>
    <p:extLst>
      <p:ext uri="{BB962C8B-B14F-4D97-AF65-F5344CB8AC3E}">
        <p14:creationId xmlns:p14="http://schemas.microsoft.com/office/powerpoint/2010/main" val="422543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BFB64-578E-CB41-8484-46E524AAA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6C4AB4-1339-B94A-88EB-3AE77AED86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A906DD-70E0-8945-A65C-E701771CE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55A38A-4ABC-194C-B9DD-EC8215D66DFE}"/>
              </a:ext>
            </a:extLst>
          </p:cNvPr>
          <p:cNvSpPr>
            <a:spLocks noGrp="1"/>
          </p:cNvSpPr>
          <p:nvPr>
            <p:ph type="dt" sz="half" idx="10"/>
          </p:nvPr>
        </p:nvSpPr>
        <p:spPr/>
        <p:txBody>
          <a:bodyPr/>
          <a:lstStyle/>
          <a:p>
            <a:fld id="{FA0BD2F3-9E4E-034C-A812-C877BE0B0AF1}" type="datetimeFigureOut">
              <a:rPr lang="en-US" smtClean="0"/>
              <a:t>9/19/24</a:t>
            </a:fld>
            <a:endParaRPr lang="en-US"/>
          </a:p>
        </p:txBody>
      </p:sp>
      <p:sp>
        <p:nvSpPr>
          <p:cNvPr id="6" name="Footer Placeholder 5">
            <a:extLst>
              <a:ext uri="{FF2B5EF4-FFF2-40B4-BE49-F238E27FC236}">
                <a16:creationId xmlns:a16="http://schemas.microsoft.com/office/drawing/2014/main" id="{181A8EA4-F85C-DB42-9333-4307B3A18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02FB78-A186-2942-837C-21FBAB59E61E}"/>
              </a:ext>
            </a:extLst>
          </p:cNvPr>
          <p:cNvSpPr>
            <a:spLocks noGrp="1"/>
          </p:cNvSpPr>
          <p:nvPr>
            <p:ph type="sldNum" sz="quarter" idx="12"/>
          </p:nvPr>
        </p:nvSpPr>
        <p:spPr/>
        <p:txBody>
          <a:bodyPr/>
          <a:lstStyle/>
          <a:p>
            <a:fld id="{0E83D223-1043-7848-9B22-D3A04514B21F}" type="slidenum">
              <a:rPr lang="en-US" smtClean="0"/>
              <a:t>‹#›</a:t>
            </a:fld>
            <a:endParaRPr lang="en-US"/>
          </a:p>
        </p:txBody>
      </p:sp>
    </p:spTree>
    <p:extLst>
      <p:ext uri="{BB962C8B-B14F-4D97-AF65-F5344CB8AC3E}">
        <p14:creationId xmlns:p14="http://schemas.microsoft.com/office/powerpoint/2010/main" val="31760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76F9-3576-1142-8B4B-E117404BD1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40E106-234E-804B-BD85-099868F784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D525BC-0E86-7C43-835C-DB629D778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C066B3-B8B4-D943-AA37-CC011294B474}"/>
              </a:ext>
            </a:extLst>
          </p:cNvPr>
          <p:cNvSpPr>
            <a:spLocks noGrp="1"/>
          </p:cNvSpPr>
          <p:nvPr>
            <p:ph type="dt" sz="half" idx="10"/>
          </p:nvPr>
        </p:nvSpPr>
        <p:spPr/>
        <p:txBody>
          <a:bodyPr/>
          <a:lstStyle/>
          <a:p>
            <a:fld id="{FA0BD2F3-9E4E-034C-A812-C877BE0B0AF1}" type="datetimeFigureOut">
              <a:rPr lang="en-US" smtClean="0"/>
              <a:t>9/19/24</a:t>
            </a:fld>
            <a:endParaRPr lang="en-US"/>
          </a:p>
        </p:txBody>
      </p:sp>
      <p:sp>
        <p:nvSpPr>
          <p:cNvPr id="6" name="Footer Placeholder 5">
            <a:extLst>
              <a:ext uri="{FF2B5EF4-FFF2-40B4-BE49-F238E27FC236}">
                <a16:creationId xmlns:a16="http://schemas.microsoft.com/office/drawing/2014/main" id="{6AD47774-A65C-6D48-AB9E-4CEBBAA52D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F83BEE-D91A-D14A-9964-81724CF351AF}"/>
              </a:ext>
            </a:extLst>
          </p:cNvPr>
          <p:cNvSpPr>
            <a:spLocks noGrp="1"/>
          </p:cNvSpPr>
          <p:nvPr>
            <p:ph type="sldNum" sz="quarter" idx="12"/>
          </p:nvPr>
        </p:nvSpPr>
        <p:spPr/>
        <p:txBody>
          <a:bodyPr/>
          <a:lstStyle/>
          <a:p>
            <a:fld id="{0E83D223-1043-7848-9B22-D3A04514B21F}" type="slidenum">
              <a:rPr lang="en-US" smtClean="0"/>
              <a:t>‹#›</a:t>
            </a:fld>
            <a:endParaRPr lang="en-US"/>
          </a:p>
        </p:txBody>
      </p:sp>
    </p:spTree>
    <p:extLst>
      <p:ext uri="{BB962C8B-B14F-4D97-AF65-F5344CB8AC3E}">
        <p14:creationId xmlns:p14="http://schemas.microsoft.com/office/powerpoint/2010/main" val="117461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E2A54C-8FB1-9D4E-98A1-4FB04302E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B5E6D9-DBC6-A64D-9FB7-BE1EFE8D0D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F2AC37-456D-E144-AABC-236E0DE9DF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BD2F3-9E4E-034C-A812-C877BE0B0AF1}" type="datetimeFigureOut">
              <a:rPr lang="en-US" smtClean="0"/>
              <a:t>9/19/24</a:t>
            </a:fld>
            <a:endParaRPr lang="en-US"/>
          </a:p>
        </p:txBody>
      </p:sp>
      <p:sp>
        <p:nvSpPr>
          <p:cNvPr id="5" name="Footer Placeholder 4">
            <a:extLst>
              <a:ext uri="{FF2B5EF4-FFF2-40B4-BE49-F238E27FC236}">
                <a16:creationId xmlns:a16="http://schemas.microsoft.com/office/drawing/2014/main" id="{E285FE68-92FD-D840-A32A-185A6CDD84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65526A-1087-DA4C-BDC8-3560743EB8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3D223-1043-7848-9B22-D3A04514B21F}" type="slidenum">
              <a:rPr lang="en-US" smtClean="0"/>
              <a:t>‹#›</a:t>
            </a:fld>
            <a:endParaRPr lang="en-US"/>
          </a:p>
        </p:txBody>
      </p:sp>
    </p:spTree>
    <p:extLst>
      <p:ext uri="{BB962C8B-B14F-4D97-AF65-F5344CB8AC3E}">
        <p14:creationId xmlns:p14="http://schemas.microsoft.com/office/powerpoint/2010/main" val="2728989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2.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3.emf"/><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5.emf"/></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6.emf"/></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7.emf"/></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8.emf"/></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9.emf"/></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0.emf"/></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41.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42.emf"/><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43.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44.emf"/><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45.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46.emf"/><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7.emf"/></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0" y="4416358"/>
            <a:ext cx="12192000" cy="1609699"/>
          </a:xfrm>
        </p:spPr>
        <p:txBody>
          <a:bodyPr>
            <a:noAutofit/>
          </a:bodyPr>
          <a:lstStyle/>
          <a:p>
            <a:r>
              <a:rPr lang="en-US" altLang="en-US" sz="5400" b="1" dirty="0">
                <a:solidFill>
                  <a:schemeClr val="bg1"/>
                </a:solidFill>
              </a:rPr>
              <a:t>POLARIZATION: </a:t>
            </a:r>
            <a:br>
              <a:rPr lang="en-US" altLang="en-US" sz="5400" b="1" dirty="0">
                <a:solidFill>
                  <a:schemeClr val="bg1"/>
                </a:solidFill>
              </a:rPr>
            </a:br>
            <a:r>
              <a:rPr lang="en-US" altLang="en-US" sz="5400" b="1" dirty="0">
                <a:solidFill>
                  <a:schemeClr val="bg1"/>
                </a:solidFill>
              </a:rPr>
              <a:t>THE INVISIBLE PROPERTY OF LIGHT</a:t>
            </a:r>
            <a:endParaRPr lang="en-US" sz="5400" b="1" dirty="0">
              <a:solidFill>
                <a:schemeClr val="bg1"/>
              </a:solidFill>
            </a:endParaRPr>
          </a:p>
        </p:txBody>
      </p:sp>
    </p:spTree>
    <p:extLst>
      <p:ext uri="{BB962C8B-B14F-4D97-AF65-F5344CB8AC3E}">
        <p14:creationId xmlns:p14="http://schemas.microsoft.com/office/powerpoint/2010/main" val="1161190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08593"/>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POLARIZER “RULE”</a:t>
            </a:r>
            <a:endParaRPr lang="en-US" sz="3600" b="1" dirty="0">
              <a:solidFill>
                <a:schemeClr val="bg1"/>
              </a:solidFill>
            </a:endParaRPr>
          </a:p>
        </p:txBody>
      </p:sp>
      <p:pic>
        <p:nvPicPr>
          <p:cNvPr id="4" name="Picture 2">
            <a:extLst>
              <a:ext uri="{FF2B5EF4-FFF2-40B4-BE49-F238E27FC236}">
                <a16:creationId xmlns:a16="http://schemas.microsoft.com/office/drawing/2014/main" id="{9715BBBF-0CD4-0943-BEA0-D35D41B446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462236" y="3736604"/>
            <a:ext cx="5410200" cy="1863725"/>
          </a:xfrm>
          <a:prstGeom prst="rect">
            <a:avLst/>
          </a:prstGeom>
          <a:noFill/>
          <a:extLst>
            <a:ext uri="{909E8E84-426E-40DD-AFC4-6F175D3DCCD1}">
              <a14:hiddenFill xmlns:a14="http://schemas.microsoft.com/office/drawing/2010/main">
                <a:solidFill>
                  <a:schemeClr val="bg1"/>
                </a:solidFill>
              </a14:hiddenFill>
            </a:ext>
          </a:extLst>
        </p:spPr>
      </p:pic>
      <p:sp>
        <p:nvSpPr>
          <p:cNvPr id="5" name="Rounded Rectangular Callout 4">
            <a:extLst>
              <a:ext uri="{FF2B5EF4-FFF2-40B4-BE49-F238E27FC236}">
                <a16:creationId xmlns:a16="http://schemas.microsoft.com/office/drawing/2014/main" id="{8D0E197B-25C6-2A48-9DE0-CC6CD5D63B07}"/>
              </a:ext>
            </a:extLst>
          </p:cNvPr>
          <p:cNvSpPr>
            <a:spLocks noChangeArrowheads="1"/>
          </p:cNvSpPr>
          <p:nvPr/>
        </p:nvSpPr>
        <p:spPr bwMode="auto">
          <a:xfrm>
            <a:off x="3452711" y="5759079"/>
            <a:ext cx="857250" cy="714375"/>
          </a:xfrm>
          <a:prstGeom prst="wedgeRoundRectCallout">
            <a:avLst>
              <a:gd name="adj1" fmla="val 36273"/>
              <a:gd name="adj2" fmla="val -202245"/>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chemeClr val="bg1"/>
                </a:solidFill>
              </a:rPr>
              <a:t>I</a:t>
            </a:r>
            <a:r>
              <a:rPr lang="en-US" altLang="en-US" baseline="-25000" dirty="0">
                <a:solidFill>
                  <a:schemeClr val="bg1"/>
                </a:solidFill>
              </a:rPr>
              <a:t>0</a:t>
            </a:r>
          </a:p>
        </p:txBody>
      </p:sp>
      <p:sp>
        <p:nvSpPr>
          <p:cNvPr id="7" name="Rounded Rectangular Callout 5">
            <a:extLst>
              <a:ext uri="{FF2B5EF4-FFF2-40B4-BE49-F238E27FC236}">
                <a16:creationId xmlns:a16="http://schemas.microsoft.com/office/drawing/2014/main" id="{430458A4-9505-BC4B-B23D-8B07843C1B60}"/>
              </a:ext>
            </a:extLst>
          </p:cNvPr>
          <p:cNvSpPr>
            <a:spLocks noChangeArrowheads="1"/>
          </p:cNvSpPr>
          <p:nvPr/>
        </p:nvSpPr>
        <p:spPr bwMode="auto">
          <a:xfrm>
            <a:off x="5381524" y="5759079"/>
            <a:ext cx="857250" cy="714375"/>
          </a:xfrm>
          <a:prstGeom prst="wedgeRoundRectCallout">
            <a:avLst>
              <a:gd name="adj1" fmla="val 36273"/>
              <a:gd name="adj2" fmla="val -202245"/>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chemeClr val="bg1"/>
                </a:solidFill>
              </a:rPr>
              <a:t>½I</a:t>
            </a:r>
            <a:r>
              <a:rPr lang="en-US" altLang="en-US" baseline="-25000" dirty="0">
                <a:solidFill>
                  <a:schemeClr val="bg1"/>
                </a:solidFill>
              </a:rPr>
              <a:t>0</a:t>
            </a:r>
          </a:p>
        </p:txBody>
      </p:sp>
      <p:sp>
        <p:nvSpPr>
          <p:cNvPr id="9" name="Rounded Rectangular Callout 6">
            <a:extLst>
              <a:ext uri="{FF2B5EF4-FFF2-40B4-BE49-F238E27FC236}">
                <a16:creationId xmlns:a16="http://schemas.microsoft.com/office/drawing/2014/main" id="{78B54F88-3D9C-AC44-BBF5-85CA39F688D9}"/>
              </a:ext>
            </a:extLst>
          </p:cNvPr>
          <p:cNvSpPr>
            <a:spLocks noChangeArrowheads="1"/>
          </p:cNvSpPr>
          <p:nvPr/>
        </p:nvSpPr>
        <p:spPr bwMode="auto">
          <a:xfrm>
            <a:off x="7453211" y="5759079"/>
            <a:ext cx="857250" cy="714375"/>
          </a:xfrm>
          <a:prstGeom prst="wedgeRoundRectCallout">
            <a:avLst>
              <a:gd name="adj1" fmla="val 36273"/>
              <a:gd name="adj2" fmla="val -202245"/>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chemeClr val="bg1"/>
                </a:solidFill>
              </a:rPr>
              <a:t>½I</a:t>
            </a:r>
            <a:r>
              <a:rPr lang="en-US" altLang="en-US" baseline="-25000" dirty="0">
                <a:solidFill>
                  <a:schemeClr val="bg1"/>
                </a:solidFill>
              </a:rPr>
              <a:t>0</a:t>
            </a:r>
          </a:p>
        </p:txBody>
      </p:sp>
      <p:sp>
        <p:nvSpPr>
          <p:cNvPr id="10" name="TextBox 7">
            <a:extLst>
              <a:ext uri="{FF2B5EF4-FFF2-40B4-BE49-F238E27FC236}">
                <a16:creationId xmlns:a16="http://schemas.microsoft.com/office/drawing/2014/main" id="{25C17085-C611-854E-95E7-6F0C37640613}"/>
              </a:ext>
            </a:extLst>
          </p:cNvPr>
          <p:cNvSpPr txBox="1">
            <a:spLocks noChangeArrowheads="1"/>
          </p:cNvSpPr>
          <p:nvPr/>
        </p:nvSpPr>
        <p:spPr bwMode="auto">
          <a:xfrm>
            <a:off x="7024586" y="2115766"/>
            <a:ext cx="35718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dirty="0">
                <a:solidFill>
                  <a:srgbClr val="88B1BB"/>
                </a:solidFill>
                <a:latin typeface="+mn-lt"/>
              </a:rPr>
              <a:t>2. </a:t>
            </a:r>
            <a:r>
              <a:rPr lang="en-US" altLang="en-US" dirty="0">
                <a:latin typeface="+mn-lt"/>
              </a:rPr>
              <a:t>If a second polarizer is aligned in the same orientation as the first, it has no effect.</a:t>
            </a:r>
          </a:p>
        </p:txBody>
      </p:sp>
      <p:sp>
        <p:nvSpPr>
          <p:cNvPr id="11" name="TextBox 9">
            <a:extLst>
              <a:ext uri="{FF2B5EF4-FFF2-40B4-BE49-F238E27FC236}">
                <a16:creationId xmlns:a16="http://schemas.microsoft.com/office/drawing/2014/main" id="{5716D877-3807-EE44-9065-28D91C599594}"/>
              </a:ext>
            </a:extLst>
          </p:cNvPr>
          <p:cNvSpPr txBox="1">
            <a:spLocks noChangeArrowheads="1"/>
          </p:cNvSpPr>
          <p:nvPr/>
        </p:nvSpPr>
        <p:spPr bwMode="auto">
          <a:xfrm>
            <a:off x="1738211" y="2115766"/>
            <a:ext cx="35004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dirty="0">
                <a:solidFill>
                  <a:srgbClr val="88B1BB"/>
                </a:solidFill>
                <a:latin typeface="+mn-lt"/>
              </a:rPr>
              <a:t>1. </a:t>
            </a:r>
            <a:r>
              <a:rPr lang="en-US" altLang="en-US" dirty="0">
                <a:latin typeface="+mn-lt"/>
              </a:rPr>
              <a:t>A polarizer will transmit 50% of an unpolarized light beam. This applies to ALL orientations.</a:t>
            </a:r>
          </a:p>
        </p:txBody>
      </p:sp>
    </p:spTree>
    <p:extLst>
      <p:ext uri="{BB962C8B-B14F-4D97-AF65-F5344CB8AC3E}">
        <p14:creationId xmlns:p14="http://schemas.microsoft.com/office/powerpoint/2010/main" val="3745830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08593"/>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POLARIZER “RULE”</a:t>
            </a:r>
            <a:endParaRPr lang="en-US" sz="3600" b="1" dirty="0">
              <a:solidFill>
                <a:schemeClr val="bg1"/>
              </a:solidFill>
            </a:endParaRPr>
          </a:p>
        </p:txBody>
      </p:sp>
      <p:sp>
        <p:nvSpPr>
          <p:cNvPr id="5" name="Rounded Rectangular Callout 4">
            <a:extLst>
              <a:ext uri="{FF2B5EF4-FFF2-40B4-BE49-F238E27FC236}">
                <a16:creationId xmlns:a16="http://schemas.microsoft.com/office/drawing/2014/main" id="{8D0E197B-25C6-2A48-9DE0-CC6CD5D63B07}"/>
              </a:ext>
            </a:extLst>
          </p:cNvPr>
          <p:cNvSpPr>
            <a:spLocks noChangeArrowheads="1"/>
          </p:cNvSpPr>
          <p:nvPr/>
        </p:nvSpPr>
        <p:spPr bwMode="auto">
          <a:xfrm>
            <a:off x="3452711" y="5759079"/>
            <a:ext cx="857250" cy="714375"/>
          </a:xfrm>
          <a:prstGeom prst="wedgeRoundRectCallout">
            <a:avLst>
              <a:gd name="adj1" fmla="val 36273"/>
              <a:gd name="adj2" fmla="val -202245"/>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chemeClr val="bg1"/>
                </a:solidFill>
              </a:rPr>
              <a:t>I</a:t>
            </a:r>
            <a:r>
              <a:rPr lang="en-US" altLang="en-US" baseline="-25000" dirty="0">
                <a:solidFill>
                  <a:schemeClr val="bg1"/>
                </a:solidFill>
              </a:rPr>
              <a:t>0</a:t>
            </a:r>
          </a:p>
        </p:txBody>
      </p:sp>
      <p:sp>
        <p:nvSpPr>
          <p:cNvPr id="7" name="Rounded Rectangular Callout 5">
            <a:extLst>
              <a:ext uri="{FF2B5EF4-FFF2-40B4-BE49-F238E27FC236}">
                <a16:creationId xmlns:a16="http://schemas.microsoft.com/office/drawing/2014/main" id="{430458A4-9505-BC4B-B23D-8B07843C1B60}"/>
              </a:ext>
            </a:extLst>
          </p:cNvPr>
          <p:cNvSpPr>
            <a:spLocks noChangeArrowheads="1"/>
          </p:cNvSpPr>
          <p:nvPr/>
        </p:nvSpPr>
        <p:spPr bwMode="auto">
          <a:xfrm>
            <a:off x="5381524" y="5759079"/>
            <a:ext cx="857250" cy="714375"/>
          </a:xfrm>
          <a:prstGeom prst="wedgeRoundRectCallout">
            <a:avLst>
              <a:gd name="adj1" fmla="val 36273"/>
              <a:gd name="adj2" fmla="val -202245"/>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chemeClr val="bg1"/>
                </a:solidFill>
              </a:rPr>
              <a:t>½I</a:t>
            </a:r>
            <a:r>
              <a:rPr lang="en-US" altLang="en-US" baseline="-25000" dirty="0">
                <a:solidFill>
                  <a:schemeClr val="bg1"/>
                </a:solidFill>
              </a:rPr>
              <a:t>0</a:t>
            </a:r>
          </a:p>
        </p:txBody>
      </p:sp>
      <p:sp>
        <p:nvSpPr>
          <p:cNvPr id="9" name="Rounded Rectangular Callout 6">
            <a:extLst>
              <a:ext uri="{FF2B5EF4-FFF2-40B4-BE49-F238E27FC236}">
                <a16:creationId xmlns:a16="http://schemas.microsoft.com/office/drawing/2014/main" id="{78B54F88-3D9C-AC44-BBF5-85CA39F688D9}"/>
              </a:ext>
            </a:extLst>
          </p:cNvPr>
          <p:cNvSpPr>
            <a:spLocks noChangeArrowheads="1"/>
          </p:cNvSpPr>
          <p:nvPr/>
        </p:nvSpPr>
        <p:spPr bwMode="auto">
          <a:xfrm>
            <a:off x="7453211" y="5759079"/>
            <a:ext cx="857250" cy="714375"/>
          </a:xfrm>
          <a:prstGeom prst="wedgeRoundRectCallout">
            <a:avLst>
              <a:gd name="adj1" fmla="val 36273"/>
              <a:gd name="adj2" fmla="val -202245"/>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chemeClr val="bg1"/>
                </a:solidFill>
              </a:rPr>
              <a:t>½I</a:t>
            </a:r>
            <a:r>
              <a:rPr lang="en-US" altLang="en-US" baseline="-25000" dirty="0">
                <a:solidFill>
                  <a:schemeClr val="bg1"/>
                </a:solidFill>
              </a:rPr>
              <a:t>0</a:t>
            </a:r>
          </a:p>
        </p:txBody>
      </p:sp>
      <p:sp>
        <p:nvSpPr>
          <p:cNvPr id="11" name="TextBox 9">
            <a:extLst>
              <a:ext uri="{FF2B5EF4-FFF2-40B4-BE49-F238E27FC236}">
                <a16:creationId xmlns:a16="http://schemas.microsoft.com/office/drawing/2014/main" id="{5716D877-3807-EE44-9065-28D91C599594}"/>
              </a:ext>
            </a:extLst>
          </p:cNvPr>
          <p:cNvSpPr txBox="1">
            <a:spLocks noChangeArrowheads="1"/>
          </p:cNvSpPr>
          <p:nvPr/>
        </p:nvSpPr>
        <p:spPr bwMode="auto">
          <a:xfrm>
            <a:off x="1738211" y="2115766"/>
            <a:ext cx="78240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dirty="0">
                <a:solidFill>
                  <a:srgbClr val="88B1BB"/>
                </a:solidFill>
                <a:latin typeface="+mn-lt"/>
              </a:rPr>
              <a:t>3. </a:t>
            </a:r>
            <a:r>
              <a:rPr lang="en-US" altLang="en-US" b="1" dirty="0">
                <a:latin typeface="+mn-lt"/>
              </a:rPr>
              <a:t>Malus’ Law</a:t>
            </a:r>
            <a:r>
              <a:rPr lang="en-US" altLang="en-US" dirty="0">
                <a:latin typeface="+mn-lt"/>
              </a:rPr>
              <a:t>: if the angle between two polarizers is </a:t>
            </a:r>
            <a:r>
              <a:rPr lang="en-US" altLang="en-US" dirty="0">
                <a:latin typeface="+mn-lt"/>
                <a:sym typeface="Symbol" pitchFamily="2" charset="2"/>
              </a:rPr>
              <a:t>, then the effect of the combination (ignoring absorption) is </a:t>
            </a:r>
            <a:r>
              <a:rPr lang="en-US" altLang="en-US" b="1" dirty="0">
                <a:latin typeface="+mn-lt"/>
                <a:sym typeface="Symbol" pitchFamily="2" charset="2"/>
              </a:rPr>
              <a:t>cos</a:t>
            </a:r>
            <a:r>
              <a:rPr lang="en-US" altLang="en-US" b="1" baseline="30000" dirty="0">
                <a:latin typeface="+mn-lt"/>
                <a:sym typeface="Symbol" pitchFamily="2" charset="2"/>
              </a:rPr>
              <a:t>2</a:t>
            </a:r>
            <a:r>
              <a:rPr lang="en-US" altLang="en-US" b="1" dirty="0">
                <a:latin typeface="+mn-lt"/>
                <a:sym typeface="Symbol" pitchFamily="2" charset="2"/>
              </a:rPr>
              <a:t>()</a:t>
            </a:r>
            <a:endParaRPr lang="en-US" altLang="en-US" b="1" dirty="0">
              <a:latin typeface="+mn-lt"/>
            </a:endParaRPr>
          </a:p>
        </p:txBody>
      </p:sp>
      <p:sp>
        <p:nvSpPr>
          <p:cNvPr id="12" name="Rounded Rectangular Callout 8">
            <a:extLst>
              <a:ext uri="{FF2B5EF4-FFF2-40B4-BE49-F238E27FC236}">
                <a16:creationId xmlns:a16="http://schemas.microsoft.com/office/drawing/2014/main" id="{762D904B-0319-554F-A789-915FF8C704F6}"/>
              </a:ext>
            </a:extLst>
          </p:cNvPr>
          <p:cNvSpPr>
            <a:spLocks noChangeArrowheads="1"/>
          </p:cNvSpPr>
          <p:nvPr/>
        </p:nvSpPr>
        <p:spPr bwMode="auto">
          <a:xfrm>
            <a:off x="3452711" y="5759078"/>
            <a:ext cx="857250" cy="714375"/>
          </a:xfrm>
          <a:prstGeom prst="wedgeRoundRectCallout">
            <a:avLst>
              <a:gd name="adj1" fmla="val 36273"/>
              <a:gd name="adj2" fmla="val -202245"/>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chemeClr val="bg1"/>
                </a:solidFill>
              </a:rPr>
              <a:t>I</a:t>
            </a:r>
            <a:r>
              <a:rPr lang="en-US" altLang="en-US" baseline="-25000" dirty="0">
                <a:solidFill>
                  <a:schemeClr val="bg1"/>
                </a:solidFill>
              </a:rPr>
              <a:t>0</a:t>
            </a:r>
          </a:p>
        </p:txBody>
      </p:sp>
      <p:sp>
        <p:nvSpPr>
          <p:cNvPr id="13" name="Rounded Rectangular Callout 9">
            <a:extLst>
              <a:ext uri="{FF2B5EF4-FFF2-40B4-BE49-F238E27FC236}">
                <a16:creationId xmlns:a16="http://schemas.microsoft.com/office/drawing/2014/main" id="{AEF29D0F-8E99-6C42-ACCB-B85B57EACF5D}"/>
              </a:ext>
            </a:extLst>
          </p:cNvPr>
          <p:cNvSpPr>
            <a:spLocks noChangeArrowheads="1"/>
          </p:cNvSpPr>
          <p:nvPr/>
        </p:nvSpPr>
        <p:spPr bwMode="auto">
          <a:xfrm>
            <a:off x="5381524" y="5759078"/>
            <a:ext cx="857250" cy="714375"/>
          </a:xfrm>
          <a:prstGeom prst="wedgeRoundRectCallout">
            <a:avLst>
              <a:gd name="adj1" fmla="val 36273"/>
              <a:gd name="adj2" fmla="val -202245"/>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chemeClr val="bg1"/>
                </a:solidFill>
              </a:rPr>
              <a:t>½I</a:t>
            </a:r>
            <a:r>
              <a:rPr lang="en-US" altLang="en-US" baseline="-25000" dirty="0">
                <a:solidFill>
                  <a:schemeClr val="bg1"/>
                </a:solidFill>
              </a:rPr>
              <a:t>0</a:t>
            </a:r>
          </a:p>
        </p:txBody>
      </p:sp>
      <p:sp>
        <p:nvSpPr>
          <p:cNvPr id="14" name="Rounded Rectangular Callout 10">
            <a:extLst>
              <a:ext uri="{FF2B5EF4-FFF2-40B4-BE49-F238E27FC236}">
                <a16:creationId xmlns:a16="http://schemas.microsoft.com/office/drawing/2014/main" id="{8E552385-1991-D446-818B-44B3267589A5}"/>
              </a:ext>
            </a:extLst>
          </p:cNvPr>
          <p:cNvSpPr>
            <a:spLocks noChangeArrowheads="1"/>
          </p:cNvSpPr>
          <p:nvPr/>
        </p:nvSpPr>
        <p:spPr bwMode="auto">
          <a:xfrm>
            <a:off x="7453211" y="5759079"/>
            <a:ext cx="857250" cy="714375"/>
          </a:xfrm>
          <a:prstGeom prst="wedgeRoundRectCallout">
            <a:avLst>
              <a:gd name="adj1" fmla="val 36273"/>
              <a:gd name="adj2" fmla="val -202245"/>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chemeClr val="bg1"/>
                </a:solidFill>
              </a:rPr>
              <a:t>¼I</a:t>
            </a:r>
            <a:r>
              <a:rPr lang="en-US" altLang="en-US" baseline="-25000" dirty="0">
                <a:solidFill>
                  <a:schemeClr val="bg1"/>
                </a:solidFill>
              </a:rPr>
              <a:t>0</a:t>
            </a:r>
          </a:p>
        </p:txBody>
      </p:sp>
      <p:pic>
        <p:nvPicPr>
          <p:cNvPr id="15" name="Picture 5">
            <a:extLst>
              <a:ext uri="{FF2B5EF4-FFF2-40B4-BE49-F238E27FC236}">
                <a16:creationId xmlns:a16="http://schemas.microsoft.com/office/drawing/2014/main" id="{8AA7D044-C169-0D47-AA72-472CF33643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452711" y="3421058"/>
            <a:ext cx="5337175" cy="1863725"/>
          </a:xfrm>
          <a:prstGeom prst="rect">
            <a:avLst/>
          </a:prstGeom>
          <a:noFill/>
          <a:extLst>
            <a:ext uri="{909E8E84-426E-40DD-AFC4-6F175D3DCCD1}">
              <a14:hiddenFill xmlns:a14="http://schemas.microsoft.com/office/drawing/2010/main">
                <a:solidFill>
                  <a:schemeClr val="bg1"/>
                </a:solidFill>
              </a14:hiddenFill>
            </a:ext>
          </a:extLst>
        </p:spPr>
      </p:pic>
      <p:sp>
        <p:nvSpPr>
          <p:cNvPr id="16" name="TextBox 14">
            <a:extLst>
              <a:ext uri="{FF2B5EF4-FFF2-40B4-BE49-F238E27FC236}">
                <a16:creationId xmlns:a16="http://schemas.microsoft.com/office/drawing/2014/main" id="{643A1AB2-FFDD-194C-9F02-75FAAF07537E}"/>
              </a:ext>
            </a:extLst>
          </p:cNvPr>
          <p:cNvSpPr txBox="1">
            <a:spLocks noChangeArrowheads="1"/>
          </p:cNvSpPr>
          <p:nvPr/>
        </p:nvSpPr>
        <p:spPr bwMode="auto">
          <a:xfrm>
            <a:off x="8335861" y="4657720"/>
            <a:ext cx="185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latin typeface="+mn-lt"/>
              </a:rPr>
              <a:t>cos</a:t>
            </a:r>
            <a:r>
              <a:rPr lang="en-US" altLang="en-US" baseline="30000" dirty="0">
                <a:latin typeface="+mn-lt"/>
              </a:rPr>
              <a:t>2</a:t>
            </a:r>
            <a:r>
              <a:rPr lang="en-US" altLang="en-US" dirty="0">
                <a:latin typeface="+mn-lt"/>
              </a:rPr>
              <a:t>(45˚) = ½</a:t>
            </a:r>
          </a:p>
        </p:txBody>
      </p:sp>
    </p:spTree>
    <p:extLst>
      <p:ext uri="{BB962C8B-B14F-4D97-AF65-F5344CB8AC3E}">
        <p14:creationId xmlns:p14="http://schemas.microsoft.com/office/powerpoint/2010/main" val="42492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08593"/>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POLARIZER “RULE”</a:t>
            </a:r>
            <a:endParaRPr lang="en-US" sz="3600" b="1" dirty="0">
              <a:solidFill>
                <a:schemeClr val="bg1"/>
              </a:solidFill>
            </a:endParaRPr>
          </a:p>
        </p:txBody>
      </p:sp>
      <p:sp>
        <p:nvSpPr>
          <p:cNvPr id="11" name="TextBox 9">
            <a:extLst>
              <a:ext uri="{FF2B5EF4-FFF2-40B4-BE49-F238E27FC236}">
                <a16:creationId xmlns:a16="http://schemas.microsoft.com/office/drawing/2014/main" id="{5716D877-3807-EE44-9065-28D91C599594}"/>
              </a:ext>
            </a:extLst>
          </p:cNvPr>
          <p:cNvSpPr txBox="1">
            <a:spLocks noChangeArrowheads="1"/>
          </p:cNvSpPr>
          <p:nvPr/>
        </p:nvSpPr>
        <p:spPr bwMode="auto">
          <a:xfrm>
            <a:off x="1738210" y="2115766"/>
            <a:ext cx="8455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dirty="0">
                <a:solidFill>
                  <a:srgbClr val="88B1BB"/>
                </a:solidFill>
                <a:latin typeface="+mn-lt"/>
              </a:rPr>
              <a:t>4. </a:t>
            </a:r>
            <a:r>
              <a:rPr lang="en-US" altLang="en-US" dirty="0">
                <a:latin typeface="+mn-lt"/>
              </a:rPr>
              <a:t>The order of the polarizers doesn’t matter if only two are used.</a:t>
            </a:r>
          </a:p>
        </p:txBody>
      </p:sp>
      <p:pic>
        <p:nvPicPr>
          <p:cNvPr id="17" name="Picture 2">
            <a:extLst>
              <a:ext uri="{FF2B5EF4-FFF2-40B4-BE49-F238E27FC236}">
                <a16:creationId xmlns:a16="http://schemas.microsoft.com/office/drawing/2014/main" id="{48E9A0DF-F003-1A42-88B8-0F8C31F43F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199590" y="3230766"/>
            <a:ext cx="5410200" cy="1863725"/>
          </a:xfrm>
          <a:prstGeom prst="rect">
            <a:avLst/>
          </a:prstGeom>
          <a:noFill/>
          <a:extLst>
            <a:ext uri="{909E8E84-426E-40DD-AFC4-6F175D3DCCD1}">
              <a14:hiddenFill xmlns:a14="http://schemas.microsoft.com/office/drawing/2010/main">
                <a:solidFill>
                  <a:schemeClr val="bg1"/>
                </a:solidFill>
              </a14:hiddenFill>
            </a:ext>
          </a:extLst>
        </p:spPr>
      </p:pic>
      <p:sp>
        <p:nvSpPr>
          <p:cNvPr id="18" name="Rounded Rectangular Callout 4">
            <a:extLst>
              <a:ext uri="{FF2B5EF4-FFF2-40B4-BE49-F238E27FC236}">
                <a16:creationId xmlns:a16="http://schemas.microsoft.com/office/drawing/2014/main" id="{FE13DC24-0326-5449-909A-B9CD7E34C4C9}"/>
              </a:ext>
            </a:extLst>
          </p:cNvPr>
          <p:cNvSpPr>
            <a:spLocks noChangeArrowheads="1"/>
          </p:cNvSpPr>
          <p:nvPr/>
        </p:nvSpPr>
        <p:spPr bwMode="auto">
          <a:xfrm>
            <a:off x="3190065" y="5253241"/>
            <a:ext cx="857250" cy="714375"/>
          </a:xfrm>
          <a:prstGeom prst="wedgeRoundRectCallout">
            <a:avLst>
              <a:gd name="adj1" fmla="val 36273"/>
              <a:gd name="adj2" fmla="val -202245"/>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chemeClr val="bg1"/>
                </a:solidFill>
              </a:rPr>
              <a:t>I</a:t>
            </a:r>
            <a:r>
              <a:rPr lang="en-US" altLang="en-US" baseline="-25000" dirty="0">
                <a:solidFill>
                  <a:schemeClr val="bg1"/>
                </a:solidFill>
              </a:rPr>
              <a:t>0</a:t>
            </a:r>
          </a:p>
        </p:txBody>
      </p:sp>
      <p:sp>
        <p:nvSpPr>
          <p:cNvPr id="19" name="Rounded Rectangular Callout 5">
            <a:extLst>
              <a:ext uri="{FF2B5EF4-FFF2-40B4-BE49-F238E27FC236}">
                <a16:creationId xmlns:a16="http://schemas.microsoft.com/office/drawing/2014/main" id="{58636D07-D197-7B40-9E24-8014620954A1}"/>
              </a:ext>
            </a:extLst>
          </p:cNvPr>
          <p:cNvSpPr>
            <a:spLocks noChangeArrowheads="1"/>
          </p:cNvSpPr>
          <p:nvPr/>
        </p:nvSpPr>
        <p:spPr bwMode="auto">
          <a:xfrm>
            <a:off x="5118878" y="5253241"/>
            <a:ext cx="857250" cy="714375"/>
          </a:xfrm>
          <a:prstGeom prst="wedgeRoundRectCallout">
            <a:avLst>
              <a:gd name="adj1" fmla="val 36273"/>
              <a:gd name="adj2" fmla="val -202245"/>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chemeClr val="bg1"/>
                </a:solidFill>
              </a:rPr>
              <a:t>½I</a:t>
            </a:r>
            <a:r>
              <a:rPr lang="en-US" altLang="en-US" baseline="-25000" dirty="0">
                <a:solidFill>
                  <a:schemeClr val="bg1"/>
                </a:solidFill>
              </a:rPr>
              <a:t>0</a:t>
            </a:r>
          </a:p>
        </p:txBody>
      </p:sp>
      <p:sp>
        <p:nvSpPr>
          <p:cNvPr id="20" name="Rounded Rectangular Callout 6">
            <a:extLst>
              <a:ext uri="{FF2B5EF4-FFF2-40B4-BE49-F238E27FC236}">
                <a16:creationId xmlns:a16="http://schemas.microsoft.com/office/drawing/2014/main" id="{3F60543B-BA3C-CA41-A426-4C9F173F72D0}"/>
              </a:ext>
            </a:extLst>
          </p:cNvPr>
          <p:cNvSpPr>
            <a:spLocks noChangeArrowheads="1"/>
          </p:cNvSpPr>
          <p:nvPr/>
        </p:nvSpPr>
        <p:spPr bwMode="auto">
          <a:xfrm>
            <a:off x="7190565" y="5253241"/>
            <a:ext cx="857250" cy="714375"/>
          </a:xfrm>
          <a:prstGeom prst="wedgeRoundRectCallout">
            <a:avLst>
              <a:gd name="adj1" fmla="val 36273"/>
              <a:gd name="adj2" fmla="val -202245"/>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chemeClr val="bg1"/>
                </a:solidFill>
              </a:rPr>
              <a:t>¼I</a:t>
            </a:r>
            <a:r>
              <a:rPr lang="en-US" altLang="en-US" baseline="-25000" dirty="0">
                <a:solidFill>
                  <a:schemeClr val="bg1"/>
                </a:solidFill>
              </a:rPr>
              <a:t>0</a:t>
            </a:r>
          </a:p>
        </p:txBody>
      </p:sp>
    </p:spTree>
    <p:extLst>
      <p:ext uri="{BB962C8B-B14F-4D97-AF65-F5344CB8AC3E}">
        <p14:creationId xmlns:p14="http://schemas.microsoft.com/office/powerpoint/2010/main" val="3900280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08593"/>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POLARIZER “RULE”</a:t>
            </a:r>
            <a:endParaRPr lang="en-US" sz="3600" b="1" dirty="0">
              <a:solidFill>
                <a:schemeClr val="bg1"/>
              </a:solidFill>
            </a:endParaRPr>
          </a:p>
        </p:txBody>
      </p:sp>
      <p:sp>
        <p:nvSpPr>
          <p:cNvPr id="11" name="TextBox 9">
            <a:extLst>
              <a:ext uri="{FF2B5EF4-FFF2-40B4-BE49-F238E27FC236}">
                <a16:creationId xmlns:a16="http://schemas.microsoft.com/office/drawing/2014/main" id="{5716D877-3807-EE44-9065-28D91C599594}"/>
              </a:ext>
            </a:extLst>
          </p:cNvPr>
          <p:cNvSpPr txBox="1">
            <a:spLocks noChangeArrowheads="1"/>
          </p:cNvSpPr>
          <p:nvPr/>
        </p:nvSpPr>
        <p:spPr bwMode="auto">
          <a:xfrm>
            <a:off x="0" y="2198652"/>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dirty="0">
                <a:solidFill>
                  <a:srgbClr val="88B1BB"/>
                </a:solidFill>
                <a:latin typeface="+mn-lt"/>
              </a:rPr>
              <a:t>5. </a:t>
            </a:r>
            <a:r>
              <a:rPr lang="en-US" altLang="en-US" dirty="0">
                <a:latin typeface="+mn-lt"/>
              </a:rPr>
              <a:t>Crossed polarizers (at 90˚) transmit no light</a:t>
            </a:r>
          </a:p>
        </p:txBody>
      </p:sp>
      <p:pic>
        <p:nvPicPr>
          <p:cNvPr id="8" name="Picture 4">
            <a:extLst>
              <a:ext uri="{FF2B5EF4-FFF2-40B4-BE49-F238E27FC236}">
                <a16:creationId xmlns:a16="http://schemas.microsoft.com/office/drawing/2014/main" id="{100BE779-66EF-2C4E-8BD8-16890170A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322030" y="3201583"/>
            <a:ext cx="5184775" cy="1863725"/>
          </a:xfrm>
          <a:prstGeom prst="rect">
            <a:avLst/>
          </a:prstGeom>
          <a:noFill/>
          <a:extLst>
            <a:ext uri="{909E8E84-426E-40DD-AFC4-6F175D3DCCD1}">
              <a14:hiddenFill xmlns:a14="http://schemas.microsoft.com/office/drawing/2010/main">
                <a:solidFill>
                  <a:schemeClr val="bg1"/>
                </a:solidFill>
              </a14:hiddenFill>
            </a:ext>
          </a:extLst>
        </p:spPr>
      </p:pic>
      <p:sp>
        <p:nvSpPr>
          <p:cNvPr id="9" name="Rounded Rectangular Callout 6">
            <a:extLst>
              <a:ext uri="{FF2B5EF4-FFF2-40B4-BE49-F238E27FC236}">
                <a16:creationId xmlns:a16="http://schemas.microsoft.com/office/drawing/2014/main" id="{4D436E8B-A716-C543-9AF0-E96188009FBE}"/>
              </a:ext>
            </a:extLst>
          </p:cNvPr>
          <p:cNvSpPr>
            <a:spLocks noChangeArrowheads="1"/>
          </p:cNvSpPr>
          <p:nvPr/>
        </p:nvSpPr>
        <p:spPr bwMode="auto">
          <a:xfrm>
            <a:off x="3199792" y="5224058"/>
            <a:ext cx="857250" cy="714375"/>
          </a:xfrm>
          <a:prstGeom prst="wedgeRoundRectCallout">
            <a:avLst>
              <a:gd name="adj1" fmla="val 36273"/>
              <a:gd name="adj2" fmla="val -202245"/>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chemeClr val="bg1"/>
                </a:solidFill>
              </a:rPr>
              <a:t>I</a:t>
            </a:r>
            <a:r>
              <a:rPr lang="en-US" altLang="en-US" baseline="-25000">
                <a:solidFill>
                  <a:schemeClr val="bg1"/>
                </a:solidFill>
              </a:rPr>
              <a:t>0</a:t>
            </a:r>
          </a:p>
        </p:txBody>
      </p:sp>
      <p:sp>
        <p:nvSpPr>
          <p:cNvPr id="10" name="Rounded Rectangular Callout 7">
            <a:extLst>
              <a:ext uri="{FF2B5EF4-FFF2-40B4-BE49-F238E27FC236}">
                <a16:creationId xmlns:a16="http://schemas.microsoft.com/office/drawing/2014/main" id="{A01507AC-45A3-1342-B456-728F23BE849F}"/>
              </a:ext>
            </a:extLst>
          </p:cNvPr>
          <p:cNvSpPr>
            <a:spLocks noChangeArrowheads="1"/>
          </p:cNvSpPr>
          <p:nvPr/>
        </p:nvSpPr>
        <p:spPr bwMode="auto">
          <a:xfrm>
            <a:off x="5128605" y="5224058"/>
            <a:ext cx="857250" cy="714375"/>
          </a:xfrm>
          <a:prstGeom prst="wedgeRoundRectCallout">
            <a:avLst>
              <a:gd name="adj1" fmla="val 36273"/>
              <a:gd name="adj2" fmla="val -202245"/>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chemeClr val="bg1"/>
                </a:solidFill>
              </a:rPr>
              <a:t>½I</a:t>
            </a:r>
            <a:r>
              <a:rPr lang="en-US" altLang="en-US" baseline="-25000">
                <a:solidFill>
                  <a:schemeClr val="bg1"/>
                </a:solidFill>
              </a:rPr>
              <a:t>0</a:t>
            </a:r>
          </a:p>
        </p:txBody>
      </p:sp>
      <p:sp>
        <p:nvSpPr>
          <p:cNvPr id="12" name="Rounded Rectangular Callout 8">
            <a:extLst>
              <a:ext uri="{FF2B5EF4-FFF2-40B4-BE49-F238E27FC236}">
                <a16:creationId xmlns:a16="http://schemas.microsoft.com/office/drawing/2014/main" id="{62DDABB7-0C2C-FB47-A045-E7B9D193F9A8}"/>
              </a:ext>
            </a:extLst>
          </p:cNvPr>
          <p:cNvSpPr>
            <a:spLocks noChangeArrowheads="1"/>
          </p:cNvSpPr>
          <p:nvPr/>
        </p:nvSpPr>
        <p:spPr bwMode="auto">
          <a:xfrm>
            <a:off x="7200292" y="5224058"/>
            <a:ext cx="857250" cy="714375"/>
          </a:xfrm>
          <a:prstGeom prst="wedgeRoundRectCallout">
            <a:avLst>
              <a:gd name="adj1" fmla="val 36273"/>
              <a:gd name="adj2" fmla="val -202245"/>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chemeClr val="bg1"/>
                </a:solidFill>
              </a:rPr>
              <a:t>No light</a:t>
            </a:r>
            <a:endParaRPr lang="en-US" altLang="en-US" baseline="-25000">
              <a:solidFill>
                <a:schemeClr val="bg1"/>
              </a:solidFill>
            </a:endParaRPr>
          </a:p>
        </p:txBody>
      </p:sp>
      <p:sp>
        <p:nvSpPr>
          <p:cNvPr id="13" name="TextBox 10">
            <a:extLst>
              <a:ext uri="{FF2B5EF4-FFF2-40B4-BE49-F238E27FC236}">
                <a16:creationId xmlns:a16="http://schemas.microsoft.com/office/drawing/2014/main" id="{BED12342-614F-B04F-BE4F-55D273C5D0A0}"/>
              </a:ext>
            </a:extLst>
          </p:cNvPr>
          <p:cNvSpPr txBox="1">
            <a:spLocks noChangeArrowheads="1"/>
          </p:cNvSpPr>
          <p:nvPr/>
        </p:nvSpPr>
        <p:spPr bwMode="auto">
          <a:xfrm>
            <a:off x="8128980" y="4438245"/>
            <a:ext cx="185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latin typeface="+mn-lt"/>
              </a:rPr>
              <a:t>cos</a:t>
            </a:r>
            <a:r>
              <a:rPr lang="en-US" altLang="en-US" baseline="30000" dirty="0">
                <a:latin typeface="+mn-lt"/>
              </a:rPr>
              <a:t>2</a:t>
            </a:r>
            <a:r>
              <a:rPr lang="en-US" altLang="en-US" dirty="0">
                <a:latin typeface="+mn-lt"/>
              </a:rPr>
              <a:t>(90˚) = 0</a:t>
            </a:r>
          </a:p>
        </p:txBody>
      </p:sp>
    </p:spTree>
    <p:extLst>
      <p:ext uri="{BB962C8B-B14F-4D97-AF65-F5344CB8AC3E}">
        <p14:creationId xmlns:p14="http://schemas.microsoft.com/office/powerpoint/2010/main" val="3972676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08593"/>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POLARIZER “RULE”</a:t>
            </a:r>
            <a:endParaRPr lang="en-US" sz="3600" b="1" dirty="0">
              <a:solidFill>
                <a:schemeClr val="bg1"/>
              </a:solidFill>
            </a:endParaRPr>
          </a:p>
        </p:txBody>
      </p:sp>
      <p:sp>
        <p:nvSpPr>
          <p:cNvPr id="11" name="TextBox 9">
            <a:extLst>
              <a:ext uri="{FF2B5EF4-FFF2-40B4-BE49-F238E27FC236}">
                <a16:creationId xmlns:a16="http://schemas.microsoft.com/office/drawing/2014/main" id="{5716D877-3807-EE44-9065-28D91C599594}"/>
              </a:ext>
            </a:extLst>
          </p:cNvPr>
          <p:cNvSpPr txBox="1">
            <a:spLocks noChangeArrowheads="1"/>
          </p:cNvSpPr>
          <p:nvPr/>
        </p:nvSpPr>
        <p:spPr bwMode="auto">
          <a:xfrm>
            <a:off x="0" y="2198652"/>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dirty="0">
                <a:solidFill>
                  <a:srgbClr val="88B1BB"/>
                </a:solidFill>
                <a:latin typeface="+mn-lt"/>
              </a:rPr>
              <a:t>6. </a:t>
            </a:r>
            <a:r>
              <a:rPr lang="en-US" altLang="en-US" dirty="0">
                <a:latin typeface="+mn-lt"/>
              </a:rPr>
              <a:t>The order matters if 3 or more polarizers are used.</a:t>
            </a:r>
          </a:p>
        </p:txBody>
      </p:sp>
      <p:pic>
        <p:nvPicPr>
          <p:cNvPr id="25" name="Picture 2">
            <a:extLst>
              <a:ext uri="{FF2B5EF4-FFF2-40B4-BE49-F238E27FC236}">
                <a16:creationId xmlns:a16="http://schemas.microsoft.com/office/drawing/2014/main" id="{BD0F0247-E036-7B46-B3A1-64D34F5A77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653480" y="3102885"/>
            <a:ext cx="6775450" cy="1863725"/>
          </a:xfrm>
          <a:prstGeom prst="rect">
            <a:avLst/>
          </a:prstGeom>
          <a:noFill/>
          <a:extLst>
            <a:ext uri="{909E8E84-426E-40DD-AFC4-6F175D3DCCD1}">
              <a14:hiddenFill xmlns:a14="http://schemas.microsoft.com/office/drawing/2010/main">
                <a:solidFill>
                  <a:schemeClr val="bg1"/>
                </a:solidFill>
              </a14:hiddenFill>
            </a:ext>
          </a:extLst>
        </p:spPr>
      </p:pic>
      <p:sp>
        <p:nvSpPr>
          <p:cNvPr id="26" name="Rounded Rectangular Callout 4">
            <a:extLst>
              <a:ext uri="{FF2B5EF4-FFF2-40B4-BE49-F238E27FC236}">
                <a16:creationId xmlns:a16="http://schemas.microsoft.com/office/drawing/2014/main" id="{E264B257-3759-6B46-9299-2202E361B6D0}"/>
              </a:ext>
            </a:extLst>
          </p:cNvPr>
          <p:cNvSpPr>
            <a:spLocks noChangeArrowheads="1"/>
          </p:cNvSpPr>
          <p:nvPr/>
        </p:nvSpPr>
        <p:spPr bwMode="auto">
          <a:xfrm>
            <a:off x="2540768" y="5125360"/>
            <a:ext cx="857250" cy="714375"/>
          </a:xfrm>
          <a:prstGeom prst="wedgeRoundRectCallout">
            <a:avLst>
              <a:gd name="adj1" fmla="val 36273"/>
              <a:gd name="adj2" fmla="val -202245"/>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chemeClr val="bg1"/>
                </a:solidFill>
              </a:rPr>
              <a:t>I</a:t>
            </a:r>
            <a:r>
              <a:rPr lang="en-US" altLang="en-US" baseline="-25000">
                <a:solidFill>
                  <a:schemeClr val="bg1"/>
                </a:solidFill>
              </a:rPr>
              <a:t>0</a:t>
            </a:r>
          </a:p>
        </p:txBody>
      </p:sp>
      <p:sp>
        <p:nvSpPr>
          <p:cNvPr id="27" name="Rounded Rectangular Callout 5">
            <a:extLst>
              <a:ext uri="{FF2B5EF4-FFF2-40B4-BE49-F238E27FC236}">
                <a16:creationId xmlns:a16="http://schemas.microsoft.com/office/drawing/2014/main" id="{98CEFFDB-EA89-834B-9906-12ACCB369089}"/>
              </a:ext>
            </a:extLst>
          </p:cNvPr>
          <p:cNvSpPr>
            <a:spLocks noChangeArrowheads="1"/>
          </p:cNvSpPr>
          <p:nvPr/>
        </p:nvSpPr>
        <p:spPr bwMode="auto">
          <a:xfrm>
            <a:off x="4398143" y="5125360"/>
            <a:ext cx="857250" cy="714375"/>
          </a:xfrm>
          <a:prstGeom prst="wedgeRoundRectCallout">
            <a:avLst>
              <a:gd name="adj1" fmla="val 36273"/>
              <a:gd name="adj2" fmla="val -202245"/>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chemeClr val="bg1"/>
                </a:solidFill>
              </a:rPr>
              <a:t>½I</a:t>
            </a:r>
            <a:r>
              <a:rPr lang="en-US" altLang="en-US" baseline="-25000">
                <a:solidFill>
                  <a:schemeClr val="bg1"/>
                </a:solidFill>
              </a:rPr>
              <a:t>0</a:t>
            </a:r>
          </a:p>
        </p:txBody>
      </p:sp>
      <p:sp>
        <p:nvSpPr>
          <p:cNvPr id="28" name="Rounded Rectangular Callout 6">
            <a:extLst>
              <a:ext uri="{FF2B5EF4-FFF2-40B4-BE49-F238E27FC236}">
                <a16:creationId xmlns:a16="http://schemas.microsoft.com/office/drawing/2014/main" id="{6A745494-061A-2742-9677-299D8775914A}"/>
              </a:ext>
            </a:extLst>
          </p:cNvPr>
          <p:cNvSpPr>
            <a:spLocks noChangeArrowheads="1"/>
          </p:cNvSpPr>
          <p:nvPr/>
        </p:nvSpPr>
        <p:spPr bwMode="auto">
          <a:xfrm>
            <a:off x="6326955" y="5125360"/>
            <a:ext cx="857250" cy="714375"/>
          </a:xfrm>
          <a:prstGeom prst="wedgeRoundRectCallout">
            <a:avLst>
              <a:gd name="adj1" fmla="val 36273"/>
              <a:gd name="adj2" fmla="val -202245"/>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chemeClr val="bg1"/>
                </a:solidFill>
              </a:rPr>
              <a:t>No light</a:t>
            </a:r>
            <a:endParaRPr lang="en-US" altLang="en-US" baseline="-25000">
              <a:solidFill>
                <a:schemeClr val="bg1"/>
              </a:solidFill>
            </a:endParaRPr>
          </a:p>
        </p:txBody>
      </p:sp>
      <p:sp>
        <p:nvSpPr>
          <p:cNvPr id="29" name="Rounded Rectangular Callout 7">
            <a:extLst>
              <a:ext uri="{FF2B5EF4-FFF2-40B4-BE49-F238E27FC236}">
                <a16:creationId xmlns:a16="http://schemas.microsoft.com/office/drawing/2014/main" id="{E5052E43-FDA1-E64B-9A70-9CC752B2A0E0}"/>
              </a:ext>
            </a:extLst>
          </p:cNvPr>
          <p:cNvSpPr>
            <a:spLocks noChangeArrowheads="1"/>
          </p:cNvSpPr>
          <p:nvPr/>
        </p:nvSpPr>
        <p:spPr bwMode="auto">
          <a:xfrm>
            <a:off x="8184330" y="5125360"/>
            <a:ext cx="857250" cy="714375"/>
          </a:xfrm>
          <a:prstGeom prst="wedgeRoundRectCallout">
            <a:avLst>
              <a:gd name="adj1" fmla="val 36273"/>
              <a:gd name="adj2" fmla="val -202245"/>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chemeClr val="bg1"/>
                </a:solidFill>
              </a:rPr>
              <a:t>No light</a:t>
            </a:r>
            <a:endParaRPr lang="en-US" altLang="en-US" baseline="-25000">
              <a:solidFill>
                <a:schemeClr val="bg1"/>
              </a:solidFill>
            </a:endParaRPr>
          </a:p>
        </p:txBody>
      </p:sp>
    </p:spTree>
    <p:extLst>
      <p:ext uri="{BB962C8B-B14F-4D97-AF65-F5344CB8AC3E}">
        <p14:creationId xmlns:p14="http://schemas.microsoft.com/office/powerpoint/2010/main" val="2138417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08593"/>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POLARIZER “RULE”</a:t>
            </a:r>
            <a:endParaRPr lang="en-US" sz="3600" b="1" dirty="0">
              <a:solidFill>
                <a:schemeClr val="bg1"/>
              </a:solidFill>
            </a:endParaRPr>
          </a:p>
        </p:txBody>
      </p:sp>
      <p:sp>
        <p:nvSpPr>
          <p:cNvPr id="11" name="TextBox 9">
            <a:extLst>
              <a:ext uri="{FF2B5EF4-FFF2-40B4-BE49-F238E27FC236}">
                <a16:creationId xmlns:a16="http://schemas.microsoft.com/office/drawing/2014/main" id="{5716D877-3807-EE44-9065-28D91C599594}"/>
              </a:ext>
            </a:extLst>
          </p:cNvPr>
          <p:cNvSpPr txBox="1">
            <a:spLocks noChangeArrowheads="1"/>
          </p:cNvSpPr>
          <p:nvPr/>
        </p:nvSpPr>
        <p:spPr bwMode="auto">
          <a:xfrm>
            <a:off x="0" y="2198652"/>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dirty="0">
                <a:solidFill>
                  <a:srgbClr val="88B1BB"/>
                </a:solidFill>
                <a:latin typeface="+mn-lt"/>
              </a:rPr>
              <a:t>6. </a:t>
            </a:r>
            <a:r>
              <a:rPr lang="en-US" altLang="en-US" dirty="0">
                <a:latin typeface="+mn-lt"/>
              </a:rPr>
              <a:t>The order matters if 3 or more polarizers are used.</a:t>
            </a:r>
          </a:p>
        </p:txBody>
      </p:sp>
      <p:pic>
        <p:nvPicPr>
          <p:cNvPr id="19" name="Picture 2">
            <a:extLst>
              <a:ext uri="{FF2B5EF4-FFF2-40B4-BE49-F238E27FC236}">
                <a16:creationId xmlns:a16="http://schemas.microsoft.com/office/drawing/2014/main" id="{18142CB2-61CA-9D4C-8B5D-662E8B396B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437366" y="2938499"/>
            <a:ext cx="6940550" cy="1863725"/>
          </a:xfrm>
          <a:prstGeom prst="rect">
            <a:avLst/>
          </a:prstGeom>
          <a:noFill/>
          <a:extLst>
            <a:ext uri="{909E8E84-426E-40DD-AFC4-6F175D3DCCD1}">
              <a14:hiddenFill xmlns:a14="http://schemas.microsoft.com/office/drawing/2010/main">
                <a:solidFill>
                  <a:schemeClr val="bg1"/>
                </a:solidFill>
              </a14:hiddenFill>
            </a:ext>
          </a:extLst>
        </p:spPr>
      </p:pic>
      <p:sp>
        <p:nvSpPr>
          <p:cNvPr id="20" name="Rounded Rectangular Callout 4">
            <a:extLst>
              <a:ext uri="{FF2B5EF4-FFF2-40B4-BE49-F238E27FC236}">
                <a16:creationId xmlns:a16="http://schemas.microsoft.com/office/drawing/2014/main" id="{51268CED-AAC5-4842-AD93-2A72D779E3E7}"/>
              </a:ext>
            </a:extLst>
          </p:cNvPr>
          <p:cNvSpPr>
            <a:spLocks noChangeArrowheads="1"/>
          </p:cNvSpPr>
          <p:nvPr/>
        </p:nvSpPr>
        <p:spPr bwMode="auto">
          <a:xfrm>
            <a:off x="2407204" y="4960974"/>
            <a:ext cx="857250" cy="714375"/>
          </a:xfrm>
          <a:prstGeom prst="wedgeRoundRectCallout">
            <a:avLst>
              <a:gd name="adj1" fmla="val 36273"/>
              <a:gd name="adj2" fmla="val -202245"/>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chemeClr val="bg1"/>
                </a:solidFill>
              </a:rPr>
              <a:t>I</a:t>
            </a:r>
            <a:r>
              <a:rPr lang="en-US" altLang="en-US" baseline="-25000">
                <a:solidFill>
                  <a:schemeClr val="bg1"/>
                </a:solidFill>
              </a:rPr>
              <a:t>0</a:t>
            </a:r>
          </a:p>
        </p:txBody>
      </p:sp>
      <p:sp>
        <p:nvSpPr>
          <p:cNvPr id="21" name="Rounded Rectangular Callout 5">
            <a:extLst>
              <a:ext uri="{FF2B5EF4-FFF2-40B4-BE49-F238E27FC236}">
                <a16:creationId xmlns:a16="http://schemas.microsoft.com/office/drawing/2014/main" id="{68E414B2-0B23-6742-8D63-2D0B616C28CA}"/>
              </a:ext>
            </a:extLst>
          </p:cNvPr>
          <p:cNvSpPr>
            <a:spLocks noChangeArrowheads="1"/>
          </p:cNvSpPr>
          <p:nvPr/>
        </p:nvSpPr>
        <p:spPr bwMode="auto">
          <a:xfrm>
            <a:off x="4264579" y="4960974"/>
            <a:ext cx="857250" cy="714375"/>
          </a:xfrm>
          <a:prstGeom prst="wedgeRoundRectCallout">
            <a:avLst>
              <a:gd name="adj1" fmla="val 36273"/>
              <a:gd name="adj2" fmla="val -202245"/>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chemeClr val="bg1"/>
                </a:solidFill>
              </a:rPr>
              <a:t>½I</a:t>
            </a:r>
            <a:r>
              <a:rPr lang="en-US" altLang="en-US" baseline="-25000">
                <a:solidFill>
                  <a:schemeClr val="bg1"/>
                </a:solidFill>
              </a:rPr>
              <a:t>0</a:t>
            </a:r>
          </a:p>
        </p:txBody>
      </p:sp>
      <p:sp>
        <p:nvSpPr>
          <p:cNvPr id="22" name="Rounded Rectangular Callout 6">
            <a:extLst>
              <a:ext uri="{FF2B5EF4-FFF2-40B4-BE49-F238E27FC236}">
                <a16:creationId xmlns:a16="http://schemas.microsoft.com/office/drawing/2014/main" id="{C5CA8907-5D31-B74D-935E-7BC2ECB6977A}"/>
              </a:ext>
            </a:extLst>
          </p:cNvPr>
          <p:cNvSpPr>
            <a:spLocks noChangeArrowheads="1"/>
          </p:cNvSpPr>
          <p:nvPr/>
        </p:nvSpPr>
        <p:spPr bwMode="auto">
          <a:xfrm>
            <a:off x="6193391" y="4960974"/>
            <a:ext cx="857250" cy="714375"/>
          </a:xfrm>
          <a:prstGeom prst="wedgeRoundRectCallout">
            <a:avLst>
              <a:gd name="adj1" fmla="val 36273"/>
              <a:gd name="adj2" fmla="val -202245"/>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chemeClr val="bg1"/>
                </a:solidFill>
              </a:rPr>
              <a:t>¼I</a:t>
            </a:r>
            <a:r>
              <a:rPr lang="en-US" altLang="en-US" baseline="-25000">
                <a:solidFill>
                  <a:schemeClr val="bg1"/>
                </a:solidFill>
              </a:rPr>
              <a:t>0</a:t>
            </a:r>
          </a:p>
        </p:txBody>
      </p:sp>
      <p:sp>
        <p:nvSpPr>
          <p:cNvPr id="23" name="Rounded Rectangular Callout 7">
            <a:extLst>
              <a:ext uri="{FF2B5EF4-FFF2-40B4-BE49-F238E27FC236}">
                <a16:creationId xmlns:a16="http://schemas.microsoft.com/office/drawing/2014/main" id="{905239BD-80E7-4E44-92F3-2F0307C5D219}"/>
              </a:ext>
            </a:extLst>
          </p:cNvPr>
          <p:cNvSpPr>
            <a:spLocks noChangeArrowheads="1"/>
          </p:cNvSpPr>
          <p:nvPr/>
        </p:nvSpPr>
        <p:spPr bwMode="auto">
          <a:xfrm>
            <a:off x="8050766" y="4960974"/>
            <a:ext cx="857250" cy="714375"/>
          </a:xfrm>
          <a:prstGeom prst="wedgeRoundRectCallout">
            <a:avLst>
              <a:gd name="adj1" fmla="val 36273"/>
              <a:gd name="adj2" fmla="val -202245"/>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chemeClr val="bg1"/>
                </a:solidFill>
              </a:rPr>
              <a:t>⅛I</a:t>
            </a:r>
            <a:r>
              <a:rPr lang="en-US" altLang="en-US" baseline="-25000">
                <a:solidFill>
                  <a:schemeClr val="bg1"/>
                </a:solidFill>
              </a:rPr>
              <a:t>0</a:t>
            </a:r>
          </a:p>
        </p:txBody>
      </p:sp>
      <p:sp>
        <p:nvSpPr>
          <p:cNvPr id="24" name="TextBox 9">
            <a:extLst>
              <a:ext uri="{FF2B5EF4-FFF2-40B4-BE49-F238E27FC236}">
                <a16:creationId xmlns:a16="http://schemas.microsoft.com/office/drawing/2014/main" id="{3173F3AF-A7DD-4A41-B18C-6BE95B6AAF15}"/>
              </a:ext>
            </a:extLst>
          </p:cNvPr>
          <p:cNvSpPr txBox="1">
            <a:spLocks noChangeArrowheads="1"/>
          </p:cNvSpPr>
          <p:nvPr/>
        </p:nvSpPr>
        <p:spPr bwMode="auto">
          <a:xfrm>
            <a:off x="1621391" y="5889661"/>
            <a:ext cx="8501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latin typeface="+mn-lt"/>
              </a:rPr>
              <a:t>It is clear from this that polarizers do not simply absorb light.</a:t>
            </a:r>
          </a:p>
        </p:txBody>
      </p:sp>
    </p:spTree>
    <p:extLst>
      <p:ext uri="{BB962C8B-B14F-4D97-AF65-F5344CB8AC3E}">
        <p14:creationId xmlns:p14="http://schemas.microsoft.com/office/powerpoint/2010/main" val="2422610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08593"/>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LIQUID CRYSTALS</a:t>
            </a:r>
            <a:endParaRPr lang="en-US" sz="3600" b="1" dirty="0">
              <a:solidFill>
                <a:schemeClr val="bg1"/>
              </a:solidFill>
            </a:endParaRPr>
          </a:p>
        </p:txBody>
      </p:sp>
      <p:pic>
        <p:nvPicPr>
          <p:cNvPr id="17" name="Picture 3">
            <a:extLst>
              <a:ext uri="{FF2B5EF4-FFF2-40B4-BE49-F238E27FC236}">
                <a16:creationId xmlns:a16="http://schemas.microsoft.com/office/drawing/2014/main" id="{67A7A4B0-9E08-9A4E-B11D-F54DD4CD60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759129" y="2374365"/>
            <a:ext cx="6425967" cy="4404348"/>
          </a:xfrm>
          <a:prstGeom prst="rect">
            <a:avLst/>
          </a:prstGeom>
          <a:noFill/>
          <a:extLst>
            <a:ext uri="{909E8E84-426E-40DD-AFC4-6F175D3DCCD1}">
              <a14:hiddenFill xmlns:a14="http://schemas.microsoft.com/office/drawing/2010/main">
                <a:solidFill>
                  <a:schemeClr val="bg1"/>
                </a:solidFill>
              </a14:hiddenFill>
            </a:ext>
          </a:extLst>
        </p:spPr>
      </p:pic>
      <p:sp>
        <p:nvSpPr>
          <p:cNvPr id="18" name="TextBox 6">
            <a:extLst>
              <a:ext uri="{FF2B5EF4-FFF2-40B4-BE49-F238E27FC236}">
                <a16:creationId xmlns:a16="http://schemas.microsoft.com/office/drawing/2014/main" id="{69559E2E-1D3D-314E-A73D-9B85CD0198A0}"/>
              </a:ext>
            </a:extLst>
          </p:cNvPr>
          <p:cNvSpPr txBox="1">
            <a:spLocks noChangeArrowheads="1"/>
          </p:cNvSpPr>
          <p:nvPr/>
        </p:nvSpPr>
        <p:spPr bwMode="auto">
          <a:xfrm>
            <a:off x="945222" y="2136299"/>
            <a:ext cx="61639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latin typeface="+mn-lt"/>
              </a:rPr>
              <a:t>Liquid crystals in displays use this principle to transmit maximum light when “on”. </a:t>
            </a:r>
          </a:p>
        </p:txBody>
      </p:sp>
      <p:sp>
        <p:nvSpPr>
          <p:cNvPr id="25" name="TextBox 7">
            <a:extLst>
              <a:ext uri="{FF2B5EF4-FFF2-40B4-BE49-F238E27FC236}">
                <a16:creationId xmlns:a16="http://schemas.microsoft.com/office/drawing/2014/main" id="{D3578164-2662-5C41-8C56-2F6DC0ED78FF}"/>
              </a:ext>
            </a:extLst>
          </p:cNvPr>
          <p:cNvSpPr txBox="1">
            <a:spLocks noChangeArrowheads="1"/>
          </p:cNvSpPr>
          <p:nvPr/>
        </p:nvSpPr>
        <p:spPr bwMode="auto">
          <a:xfrm>
            <a:off x="6705653" y="5947716"/>
            <a:ext cx="44418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latin typeface="+mn-lt"/>
              </a:rPr>
              <a:t>The alignment of the polarizer “stack” changes with voltage.</a:t>
            </a:r>
          </a:p>
        </p:txBody>
      </p:sp>
    </p:spTree>
    <p:extLst>
      <p:ext uri="{BB962C8B-B14F-4D97-AF65-F5344CB8AC3E}">
        <p14:creationId xmlns:p14="http://schemas.microsoft.com/office/powerpoint/2010/main" val="3278117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08593"/>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en-US" sz="3600" b="1" dirty="0">
              <a:solidFill>
                <a:schemeClr val="bg1"/>
              </a:solidFill>
            </a:endParaRPr>
          </a:p>
        </p:txBody>
      </p:sp>
      <p:pic>
        <p:nvPicPr>
          <p:cNvPr id="7" name="Picture 3">
            <a:extLst>
              <a:ext uri="{FF2B5EF4-FFF2-40B4-BE49-F238E27FC236}">
                <a16:creationId xmlns:a16="http://schemas.microsoft.com/office/drawing/2014/main" id="{39A0DEBC-8916-1342-BCBE-7239A16A7C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379995" y="2033547"/>
            <a:ext cx="6948940" cy="4735574"/>
          </a:xfrm>
          <a:prstGeom prst="rect">
            <a:avLst/>
          </a:prstGeom>
          <a:noFill/>
          <a:extLst>
            <a:ext uri="{909E8E84-426E-40DD-AFC4-6F175D3DCCD1}">
              <a14:hiddenFill xmlns:a14="http://schemas.microsoft.com/office/drawing/2010/main">
                <a:solidFill>
                  <a:schemeClr val="bg1"/>
                </a:solidFill>
              </a14:hiddenFill>
            </a:ext>
          </a:extLst>
        </p:spPr>
      </p:pic>
    </p:spTree>
    <p:extLst>
      <p:ext uri="{BB962C8B-B14F-4D97-AF65-F5344CB8AC3E}">
        <p14:creationId xmlns:p14="http://schemas.microsoft.com/office/powerpoint/2010/main" val="3515768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67232" y="51681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POLARIZATION </a:t>
            </a:r>
          </a:p>
          <a:p>
            <a:pPr algn="r"/>
            <a:r>
              <a:rPr lang="en-GB" altLang="en-US" sz="3600" b="1" dirty="0">
                <a:solidFill>
                  <a:schemeClr val="bg1"/>
                </a:solidFill>
              </a:rPr>
              <a:t>BY REFLECTION</a:t>
            </a:r>
            <a:endParaRPr lang="en-US" sz="3600" b="1" dirty="0">
              <a:solidFill>
                <a:schemeClr val="bg1"/>
              </a:solidFill>
            </a:endParaRPr>
          </a:p>
        </p:txBody>
      </p:sp>
      <p:pic>
        <p:nvPicPr>
          <p:cNvPr id="7" name="Picture 2">
            <a:extLst>
              <a:ext uri="{FF2B5EF4-FFF2-40B4-BE49-F238E27FC236}">
                <a16:creationId xmlns:a16="http://schemas.microsoft.com/office/drawing/2014/main" id="{1BD11DEB-2D86-CA4C-8308-1B75D7903F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206144" y="2929520"/>
            <a:ext cx="6416675" cy="3594100"/>
          </a:xfrm>
          <a:prstGeom prst="rect">
            <a:avLst/>
          </a:prstGeom>
          <a:noFill/>
          <a:extLst>
            <a:ext uri="{909E8E84-426E-40DD-AFC4-6F175D3DCCD1}">
              <a14:hiddenFill xmlns:a14="http://schemas.microsoft.com/office/drawing/2010/main">
                <a:solidFill>
                  <a:schemeClr val="bg1"/>
                </a:solidFill>
              </a14:hiddenFill>
            </a:ext>
          </a:extLst>
        </p:spPr>
      </p:pic>
      <p:graphicFrame>
        <p:nvGraphicFramePr>
          <p:cNvPr id="8" name="Object 3">
            <a:extLst>
              <a:ext uri="{FF2B5EF4-FFF2-40B4-BE49-F238E27FC236}">
                <a16:creationId xmlns:a16="http://schemas.microsoft.com/office/drawing/2014/main" id="{CFAF6565-4939-BA4D-8AB6-B5B5E8397FC7}"/>
              </a:ext>
            </a:extLst>
          </p:cNvPr>
          <p:cNvGraphicFramePr>
            <a:graphicFrameLocks noChangeAspect="1"/>
          </p:cNvGraphicFramePr>
          <p:nvPr>
            <p:extLst>
              <p:ext uri="{D42A27DB-BD31-4B8C-83A1-F6EECF244321}">
                <p14:modId xmlns:p14="http://schemas.microsoft.com/office/powerpoint/2010/main" val="2974686864"/>
              </p:ext>
            </p:extLst>
          </p:nvPr>
        </p:nvGraphicFramePr>
        <p:xfrm>
          <a:off x="7629044" y="2030995"/>
          <a:ext cx="1928812" cy="1973263"/>
        </p:xfrm>
        <a:graphic>
          <a:graphicData uri="http://schemas.openxmlformats.org/presentationml/2006/ole">
            <mc:AlternateContent xmlns:mc="http://schemas.openxmlformats.org/markup-compatibility/2006">
              <mc:Choice xmlns:v="urn:schemas-microsoft-com:vml" Requires="v">
                <p:oleObj spid="_x0000_s15366" name="Equation" r:id="rId6" imgW="25742900" imgH="26327100" progId="Equation.3">
                  <p:embed/>
                </p:oleObj>
              </mc:Choice>
              <mc:Fallback>
                <p:oleObj name="Equation" r:id="rId6" imgW="25742900" imgH="26327100" progId="Equation.3">
                  <p:embed/>
                  <p:pic>
                    <p:nvPicPr>
                      <p:cNvPr id="1026" name="Object 3">
                        <a:extLst>
                          <a:ext uri="{FF2B5EF4-FFF2-40B4-BE49-F238E27FC236}">
                            <a16:creationId xmlns:a16="http://schemas.microsoft.com/office/drawing/2014/main" id="{4E46BC30-DDD2-BE4C-A81F-678C83E506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9044" y="2030995"/>
                        <a:ext cx="1928812" cy="197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4">
            <a:extLst>
              <a:ext uri="{FF2B5EF4-FFF2-40B4-BE49-F238E27FC236}">
                <a16:creationId xmlns:a16="http://schemas.microsoft.com/office/drawing/2014/main" id="{79916A6B-C61F-844E-AE33-56BED26C639E}"/>
              </a:ext>
            </a:extLst>
          </p:cNvPr>
          <p:cNvSpPr txBox="1">
            <a:spLocks noChangeArrowheads="1"/>
          </p:cNvSpPr>
          <p:nvPr/>
        </p:nvSpPr>
        <p:spPr bwMode="auto">
          <a:xfrm>
            <a:off x="5271606" y="2673933"/>
            <a:ext cx="2643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mn-lt"/>
              </a:rPr>
              <a:t>Fresnel Equations:</a:t>
            </a:r>
          </a:p>
        </p:txBody>
      </p:sp>
    </p:spTree>
    <p:extLst>
      <p:ext uri="{BB962C8B-B14F-4D97-AF65-F5344CB8AC3E}">
        <p14:creationId xmlns:p14="http://schemas.microsoft.com/office/powerpoint/2010/main" val="4277756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67232" y="51681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POLARIZATION </a:t>
            </a:r>
          </a:p>
          <a:p>
            <a:pPr algn="r"/>
            <a:r>
              <a:rPr lang="en-GB" altLang="en-US" sz="3600" b="1" dirty="0">
                <a:solidFill>
                  <a:schemeClr val="bg1"/>
                </a:solidFill>
              </a:rPr>
              <a:t>BY REFLECTION</a:t>
            </a:r>
            <a:endParaRPr lang="en-US" sz="3600" b="1" dirty="0">
              <a:solidFill>
                <a:schemeClr val="bg1"/>
              </a:solidFill>
            </a:endParaRPr>
          </a:p>
        </p:txBody>
      </p:sp>
      <p:pic>
        <p:nvPicPr>
          <p:cNvPr id="10" name="Picture 5">
            <a:extLst>
              <a:ext uri="{FF2B5EF4-FFF2-40B4-BE49-F238E27FC236}">
                <a16:creationId xmlns:a16="http://schemas.microsoft.com/office/drawing/2014/main" id="{2E7528E4-A0C8-0B46-8F94-8C02E3F200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450707" y="1992169"/>
            <a:ext cx="6960421" cy="4743398"/>
          </a:xfrm>
          <a:prstGeom prst="rect">
            <a:avLst/>
          </a:prstGeom>
          <a:noFill/>
          <a:extLst>
            <a:ext uri="{909E8E84-426E-40DD-AFC4-6F175D3DCCD1}">
              <a14:hiddenFill xmlns:a14="http://schemas.microsoft.com/office/drawing/2010/main">
                <a:solidFill>
                  <a:schemeClr val="bg1"/>
                </a:solidFill>
              </a14:hiddenFill>
            </a:ext>
          </a:extLst>
        </p:spPr>
      </p:pic>
    </p:spTree>
    <p:extLst>
      <p:ext uri="{BB962C8B-B14F-4D97-AF65-F5344CB8AC3E}">
        <p14:creationId xmlns:p14="http://schemas.microsoft.com/office/powerpoint/2010/main" val="965323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60262" y="6293698"/>
            <a:ext cx="10782187" cy="1128604"/>
          </a:xfrm>
          <a:noFill/>
        </p:spPr>
        <p:txBody>
          <a:bodyPr>
            <a:normAutofit fontScale="90000"/>
          </a:bodyPr>
          <a:lstStyle/>
          <a:p>
            <a:pPr algn="l">
              <a:spcBef>
                <a:spcPct val="100000"/>
              </a:spcBef>
            </a:pPr>
            <a:r>
              <a:rPr lang="en-US" altLang="en-US" sz="3600" b="1" dirty="0">
                <a:solidFill>
                  <a:srgbClr val="233667"/>
                </a:solidFill>
                <a:latin typeface="Helvetica 57 Condensed" charset="0"/>
                <a:ea typeface="Helvetica 57 Condensed" charset="0"/>
                <a:cs typeface="Helvetica 57 Condensed" charset="0"/>
              </a:rPr>
              <a:t>A.4.6 PHOTOMETER POLARIZATION ERROR</a:t>
            </a:r>
            <a:br>
              <a:rPr lang="en-US" altLang="en-US" sz="3600" b="1" dirty="0">
                <a:solidFill>
                  <a:srgbClr val="233667"/>
                </a:solidFill>
                <a:latin typeface="Helvetica 57 Condensed" charset="0"/>
                <a:ea typeface="Helvetica 57 Condensed" charset="0"/>
                <a:cs typeface="Helvetica 57 Condensed" charset="0"/>
              </a:rPr>
            </a:b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sz="2400" dirty="0"/>
              <a:t>The polarization error shall be no greater than 1%.</a:t>
            </a:r>
            <a:br>
              <a:rPr lang="en-US" sz="3200" dirty="0"/>
            </a:br>
            <a:br>
              <a:rPr lang="en-US" sz="3200" dirty="0"/>
            </a:br>
            <a:r>
              <a:rPr lang="en-US" altLang="en-US" sz="3200" b="1" dirty="0">
                <a:solidFill>
                  <a:srgbClr val="233667"/>
                </a:solidFill>
                <a:latin typeface="Helvetica 57 Condensed" charset="0"/>
                <a:ea typeface="Helvetica 57 Condensed" charset="0"/>
                <a:cs typeface="Helvetica 57 Condensed" charset="0"/>
              </a:rPr>
              <a:t>A.4.6.1 PHOTOMETER POLARIZATION ERROR VERIFICATION</a:t>
            </a:r>
            <a:br>
              <a:rPr lang="en-US" altLang="en-US" sz="3200" dirty="0"/>
            </a:b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sz="2400" dirty="0"/>
              <a:t>The polarization error shall be checked by placing a linear polarizer in the optical path </a:t>
            </a:r>
            <a:br>
              <a:rPr lang="en-US" sz="2400" dirty="0"/>
            </a:br>
            <a:r>
              <a:rPr lang="en-US" sz="2400" dirty="0"/>
              <a:t>   between the standard lamp and the photometer and then measuring the luminance.  The </a:t>
            </a:r>
            <a:br>
              <a:rPr lang="en-US" sz="2400" dirty="0"/>
            </a:br>
            <a:r>
              <a:rPr lang="en-US" sz="2400" dirty="0"/>
              <a:t>   polarizer shall be rotated 45</a:t>
            </a:r>
            <a:r>
              <a:rPr lang="en-US" sz="2400" dirty="0">
                <a:sym typeface="Symbol"/>
              </a:rPr>
              <a:t></a:t>
            </a:r>
            <a:r>
              <a:rPr lang="en-US" sz="2400" dirty="0"/>
              <a:t> and another measurement shall be made.  The polarizer shall   </a:t>
            </a:r>
            <a:br>
              <a:rPr lang="en-US" sz="2400" dirty="0"/>
            </a:br>
            <a:r>
              <a:rPr lang="en-US" sz="2400" dirty="0"/>
              <a:t>   be rotated another 45</a:t>
            </a:r>
            <a:r>
              <a:rPr lang="en-US" sz="2400" dirty="0">
                <a:sym typeface="Symbol"/>
              </a:rPr>
              <a:t></a:t>
            </a:r>
            <a:r>
              <a:rPr lang="en-US" sz="2400" dirty="0"/>
              <a:t> and another measurement shall be made.  The photometer shall be   </a:t>
            </a:r>
            <a:br>
              <a:rPr lang="en-US" sz="2400" dirty="0"/>
            </a:br>
            <a:r>
              <a:rPr lang="en-US" sz="2400" dirty="0"/>
              <a:t>   considered as having passed the polarization error test if the difference between the three  </a:t>
            </a:r>
            <a:br>
              <a:rPr lang="en-US" sz="2400" dirty="0"/>
            </a:br>
            <a:r>
              <a:rPr lang="en-US" sz="2400" dirty="0"/>
              <a:t>   measurements is lower than or equal to the percent error specified in A.4.6.  Throughout the </a:t>
            </a:r>
            <a:br>
              <a:rPr lang="en-US" sz="2400" dirty="0"/>
            </a:br>
            <a:r>
              <a:rPr lang="en-US" sz="2400" dirty="0"/>
              <a:t>   test the alignment of the standard lamp shall not be changed.  The transmission of the linear </a:t>
            </a:r>
            <a:br>
              <a:rPr lang="en-US" sz="2400" dirty="0"/>
            </a:br>
            <a:r>
              <a:rPr lang="en-US" sz="2400" dirty="0"/>
              <a:t>   polarizer shall be greater than or equal to 20%, and the transmission of two pieces of the </a:t>
            </a:r>
            <a:br>
              <a:rPr lang="en-US" sz="2400" dirty="0"/>
            </a:br>
            <a:r>
              <a:rPr lang="en-US" sz="2400" dirty="0"/>
              <a:t>   polarizer material, when oriented so that the direction of polarization of the two pieces are </a:t>
            </a:r>
            <a:br>
              <a:rPr lang="en-US" sz="2400" dirty="0"/>
            </a:br>
            <a:r>
              <a:rPr lang="en-US" sz="2400" dirty="0"/>
              <a:t>   at right angles, shall be less than or equal to 0.1%.</a:t>
            </a:r>
            <a:br>
              <a:rPr lang="en-US" sz="3200" dirty="0"/>
            </a:br>
            <a:br>
              <a:rPr lang="en-GB" altLang="en-US" sz="3200" dirty="0"/>
            </a:br>
            <a:endParaRPr lang="en-US" altLang="en-US" sz="3200" dirty="0">
              <a:solidFill>
                <a:schemeClr val="bg1">
                  <a:lumMod val="50000"/>
                </a:schemeClr>
              </a:solidFill>
              <a:latin typeface="Helvetica 57 Condensed" charset="0"/>
              <a:ea typeface="Helvetica 57 Condensed" charset="0"/>
              <a:cs typeface="Helvetica 57 Condensed" charset="0"/>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38400" y="241088"/>
            <a:ext cx="9144000" cy="9842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MIL-STD-3009 (MIL-L-85762A)</a:t>
            </a:r>
          </a:p>
        </p:txBody>
      </p:sp>
    </p:spTree>
    <p:extLst>
      <p:ext uri="{BB962C8B-B14F-4D97-AF65-F5344CB8AC3E}">
        <p14:creationId xmlns:p14="http://schemas.microsoft.com/office/powerpoint/2010/main" val="2242920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67232" y="51681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CHIRALITY </a:t>
            </a:r>
          </a:p>
          <a:p>
            <a:pPr algn="r"/>
            <a:r>
              <a:rPr lang="en-GB" altLang="en-US" sz="3600" b="1" dirty="0">
                <a:solidFill>
                  <a:schemeClr val="bg1"/>
                </a:solidFill>
              </a:rPr>
              <a:t>(OPTICAL ISOMERS)</a:t>
            </a:r>
            <a:endParaRPr lang="en-US" sz="3600" b="1" dirty="0">
              <a:solidFill>
                <a:schemeClr val="bg1"/>
              </a:solidFill>
            </a:endParaRPr>
          </a:p>
        </p:txBody>
      </p:sp>
      <p:pic>
        <p:nvPicPr>
          <p:cNvPr id="4" name="Picture 8">
            <a:extLst>
              <a:ext uri="{FF2B5EF4-FFF2-40B4-BE49-F238E27FC236}">
                <a16:creationId xmlns:a16="http://schemas.microsoft.com/office/drawing/2014/main" id="{3FFB6080-E3A9-F54C-BFB6-9AA0BFE26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482975" y="2619108"/>
            <a:ext cx="4343400" cy="3806825"/>
          </a:xfrm>
          <a:prstGeom prst="rect">
            <a:avLst/>
          </a:prstGeom>
          <a:noFill/>
          <a:extLst>
            <a:ext uri="{909E8E84-426E-40DD-AFC4-6F175D3DCCD1}">
              <a14:hiddenFill xmlns:a14="http://schemas.microsoft.com/office/drawing/2010/main">
                <a:solidFill>
                  <a:schemeClr val="bg1"/>
                </a:solidFill>
              </a14:hiddenFill>
            </a:ext>
          </a:extLst>
        </p:spPr>
      </p:pic>
      <p:sp>
        <p:nvSpPr>
          <p:cNvPr id="5" name="Text Box 9">
            <a:extLst>
              <a:ext uri="{FF2B5EF4-FFF2-40B4-BE49-F238E27FC236}">
                <a16:creationId xmlns:a16="http://schemas.microsoft.com/office/drawing/2014/main" id="{6D0D57DE-E908-5C46-B030-08DC3678DBFF}"/>
              </a:ext>
            </a:extLst>
          </p:cNvPr>
          <p:cNvSpPr txBox="1">
            <a:spLocks noChangeArrowheads="1"/>
          </p:cNvSpPr>
          <p:nvPr/>
        </p:nvSpPr>
        <p:spPr bwMode="auto">
          <a:xfrm>
            <a:off x="3268787" y="2047608"/>
            <a:ext cx="2761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dirty="0">
                <a:latin typeface="+mn-lt"/>
              </a:rPr>
              <a:t>Tartaric Acid Crystals</a:t>
            </a:r>
          </a:p>
        </p:txBody>
      </p:sp>
      <p:sp>
        <p:nvSpPr>
          <p:cNvPr id="7" name="TextBox 6">
            <a:extLst>
              <a:ext uri="{FF2B5EF4-FFF2-40B4-BE49-F238E27FC236}">
                <a16:creationId xmlns:a16="http://schemas.microsoft.com/office/drawing/2014/main" id="{AE5F024E-DC75-0447-BE4E-69CBFA707A05}"/>
              </a:ext>
            </a:extLst>
          </p:cNvPr>
          <p:cNvSpPr txBox="1">
            <a:spLocks noChangeArrowheads="1"/>
          </p:cNvSpPr>
          <p:nvPr/>
        </p:nvSpPr>
        <p:spPr bwMode="auto">
          <a:xfrm>
            <a:off x="7555036" y="3762108"/>
            <a:ext cx="32841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latin typeface="+mn-lt"/>
              </a:rPr>
              <a:t>Each rotates the plane of polarized light in different directions</a:t>
            </a:r>
          </a:p>
        </p:txBody>
      </p:sp>
    </p:spTree>
    <p:extLst>
      <p:ext uri="{BB962C8B-B14F-4D97-AF65-F5344CB8AC3E}">
        <p14:creationId xmlns:p14="http://schemas.microsoft.com/office/powerpoint/2010/main" val="415737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3493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DICHROISM</a:t>
            </a:r>
            <a:endParaRPr lang="en-US" sz="3600" b="1" dirty="0">
              <a:solidFill>
                <a:schemeClr val="bg1"/>
              </a:solidFill>
            </a:endParaRPr>
          </a:p>
        </p:txBody>
      </p:sp>
      <p:pic>
        <p:nvPicPr>
          <p:cNvPr id="8" name="Picture 4" descr="300px-Dichroic_filters.jpg">
            <a:extLst>
              <a:ext uri="{FF2B5EF4-FFF2-40B4-BE49-F238E27FC236}">
                <a16:creationId xmlns:a16="http://schemas.microsoft.com/office/drawing/2014/main" id="{24AE43C6-8317-0149-B4C2-13835277099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6269" y="486963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a:extLst>
              <a:ext uri="{FF2B5EF4-FFF2-40B4-BE49-F238E27FC236}">
                <a16:creationId xmlns:a16="http://schemas.microsoft.com/office/drawing/2014/main" id="{ED8A3C51-115B-0B4D-B06C-379FCF07A5B4}"/>
              </a:ext>
            </a:extLst>
          </p:cNvPr>
          <p:cNvSpPr txBox="1">
            <a:spLocks noChangeArrowheads="1"/>
          </p:cNvSpPr>
          <p:nvPr/>
        </p:nvSpPr>
        <p:spPr bwMode="auto">
          <a:xfrm>
            <a:off x="7004063" y="2384444"/>
            <a:ext cx="492918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dirty="0">
                <a:latin typeface="+mn-lt"/>
              </a:rPr>
              <a:t>Polarization-dependent absorption (generally highly wavelength dependent so colors can be separated).</a:t>
            </a:r>
          </a:p>
        </p:txBody>
      </p:sp>
      <p:pic>
        <p:nvPicPr>
          <p:cNvPr id="10" name="Content Placeholder 3" descr="dichroic.jpg">
            <a:extLst>
              <a:ext uri="{FF2B5EF4-FFF2-40B4-BE49-F238E27FC236}">
                <a16:creationId xmlns:a16="http://schemas.microsoft.com/office/drawing/2014/main" id="{40A5C77A-25BC-2B4E-9947-941EA4443A0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846282" y="2098595"/>
            <a:ext cx="5972846" cy="4473556"/>
          </a:xfrm>
          <a:prstGeom prst="rect">
            <a:avLst/>
          </a:prstGeom>
        </p:spPr>
      </p:pic>
    </p:spTree>
    <p:extLst>
      <p:ext uri="{BB962C8B-B14F-4D97-AF65-F5344CB8AC3E}">
        <p14:creationId xmlns:p14="http://schemas.microsoft.com/office/powerpoint/2010/main" val="195596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0" y="2059684"/>
            <a:ext cx="12192000" cy="745161"/>
          </a:xfrm>
          <a:noFill/>
        </p:spPr>
        <p:txBody>
          <a:bodyPr>
            <a:noAutofit/>
          </a:bodyPr>
          <a:lstStyle/>
          <a:p>
            <a:r>
              <a:rPr lang="en-US" altLang="en-US" sz="2800" dirty="0"/>
              <a:t>Polarization-dependent refraction. One slow and one fast ray </a:t>
            </a:r>
            <a:br>
              <a:rPr lang="en-US" altLang="en-US" sz="2800" dirty="0"/>
            </a:br>
            <a:r>
              <a:rPr lang="en-US" altLang="en-US" sz="2800" dirty="0"/>
              <a:t>means they take different paths through the material, e.g. calcite</a:t>
            </a: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471240"/>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solidFill>
                  <a:schemeClr val="bg1"/>
                </a:solidFill>
              </a:rPr>
              <a:t>BIREFRINGENCE </a:t>
            </a:r>
          </a:p>
          <a:p>
            <a:pPr algn="r"/>
            <a:r>
              <a:rPr lang="en-GB" sz="3600" b="1" dirty="0">
                <a:solidFill>
                  <a:schemeClr val="bg1"/>
                </a:solidFill>
              </a:rPr>
              <a:t>(DOUBLE REFRACTION)</a:t>
            </a:r>
            <a:endParaRPr lang="en-US" sz="3600" b="1" dirty="0">
              <a:solidFill>
                <a:schemeClr val="bg1"/>
              </a:solidFill>
            </a:endParaRPr>
          </a:p>
        </p:txBody>
      </p:sp>
      <p:pic>
        <p:nvPicPr>
          <p:cNvPr id="5" name="Picture 6" descr="Calcite">
            <a:extLst>
              <a:ext uri="{FF2B5EF4-FFF2-40B4-BE49-F238E27FC236}">
                <a16:creationId xmlns:a16="http://schemas.microsoft.com/office/drawing/2014/main" id="{53E81F3D-EED9-1142-B648-31BFE55AE1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906659" y="3056277"/>
            <a:ext cx="8064500" cy="3540125"/>
          </a:xfrm>
          <a:prstGeom prst="rect">
            <a:avLst/>
          </a:prstGeom>
          <a:noFill/>
          <a:extLst>
            <a:ext uri="{909E8E84-426E-40DD-AFC4-6F175D3DCCD1}">
              <a14:hiddenFill xmlns:a14="http://schemas.microsoft.com/office/drawing/2010/main">
                <a:solidFill>
                  <a:schemeClr val="bg1"/>
                </a:solidFill>
              </a14:hiddenFill>
            </a:ext>
          </a:extLst>
        </p:spPr>
      </p:pic>
    </p:spTree>
    <p:extLst>
      <p:ext uri="{BB962C8B-B14F-4D97-AF65-F5344CB8AC3E}">
        <p14:creationId xmlns:p14="http://schemas.microsoft.com/office/powerpoint/2010/main" val="3075426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471240"/>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solidFill>
                  <a:schemeClr val="bg1"/>
                </a:solidFill>
              </a:rPr>
              <a:t>BIREFRINGENCE </a:t>
            </a:r>
          </a:p>
          <a:p>
            <a:pPr algn="r"/>
            <a:r>
              <a:rPr lang="en-GB" sz="3600" b="1" dirty="0">
                <a:solidFill>
                  <a:schemeClr val="bg1"/>
                </a:solidFill>
              </a:rPr>
              <a:t>(DOUBLE REFRACTION)</a:t>
            </a:r>
            <a:endParaRPr lang="en-US" sz="3600" b="1" dirty="0">
              <a:solidFill>
                <a:schemeClr val="bg1"/>
              </a:solidFill>
            </a:endParaRPr>
          </a:p>
        </p:txBody>
      </p:sp>
      <p:pic>
        <p:nvPicPr>
          <p:cNvPr id="8" name="Picture 7">
            <a:extLst>
              <a:ext uri="{FF2B5EF4-FFF2-40B4-BE49-F238E27FC236}">
                <a16:creationId xmlns:a16="http://schemas.microsoft.com/office/drawing/2014/main" id="{2DBF5510-355E-2642-BEFA-9D431FFF04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677327" y="1938323"/>
            <a:ext cx="6497495" cy="4827210"/>
          </a:xfrm>
          <a:prstGeom prst="rect">
            <a:avLst/>
          </a:prstGeom>
          <a:noFill/>
          <a:extLst>
            <a:ext uri="{909E8E84-426E-40DD-AFC4-6F175D3DCCD1}">
              <a14:hiddenFill xmlns:a14="http://schemas.microsoft.com/office/drawing/2010/main">
                <a:solidFill>
                  <a:schemeClr val="bg1"/>
                </a:solidFill>
              </a14:hiddenFill>
            </a:ext>
          </a:extLst>
        </p:spPr>
      </p:pic>
      <p:sp>
        <p:nvSpPr>
          <p:cNvPr id="9" name="Rounded Rectangular Callout 3">
            <a:extLst>
              <a:ext uri="{FF2B5EF4-FFF2-40B4-BE49-F238E27FC236}">
                <a16:creationId xmlns:a16="http://schemas.microsoft.com/office/drawing/2014/main" id="{3982F751-77F3-B345-ABC2-55796915127F}"/>
              </a:ext>
            </a:extLst>
          </p:cNvPr>
          <p:cNvSpPr>
            <a:spLocks noChangeArrowheads="1"/>
          </p:cNvSpPr>
          <p:nvPr/>
        </p:nvSpPr>
        <p:spPr bwMode="auto">
          <a:xfrm>
            <a:off x="8501864" y="2958101"/>
            <a:ext cx="1574090" cy="626082"/>
          </a:xfrm>
          <a:prstGeom prst="wedgeRoundRectCallout">
            <a:avLst>
              <a:gd name="adj1" fmla="val -159935"/>
              <a:gd name="adj2" fmla="val 158500"/>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chemeClr val="bg1"/>
                </a:solidFill>
                <a:latin typeface="+mn-lt"/>
              </a:rPr>
              <a:t>o-ray</a:t>
            </a:r>
          </a:p>
        </p:txBody>
      </p:sp>
      <p:sp>
        <p:nvSpPr>
          <p:cNvPr id="10" name="Rounded Rectangular Callout 4">
            <a:extLst>
              <a:ext uri="{FF2B5EF4-FFF2-40B4-BE49-F238E27FC236}">
                <a16:creationId xmlns:a16="http://schemas.microsoft.com/office/drawing/2014/main" id="{D5FFA9FF-CAFB-484B-9BA7-A6FBFFF1317B}"/>
              </a:ext>
            </a:extLst>
          </p:cNvPr>
          <p:cNvSpPr>
            <a:spLocks noChangeArrowheads="1"/>
          </p:cNvSpPr>
          <p:nvPr/>
        </p:nvSpPr>
        <p:spPr bwMode="auto">
          <a:xfrm>
            <a:off x="3144052" y="5949647"/>
            <a:ext cx="1508503" cy="563474"/>
          </a:xfrm>
          <a:prstGeom prst="wedgeRoundRectCallout">
            <a:avLst>
              <a:gd name="adj1" fmla="val 132056"/>
              <a:gd name="adj2" fmla="val -277847"/>
              <a:gd name="adj3" fmla="val 16667"/>
            </a:avLst>
          </a:prstGeom>
          <a:solidFill>
            <a:srgbClr val="233667"/>
          </a:solidFill>
          <a:ln w="9525" algn="ctr">
            <a:solidFill>
              <a:schemeClr val="tx1"/>
            </a:solidFill>
            <a:round/>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chemeClr val="bg1"/>
                </a:solidFill>
                <a:latin typeface="+mn-lt"/>
              </a:rPr>
              <a:t>e-ray</a:t>
            </a:r>
          </a:p>
        </p:txBody>
      </p:sp>
    </p:spTree>
    <p:extLst>
      <p:ext uri="{BB962C8B-B14F-4D97-AF65-F5344CB8AC3E}">
        <p14:creationId xmlns:p14="http://schemas.microsoft.com/office/powerpoint/2010/main" val="3467679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471240"/>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solidFill>
                  <a:schemeClr val="bg1"/>
                </a:solidFill>
              </a:rPr>
              <a:t>QUARTER WAVE</a:t>
            </a:r>
          </a:p>
          <a:p>
            <a:pPr algn="r"/>
            <a:r>
              <a:rPr lang="en-GB" sz="3600" b="1" dirty="0">
                <a:solidFill>
                  <a:schemeClr val="bg1"/>
                </a:solidFill>
              </a:rPr>
              <a:t>PLATE DEPOLARIZER</a:t>
            </a:r>
            <a:endParaRPr lang="en-US" sz="3600" b="1" dirty="0">
              <a:solidFill>
                <a:schemeClr val="bg1"/>
              </a:solidFill>
            </a:endParaRPr>
          </a:p>
        </p:txBody>
      </p:sp>
      <p:pic>
        <p:nvPicPr>
          <p:cNvPr id="7" name="Picture 3">
            <a:extLst>
              <a:ext uri="{FF2B5EF4-FFF2-40B4-BE49-F238E27FC236}">
                <a16:creationId xmlns:a16="http://schemas.microsoft.com/office/drawing/2014/main" id="{90528ECB-174A-1F4B-8843-2E876775E1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775717" y="3008670"/>
            <a:ext cx="8839200" cy="3038475"/>
          </a:xfrm>
          <a:prstGeom prst="rect">
            <a:avLst/>
          </a:prstGeom>
          <a:noFill/>
          <a:extLst>
            <a:ext uri="{909E8E84-426E-40DD-AFC4-6F175D3DCCD1}">
              <a14:hiddenFill xmlns:a14="http://schemas.microsoft.com/office/drawing/2010/main">
                <a:solidFill>
                  <a:schemeClr val="bg1"/>
                </a:solidFill>
              </a14:hiddenFill>
            </a:ext>
          </a:extLst>
        </p:spPr>
      </p:pic>
      <p:sp>
        <p:nvSpPr>
          <p:cNvPr id="11" name="TextBox 3">
            <a:extLst>
              <a:ext uri="{FF2B5EF4-FFF2-40B4-BE49-F238E27FC236}">
                <a16:creationId xmlns:a16="http://schemas.microsoft.com/office/drawing/2014/main" id="{A36B129F-A252-F846-A385-C9E60BD4140C}"/>
              </a:ext>
            </a:extLst>
          </p:cNvPr>
          <p:cNvSpPr txBox="1">
            <a:spLocks noChangeArrowheads="1"/>
          </p:cNvSpPr>
          <p:nvPr/>
        </p:nvSpPr>
        <p:spPr bwMode="auto">
          <a:xfrm>
            <a:off x="1909067" y="2046645"/>
            <a:ext cx="7143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latin typeface="+mn-lt"/>
              </a:rPr>
              <a:t>The retardance of one polarization relative to the other makes the waves emerge out of phase. In the case of a quarter wave plate, by 90</a:t>
            </a:r>
            <a:r>
              <a:rPr lang="en-US" altLang="en-US" dirty="0">
                <a:latin typeface="+mn-lt"/>
                <a:cs typeface="Arial" panose="020B0604020202020204" pitchFamily="34" charset="0"/>
              </a:rPr>
              <a:t>°.</a:t>
            </a:r>
            <a:endParaRPr lang="en-US" altLang="en-US" dirty="0">
              <a:latin typeface="+mn-lt"/>
            </a:endParaRPr>
          </a:p>
        </p:txBody>
      </p:sp>
      <p:sp>
        <p:nvSpPr>
          <p:cNvPr id="12" name="TextBox 4">
            <a:extLst>
              <a:ext uri="{FF2B5EF4-FFF2-40B4-BE49-F238E27FC236}">
                <a16:creationId xmlns:a16="http://schemas.microsoft.com/office/drawing/2014/main" id="{549DBEF8-ACD6-AB40-B007-65B99366B6B5}"/>
              </a:ext>
            </a:extLst>
          </p:cNvPr>
          <p:cNvSpPr txBox="1">
            <a:spLocks noChangeArrowheads="1"/>
          </p:cNvSpPr>
          <p:nvPr/>
        </p:nvSpPr>
        <p:spPr bwMode="auto">
          <a:xfrm>
            <a:off x="2480567" y="6190020"/>
            <a:ext cx="4000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latin typeface="+mn-lt"/>
              </a:rPr>
              <a:t>Linearly polarized light at 45</a:t>
            </a:r>
            <a:r>
              <a:rPr lang="en-US" altLang="en-US" dirty="0">
                <a:latin typeface="+mn-lt"/>
                <a:cs typeface="Arial" panose="020B0604020202020204" pitchFamily="34" charset="0"/>
              </a:rPr>
              <a:t>°</a:t>
            </a:r>
            <a:endParaRPr lang="en-US" altLang="en-US" dirty="0">
              <a:latin typeface="+mn-lt"/>
            </a:endParaRPr>
          </a:p>
        </p:txBody>
      </p:sp>
      <p:sp>
        <p:nvSpPr>
          <p:cNvPr id="13" name="TextBox 5">
            <a:extLst>
              <a:ext uri="{FF2B5EF4-FFF2-40B4-BE49-F238E27FC236}">
                <a16:creationId xmlns:a16="http://schemas.microsoft.com/office/drawing/2014/main" id="{44B7180B-1BDB-CA43-94D8-10CA9052234C}"/>
              </a:ext>
            </a:extLst>
          </p:cNvPr>
          <p:cNvSpPr txBox="1">
            <a:spLocks noChangeArrowheads="1"/>
          </p:cNvSpPr>
          <p:nvPr/>
        </p:nvSpPr>
        <p:spPr bwMode="auto">
          <a:xfrm>
            <a:off x="7338317" y="5332770"/>
            <a:ext cx="3214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latin typeface="+mn-lt"/>
              </a:rPr>
              <a:t>Circular polarized light</a:t>
            </a:r>
          </a:p>
        </p:txBody>
      </p:sp>
    </p:spTree>
    <p:extLst>
      <p:ext uri="{BB962C8B-B14F-4D97-AF65-F5344CB8AC3E}">
        <p14:creationId xmlns:p14="http://schemas.microsoft.com/office/powerpoint/2010/main" val="732445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70134" y="214386"/>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solidFill>
                  <a:schemeClr val="bg1"/>
                </a:solidFill>
              </a:rPr>
              <a:t>RETARDANCE</a:t>
            </a:r>
            <a:endParaRPr lang="en-US" sz="3600" b="1" dirty="0">
              <a:solidFill>
                <a:schemeClr val="bg1"/>
              </a:solidFill>
            </a:endParaRPr>
          </a:p>
        </p:txBody>
      </p:sp>
      <p:pic>
        <p:nvPicPr>
          <p:cNvPr id="8" name="Content Placeholder 3" descr="curves.jpg">
            <a:extLst>
              <a:ext uri="{FF2B5EF4-FFF2-40B4-BE49-F238E27FC236}">
                <a16:creationId xmlns:a16="http://schemas.microsoft.com/office/drawing/2014/main" id="{ABE9062F-60BE-3948-AAC3-EC5937E5C8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628179" y="2191080"/>
            <a:ext cx="4298809" cy="4357188"/>
          </a:xfrm>
          <a:prstGeom prst="rect">
            <a:avLst/>
          </a:prstGeom>
        </p:spPr>
      </p:pic>
      <p:sp>
        <p:nvSpPr>
          <p:cNvPr id="9" name="TextBox 3">
            <a:extLst>
              <a:ext uri="{FF2B5EF4-FFF2-40B4-BE49-F238E27FC236}">
                <a16:creationId xmlns:a16="http://schemas.microsoft.com/office/drawing/2014/main" id="{6767997C-4AC2-1D49-8577-0823655BD785}"/>
              </a:ext>
            </a:extLst>
          </p:cNvPr>
          <p:cNvSpPr txBox="1">
            <a:spLocks noChangeArrowheads="1"/>
          </p:cNvSpPr>
          <p:nvPr/>
        </p:nvSpPr>
        <p:spPr bwMode="auto">
          <a:xfrm>
            <a:off x="6497763" y="2034283"/>
            <a:ext cx="45058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latin typeface="+mn-lt"/>
              </a:rPr>
              <a:t>Retardance is wavelength dependent, allowing real color indications of strain etc.</a:t>
            </a:r>
          </a:p>
        </p:txBody>
      </p:sp>
      <p:sp>
        <p:nvSpPr>
          <p:cNvPr id="10" name="TextBox 4">
            <a:extLst>
              <a:ext uri="{FF2B5EF4-FFF2-40B4-BE49-F238E27FC236}">
                <a16:creationId xmlns:a16="http://schemas.microsoft.com/office/drawing/2014/main" id="{6BD3AB89-7E2D-D647-A36D-5153A9D42485}"/>
              </a:ext>
            </a:extLst>
          </p:cNvPr>
          <p:cNvSpPr txBox="1">
            <a:spLocks noChangeArrowheads="1"/>
          </p:cNvSpPr>
          <p:nvPr/>
        </p:nvSpPr>
        <p:spPr bwMode="auto">
          <a:xfrm>
            <a:off x="6497762" y="5347939"/>
            <a:ext cx="44133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latin typeface="+mn-lt"/>
              </a:rPr>
              <a:t>Plastic curve-drawing tool photographed between crossed polarizers.</a:t>
            </a:r>
          </a:p>
        </p:txBody>
      </p:sp>
    </p:spTree>
    <p:extLst>
      <p:ext uri="{BB962C8B-B14F-4D97-AF65-F5344CB8AC3E}">
        <p14:creationId xmlns:p14="http://schemas.microsoft.com/office/powerpoint/2010/main" val="3678967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748871" y="485505"/>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solidFill>
                  <a:schemeClr val="bg1"/>
                </a:solidFill>
              </a:rPr>
              <a:t>MEASURING </a:t>
            </a:r>
          </a:p>
          <a:p>
            <a:pPr algn="r"/>
            <a:r>
              <a:rPr lang="en-GB" sz="3600" b="1" dirty="0">
                <a:solidFill>
                  <a:schemeClr val="bg1"/>
                </a:solidFill>
              </a:rPr>
              <a:t>POLARIZATION</a:t>
            </a:r>
            <a:endParaRPr lang="en-US" sz="3600" b="1" dirty="0">
              <a:solidFill>
                <a:schemeClr val="bg1"/>
              </a:solidFill>
            </a:endParaRPr>
          </a:p>
        </p:txBody>
      </p:sp>
      <p:sp>
        <p:nvSpPr>
          <p:cNvPr id="7" name="Flowchart: Direct Access Storage 8">
            <a:extLst>
              <a:ext uri="{FF2B5EF4-FFF2-40B4-BE49-F238E27FC236}">
                <a16:creationId xmlns:a16="http://schemas.microsoft.com/office/drawing/2014/main" id="{19101BEE-B727-7947-BDAA-00ED2AD0A8F1}"/>
              </a:ext>
            </a:extLst>
          </p:cNvPr>
          <p:cNvSpPr>
            <a:spLocks noChangeArrowheads="1"/>
          </p:cNvSpPr>
          <p:nvPr/>
        </p:nvSpPr>
        <p:spPr bwMode="auto">
          <a:xfrm flipH="1">
            <a:off x="6921091" y="3656958"/>
            <a:ext cx="1428750" cy="1071563"/>
          </a:xfrm>
          <a:prstGeom prst="flowChartMagneticDrum">
            <a:avLst/>
          </a:prstGeom>
          <a:solidFill>
            <a:srgbClr val="88B1BB"/>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11" name="Picture 2">
            <a:extLst>
              <a:ext uri="{FF2B5EF4-FFF2-40B4-BE49-F238E27FC236}">
                <a16:creationId xmlns:a16="http://schemas.microsoft.com/office/drawing/2014/main" id="{8C472680-8E7A-6644-947F-F6806EF9D8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320516" y="3318821"/>
            <a:ext cx="5057775" cy="1781175"/>
          </a:xfrm>
          <a:prstGeom prst="rect">
            <a:avLst/>
          </a:prstGeom>
          <a:noFill/>
          <a:extLst>
            <a:ext uri="{909E8E84-426E-40DD-AFC4-6F175D3DCCD1}">
              <a14:hiddenFill xmlns:a14="http://schemas.microsoft.com/office/drawing/2010/main">
                <a:solidFill>
                  <a:schemeClr val="bg1"/>
                </a:solidFill>
              </a14:hiddenFill>
            </a:ext>
          </a:extLst>
        </p:spPr>
      </p:pic>
      <p:sp>
        <p:nvSpPr>
          <p:cNvPr id="12" name="TextBox 5">
            <a:extLst>
              <a:ext uri="{FF2B5EF4-FFF2-40B4-BE49-F238E27FC236}">
                <a16:creationId xmlns:a16="http://schemas.microsoft.com/office/drawing/2014/main" id="{D48E514C-E740-4F43-AC73-B2DF9A87F279}"/>
              </a:ext>
            </a:extLst>
          </p:cNvPr>
          <p:cNvSpPr txBox="1">
            <a:spLocks noChangeArrowheads="1"/>
          </p:cNvSpPr>
          <p:nvPr/>
        </p:nvSpPr>
        <p:spPr bwMode="auto">
          <a:xfrm>
            <a:off x="3206341" y="2799708"/>
            <a:ext cx="1357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latin typeface="+mn-lt"/>
              </a:rPr>
              <a:t>Polarizer</a:t>
            </a:r>
          </a:p>
        </p:txBody>
      </p:sp>
      <p:sp>
        <p:nvSpPr>
          <p:cNvPr id="13" name="TextBox 6">
            <a:extLst>
              <a:ext uri="{FF2B5EF4-FFF2-40B4-BE49-F238E27FC236}">
                <a16:creationId xmlns:a16="http://schemas.microsoft.com/office/drawing/2014/main" id="{F2652193-90E3-9946-8E46-7C7C64ED764B}"/>
              </a:ext>
            </a:extLst>
          </p:cNvPr>
          <p:cNvSpPr txBox="1">
            <a:spLocks noChangeArrowheads="1"/>
          </p:cNvSpPr>
          <p:nvPr/>
        </p:nvSpPr>
        <p:spPr bwMode="auto">
          <a:xfrm>
            <a:off x="4920841" y="5085708"/>
            <a:ext cx="142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latin typeface="+mn-lt"/>
              </a:rPr>
              <a:t>Analyzer</a:t>
            </a:r>
          </a:p>
        </p:txBody>
      </p:sp>
      <p:sp>
        <p:nvSpPr>
          <p:cNvPr id="14" name="Curved Down Arrow 7">
            <a:extLst>
              <a:ext uri="{FF2B5EF4-FFF2-40B4-BE49-F238E27FC236}">
                <a16:creationId xmlns:a16="http://schemas.microsoft.com/office/drawing/2014/main" id="{D5544380-8A51-E541-95A2-B9DD236F0258}"/>
              </a:ext>
            </a:extLst>
          </p:cNvPr>
          <p:cNvSpPr>
            <a:spLocks noChangeArrowheads="1"/>
          </p:cNvSpPr>
          <p:nvPr/>
        </p:nvSpPr>
        <p:spPr bwMode="auto">
          <a:xfrm>
            <a:off x="4849403" y="3014021"/>
            <a:ext cx="1500188" cy="571500"/>
          </a:xfrm>
          <a:prstGeom prst="curvedDownArrow">
            <a:avLst>
              <a:gd name="adj1" fmla="val 42741"/>
              <a:gd name="adj2" fmla="val 72710"/>
              <a:gd name="adj3" fmla="val 25000"/>
            </a:avLst>
          </a:prstGeom>
          <a:solidFill>
            <a:srgbClr val="88B1BB"/>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 name="TextBox 9">
            <a:extLst>
              <a:ext uri="{FF2B5EF4-FFF2-40B4-BE49-F238E27FC236}">
                <a16:creationId xmlns:a16="http://schemas.microsoft.com/office/drawing/2014/main" id="{0D776F45-9BBF-0A4D-9D2E-561B5E3F5740}"/>
              </a:ext>
            </a:extLst>
          </p:cNvPr>
          <p:cNvSpPr txBox="1">
            <a:spLocks noChangeArrowheads="1"/>
          </p:cNvSpPr>
          <p:nvPr/>
        </p:nvSpPr>
        <p:spPr bwMode="auto">
          <a:xfrm>
            <a:off x="6849653" y="3156896"/>
            <a:ext cx="157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latin typeface="+mn-lt"/>
              </a:rPr>
              <a:t>Detector</a:t>
            </a:r>
          </a:p>
        </p:txBody>
      </p:sp>
    </p:spTree>
    <p:extLst>
      <p:ext uri="{BB962C8B-B14F-4D97-AF65-F5344CB8AC3E}">
        <p14:creationId xmlns:p14="http://schemas.microsoft.com/office/powerpoint/2010/main" val="1214817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748871" y="485505"/>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solidFill>
                  <a:schemeClr val="bg1"/>
                </a:solidFill>
              </a:rPr>
              <a:t>PARTIAL </a:t>
            </a:r>
          </a:p>
          <a:p>
            <a:pPr algn="r"/>
            <a:r>
              <a:rPr lang="en-GB" sz="3600" b="1" dirty="0">
                <a:solidFill>
                  <a:schemeClr val="bg1"/>
                </a:solidFill>
              </a:rPr>
              <a:t>POLARIZATION</a:t>
            </a:r>
            <a:endParaRPr lang="en-US" sz="3600" b="1" dirty="0">
              <a:solidFill>
                <a:schemeClr val="bg1"/>
              </a:solidFill>
            </a:endParaRPr>
          </a:p>
        </p:txBody>
      </p:sp>
      <p:pic>
        <p:nvPicPr>
          <p:cNvPr id="9" name="Picture 5">
            <a:extLst>
              <a:ext uri="{FF2B5EF4-FFF2-40B4-BE49-F238E27FC236}">
                <a16:creationId xmlns:a16="http://schemas.microsoft.com/office/drawing/2014/main" id="{ACD55E62-C7CD-4D42-98F5-C7FBFDEFDF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160782" y="1875102"/>
            <a:ext cx="7176178" cy="4890432"/>
          </a:xfrm>
          <a:prstGeom prst="rect">
            <a:avLst/>
          </a:prstGeom>
          <a:noFill/>
          <a:extLst>
            <a:ext uri="{909E8E84-426E-40DD-AFC4-6F175D3DCCD1}">
              <a14:hiddenFill xmlns:a14="http://schemas.microsoft.com/office/drawing/2010/main">
                <a:solidFill>
                  <a:schemeClr val="bg1"/>
                </a:solidFill>
              </a14:hiddenFill>
            </a:ext>
          </a:extLst>
        </p:spPr>
      </p:pic>
      <p:sp>
        <p:nvSpPr>
          <p:cNvPr id="10" name="TextBox 9">
            <a:extLst>
              <a:ext uri="{FF2B5EF4-FFF2-40B4-BE49-F238E27FC236}">
                <a16:creationId xmlns:a16="http://schemas.microsoft.com/office/drawing/2014/main" id="{FF7EF7AD-6CD8-4644-987A-773EEF3B1373}"/>
              </a:ext>
            </a:extLst>
          </p:cNvPr>
          <p:cNvSpPr txBox="1"/>
          <p:nvPr/>
        </p:nvSpPr>
        <p:spPr>
          <a:xfrm>
            <a:off x="8178709" y="3256571"/>
            <a:ext cx="1594706" cy="461665"/>
          </a:xfrm>
          <a:prstGeom prst="rect">
            <a:avLst/>
          </a:prstGeom>
          <a:noFill/>
        </p:spPr>
        <p:txBody>
          <a:bodyPr wrap="square">
            <a:spAutoFit/>
          </a:bodyPr>
          <a:lstStyle/>
          <a:p>
            <a:pPr algn="ctr">
              <a:defRPr/>
            </a:pPr>
            <a:r>
              <a:rPr lang="en-US" sz="1200" dirty="0"/>
              <a:t>DEGREE OF POLARIZATION</a:t>
            </a:r>
          </a:p>
        </p:txBody>
      </p:sp>
    </p:spTree>
    <p:extLst>
      <p:ext uri="{BB962C8B-B14F-4D97-AF65-F5344CB8AC3E}">
        <p14:creationId xmlns:p14="http://schemas.microsoft.com/office/powerpoint/2010/main" val="985496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748871" y="485505"/>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solidFill>
                  <a:schemeClr val="bg1"/>
                </a:solidFill>
              </a:rPr>
              <a:t>MEASURING </a:t>
            </a:r>
          </a:p>
          <a:p>
            <a:pPr algn="r"/>
            <a:r>
              <a:rPr lang="en-GB" sz="3600" b="1" dirty="0">
                <a:solidFill>
                  <a:schemeClr val="bg1"/>
                </a:solidFill>
              </a:rPr>
              <a:t>POLARIZATION</a:t>
            </a:r>
            <a:endParaRPr lang="en-US" sz="3600" b="1" dirty="0">
              <a:solidFill>
                <a:schemeClr val="bg1"/>
              </a:solidFill>
            </a:endParaRPr>
          </a:p>
        </p:txBody>
      </p:sp>
      <p:pic>
        <p:nvPicPr>
          <p:cNvPr id="9" name="Content Placeholder 3" descr="DSCF0022.JPG">
            <a:extLst>
              <a:ext uri="{FF2B5EF4-FFF2-40B4-BE49-F238E27FC236}">
                <a16:creationId xmlns:a16="http://schemas.microsoft.com/office/drawing/2014/main" id="{6AF2BFD1-8222-8249-A9E1-720FB415EB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767653" y="1989667"/>
            <a:ext cx="6232509" cy="4674382"/>
          </a:xfrm>
          <a:prstGeom prst="rect">
            <a:avLst/>
          </a:prstGeom>
        </p:spPr>
      </p:pic>
    </p:spTree>
    <p:extLst>
      <p:ext uri="{BB962C8B-B14F-4D97-AF65-F5344CB8AC3E}">
        <p14:creationId xmlns:p14="http://schemas.microsoft.com/office/powerpoint/2010/main" val="2286913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748871" y="485505"/>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solidFill>
                  <a:schemeClr val="bg1"/>
                </a:solidFill>
              </a:rPr>
              <a:t>MEASURING </a:t>
            </a:r>
          </a:p>
          <a:p>
            <a:pPr algn="r"/>
            <a:r>
              <a:rPr lang="en-GB" sz="3600" b="1" dirty="0">
                <a:solidFill>
                  <a:schemeClr val="bg1"/>
                </a:solidFill>
              </a:rPr>
              <a:t>POLARIZATION</a:t>
            </a:r>
            <a:endParaRPr lang="en-US" sz="3600" b="1" dirty="0">
              <a:solidFill>
                <a:schemeClr val="bg1"/>
              </a:solidFill>
            </a:endParaRPr>
          </a:p>
        </p:txBody>
      </p:sp>
      <p:pic>
        <p:nvPicPr>
          <p:cNvPr id="4" name="Picture 2">
            <a:extLst>
              <a:ext uri="{FF2B5EF4-FFF2-40B4-BE49-F238E27FC236}">
                <a16:creationId xmlns:a16="http://schemas.microsoft.com/office/drawing/2014/main" id="{82808D14-B9AE-FA4B-94C2-1EDE31AB70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506894" y="1837218"/>
            <a:ext cx="7248097" cy="4939444"/>
          </a:xfrm>
          <a:prstGeom prst="rect">
            <a:avLst/>
          </a:prstGeom>
          <a:noFill/>
          <a:extLst>
            <a:ext uri="{909E8E84-426E-40DD-AFC4-6F175D3DCCD1}">
              <a14:hiddenFill xmlns:a14="http://schemas.microsoft.com/office/drawing/2010/main">
                <a:solidFill>
                  <a:schemeClr val="bg1"/>
                </a:solidFill>
              </a14:hiddenFill>
            </a:ext>
          </a:extLst>
        </p:spPr>
      </p:pic>
      <p:sp>
        <p:nvSpPr>
          <p:cNvPr id="5" name="TextBox 3">
            <a:extLst>
              <a:ext uri="{FF2B5EF4-FFF2-40B4-BE49-F238E27FC236}">
                <a16:creationId xmlns:a16="http://schemas.microsoft.com/office/drawing/2014/main" id="{3A51DD3E-3A2D-0A46-9E91-47FD88108ADF}"/>
              </a:ext>
            </a:extLst>
          </p:cNvPr>
          <p:cNvSpPr txBox="1">
            <a:spLocks noChangeArrowheads="1"/>
          </p:cNvSpPr>
          <p:nvPr/>
        </p:nvSpPr>
        <p:spPr bwMode="auto">
          <a:xfrm>
            <a:off x="1619099" y="2054065"/>
            <a:ext cx="15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mn-lt"/>
              </a:rPr>
              <a:t>550 nm</a:t>
            </a:r>
          </a:p>
        </p:txBody>
      </p:sp>
      <p:sp>
        <p:nvSpPr>
          <p:cNvPr id="7" name="TextBox 4">
            <a:extLst>
              <a:ext uri="{FF2B5EF4-FFF2-40B4-BE49-F238E27FC236}">
                <a16:creationId xmlns:a16="http://schemas.microsoft.com/office/drawing/2014/main" id="{FDF66874-FDEE-6140-B62F-E45AEE331BF6}"/>
              </a:ext>
            </a:extLst>
          </p:cNvPr>
          <p:cNvSpPr txBox="1">
            <a:spLocks noChangeArrowheads="1"/>
          </p:cNvSpPr>
          <p:nvPr/>
        </p:nvSpPr>
        <p:spPr bwMode="auto">
          <a:xfrm>
            <a:off x="7894719" y="2004929"/>
            <a:ext cx="2483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latin typeface="+mn-lt"/>
              </a:rPr>
              <a:t>OL 620-NVS Telescope</a:t>
            </a:r>
          </a:p>
        </p:txBody>
      </p:sp>
    </p:spTree>
    <p:extLst>
      <p:ext uri="{BB962C8B-B14F-4D97-AF65-F5344CB8AC3E}">
        <p14:creationId xmlns:p14="http://schemas.microsoft.com/office/powerpoint/2010/main" val="3043518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21352" y="5426284"/>
            <a:ext cx="10782187" cy="1658014"/>
          </a:xfrm>
          <a:noFill/>
        </p:spPr>
        <p:txBody>
          <a:bodyPr>
            <a:normAutofit fontScale="90000"/>
          </a:bodyPr>
          <a:lstStyle/>
          <a:p>
            <a:pPr algn="l">
              <a:spcAft>
                <a:spcPct val="25000"/>
              </a:spcAft>
            </a:pPr>
            <a:r>
              <a:rPr lang="en-GB" altLang="en-US" sz="36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the weather was thick and stormy . . . </a:t>
            </a:r>
            <a:br>
              <a:rPr lang="en-GB" altLang="en-US" sz="36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GB" altLang="en-US" sz="36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The king looked about and saw no blue sky . . . </a:t>
            </a:r>
            <a:br>
              <a:rPr lang="en-GB" altLang="en-US" sz="36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GB" altLang="en-US" sz="36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then the king took the </a:t>
            </a:r>
            <a:r>
              <a:rPr lang="en-GB" altLang="en-US" sz="3600" b="1" dirty="0">
                <a:solidFill>
                  <a:srgbClr val="88B1BB"/>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sunstone* </a:t>
            </a:r>
            <a:r>
              <a:rPr lang="en-GB" altLang="en-US" sz="36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and held it up, and then he saw where [the Sun] beamed from the stone </a:t>
            </a:r>
            <a:br>
              <a:rPr lang="en-GB" altLang="en-US" sz="36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br>
              <a:rPr lang="en-US" altLang="en-US" sz="3600" dirty="0">
                <a:solidFill>
                  <a:srgbClr val="233667"/>
                </a:solidFill>
                <a:latin typeface="Helvetica 57 Condensed" charset="0"/>
                <a:ea typeface="Helvetica 57 Condensed" charset="0"/>
                <a:cs typeface="Helvetica 57 Condensed" charset="0"/>
              </a:rPr>
            </a:br>
            <a:r>
              <a:rPr lang="en-US" sz="3200" dirty="0">
                <a:solidFill>
                  <a:srgbClr val="92D050"/>
                </a:solidFill>
                <a:latin typeface="Helvetica Neue" charset="0"/>
                <a:ea typeface="Helvetica Neue" charset="0"/>
                <a:cs typeface="Helvetica Neue" charset="0"/>
              </a:rPr>
              <a:t> </a:t>
            </a:r>
            <a:r>
              <a:rPr lang="bg-BG" sz="3200" dirty="0">
                <a:solidFill>
                  <a:srgbClr val="88B1BB"/>
                </a:solidFill>
                <a:latin typeface="Helvetica Neue" charset="0"/>
                <a:ea typeface="Helvetica Neue" charset="0"/>
                <a:cs typeface="Helvetica Neue" charset="0"/>
              </a:rPr>
              <a:t>•</a:t>
            </a:r>
            <a:r>
              <a:rPr lang="bg-BG" sz="3200" dirty="0">
                <a:solidFill>
                  <a:schemeClr val="accent1">
                    <a:lumMod val="40000"/>
                    <a:lumOff val="60000"/>
                  </a:schemeClr>
                </a:solidFill>
                <a:latin typeface="Helvetica Neue" charset="0"/>
                <a:ea typeface="Helvetica Neue" charset="0"/>
                <a:cs typeface="Helvetica Neue" charset="0"/>
              </a:rPr>
              <a:t> </a:t>
            </a:r>
            <a:r>
              <a:rPr lang="en-GB" altLang="en-US" sz="3200" dirty="0" err="1"/>
              <a:t>Hrafns</a:t>
            </a:r>
            <a:r>
              <a:rPr lang="en-GB" altLang="en-US" sz="3200" dirty="0"/>
              <a:t> Saga (possibly composed by priest </a:t>
            </a:r>
            <a:r>
              <a:rPr lang="en-GB" altLang="en-US" sz="3200" dirty="0" err="1"/>
              <a:t>Tómas</a:t>
            </a:r>
            <a:r>
              <a:rPr lang="en-GB" altLang="en-US" sz="3200" dirty="0"/>
              <a:t> </a:t>
            </a:r>
            <a:r>
              <a:rPr lang="en-GB" altLang="en-US" sz="3200" dirty="0" err="1"/>
              <a:t>Þórarinsson</a:t>
            </a:r>
            <a:r>
              <a:rPr lang="en-GB" altLang="en-US" sz="3200" dirty="0"/>
              <a:t> from </a:t>
            </a:r>
            <a:br>
              <a:rPr lang="en-GB" altLang="en-US" sz="3200" dirty="0"/>
            </a:br>
            <a:r>
              <a:rPr lang="en-GB" altLang="en-US" sz="3200" dirty="0"/>
              <a:t>    </a:t>
            </a:r>
            <a:r>
              <a:rPr lang="en-GB" altLang="en-US" sz="3200" dirty="0" err="1"/>
              <a:t>Selárdalr</a:t>
            </a:r>
            <a:r>
              <a:rPr lang="en-GB" altLang="en-US" sz="3200" dirty="0"/>
              <a:t> d.1253).</a:t>
            </a:r>
            <a:r>
              <a:rPr lang="en-GB" altLang="en-US" sz="3600" dirty="0"/>
              <a:t> </a:t>
            </a:r>
            <a:br>
              <a:rPr lang="en-US" altLang="en-US" sz="2700" dirty="0"/>
            </a:br>
            <a:br>
              <a:rPr lang="en-US" altLang="en-US" sz="2700" dirty="0"/>
            </a:br>
            <a:r>
              <a:rPr lang="en-GB" altLang="en-US" sz="2000" i="1" dirty="0">
                <a:solidFill>
                  <a:srgbClr val="88B1BB"/>
                </a:solidFill>
                <a:latin typeface="Arial" panose="020B0604020202020204" pitchFamily="34" charset="0"/>
                <a:cs typeface="Arial" panose="020B0604020202020204" pitchFamily="34" charset="0"/>
              </a:rPr>
              <a:t>* Probably crystal cordierite, common in Norway</a:t>
            </a:r>
            <a:br>
              <a:rPr lang="en-GB" altLang="en-US" sz="3200" dirty="0"/>
            </a:br>
            <a:br>
              <a:rPr lang="en-US" altLang="en-US" sz="3200" dirty="0"/>
            </a:br>
            <a:br>
              <a:rPr lang="en-GB" altLang="en-US" sz="3200" dirty="0"/>
            </a:br>
            <a:endParaRPr lang="en-US" altLang="en-US" sz="3200" dirty="0">
              <a:solidFill>
                <a:schemeClr val="bg1">
                  <a:lumMod val="50000"/>
                </a:schemeClr>
              </a:solidFill>
              <a:latin typeface="Helvetica 57 Condensed" charset="0"/>
              <a:ea typeface="Helvetica 57 Condensed" charset="0"/>
              <a:cs typeface="Helvetica 57 Condensed" charset="0"/>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804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THE VIKINGS</a:t>
            </a:r>
            <a:endParaRPr lang="en-US" sz="3600" b="1" dirty="0">
              <a:solidFill>
                <a:schemeClr val="bg1"/>
              </a:solidFill>
            </a:endParaRPr>
          </a:p>
        </p:txBody>
      </p:sp>
    </p:spTree>
    <p:extLst>
      <p:ext uri="{BB962C8B-B14F-4D97-AF65-F5344CB8AC3E}">
        <p14:creationId xmlns:p14="http://schemas.microsoft.com/office/powerpoint/2010/main" val="2987342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AEB606B7-5F31-F64E-B215-8BE54E42C7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466598" y="1892475"/>
            <a:ext cx="7180835" cy="4893606"/>
          </a:xfrm>
          <a:prstGeom prst="rect">
            <a:avLst/>
          </a:prstGeom>
          <a:noFill/>
          <a:extLst>
            <a:ext uri="{909E8E84-426E-40DD-AFC4-6F175D3DCCD1}">
              <a14:hiddenFill xmlns:a14="http://schemas.microsoft.com/office/drawing/2010/main">
                <a:solidFill>
                  <a:schemeClr val="bg1"/>
                </a:solidFill>
              </a14:hiddenFill>
            </a:ext>
          </a:extLst>
        </p:spPr>
      </p:pic>
      <p:sp>
        <p:nvSpPr>
          <p:cNvPr id="6" name="Title 1">
            <a:extLst>
              <a:ext uri="{FF2B5EF4-FFF2-40B4-BE49-F238E27FC236}">
                <a16:creationId xmlns:a16="http://schemas.microsoft.com/office/drawing/2014/main" id="{F2FFBDB8-66C5-8742-8947-DE3B70049231}"/>
              </a:ext>
            </a:extLst>
          </p:cNvPr>
          <p:cNvSpPr txBox="1">
            <a:spLocks/>
          </p:cNvSpPr>
          <p:nvPr/>
        </p:nvSpPr>
        <p:spPr>
          <a:xfrm>
            <a:off x="5748871" y="485505"/>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solidFill>
                  <a:schemeClr val="bg1"/>
                </a:solidFill>
              </a:rPr>
              <a:t>MEASURING </a:t>
            </a:r>
          </a:p>
          <a:p>
            <a:pPr algn="r"/>
            <a:r>
              <a:rPr lang="en-GB" sz="3600" b="1" dirty="0">
                <a:solidFill>
                  <a:schemeClr val="bg1"/>
                </a:solidFill>
              </a:rPr>
              <a:t>POLARIZATION</a:t>
            </a:r>
            <a:endParaRPr lang="en-US" sz="3600" b="1" dirty="0">
              <a:solidFill>
                <a:schemeClr val="bg1"/>
              </a:solidFill>
            </a:endParaRPr>
          </a:p>
        </p:txBody>
      </p:sp>
      <p:sp>
        <p:nvSpPr>
          <p:cNvPr id="5" name="TextBox 3">
            <a:extLst>
              <a:ext uri="{FF2B5EF4-FFF2-40B4-BE49-F238E27FC236}">
                <a16:creationId xmlns:a16="http://schemas.microsoft.com/office/drawing/2014/main" id="{3A51DD3E-3A2D-0A46-9E91-47FD88108ADF}"/>
              </a:ext>
            </a:extLst>
          </p:cNvPr>
          <p:cNvSpPr txBox="1">
            <a:spLocks noChangeArrowheads="1"/>
          </p:cNvSpPr>
          <p:nvPr/>
        </p:nvSpPr>
        <p:spPr bwMode="auto">
          <a:xfrm>
            <a:off x="1619099" y="2054065"/>
            <a:ext cx="15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latin typeface="+mn-lt"/>
              </a:rPr>
              <a:t>900 nm</a:t>
            </a:r>
          </a:p>
        </p:txBody>
      </p:sp>
      <p:sp>
        <p:nvSpPr>
          <p:cNvPr id="7" name="TextBox 4">
            <a:extLst>
              <a:ext uri="{FF2B5EF4-FFF2-40B4-BE49-F238E27FC236}">
                <a16:creationId xmlns:a16="http://schemas.microsoft.com/office/drawing/2014/main" id="{FDF66874-FDEE-6140-B62F-E45AEE331BF6}"/>
              </a:ext>
            </a:extLst>
          </p:cNvPr>
          <p:cNvSpPr txBox="1">
            <a:spLocks noChangeArrowheads="1"/>
          </p:cNvSpPr>
          <p:nvPr/>
        </p:nvSpPr>
        <p:spPr bwMode="auto">
          <a:xfrm>
            <a:off x="7894719" y="2004929"/>
            <a:ext cx="2483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latin typeface="+mn-lt"/>
              </a:rPr>
              <a:t>OL 620-NVS Telescope</a:t>
            </a:r>
          </a:p>
        </p:txBody>
      </p:sp>
    </p:spTree>
    <p:extLst>
      <p:ext uri="{BB962C8B-B14F-4D97-AF65-F5344CB8AC3E}">
        <p14:creationId xmlns:p14="http://schemas.microsoft.com/office/powerpoint/2010/main" val="3128063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98A537C1-F771-3743-8C7D-CBD4EEEE1E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435616" y="1872711"/>
            <a:ext cx="7160446" cy="4879711"/>
          </a:xfrm>
          <a:prstGeom prst="rect">
            <a:avLst/>
          </a:prstGeom>
          <a:noFill/>
          <a:extLst>
            <a:ext uri="{909E8E84-426E-40DD-AFC4-6F175D3DCCD1}">
              <a14:hiddenFill xmlns:a14="http://schemas.microsoft.com/office/drawing/2010/main">
                <a:solidFill>
                  <a:schemeClr val="bg1"/>
                </a:solidFill>
              </a14:hiddenFill>
            </a:ext>
          </a:extLst>
        </p:spPr>
      </p:pic>
      <p:sp>
        <p:nvSpPr>
          <p:cNvPr id="6" name="Title 1">
            <a:extLst>
              <a:ext uri="{FF2B5EF4-FFF2-40B4-BE49-F238E27FC236}">
                <a16:creationId xmlns:a16="http://schemas.microsoft.com/office/drawing/2014/main" id="{F2FFBDB8-66C5-8742-8947-DE3B70049231}"/>
              </a:ext>
            </a:extLst>
          </p:cNvPr>
          <p:cNvSpPr txBox="1">
            <a:spLocks/>
          </p:cNvSpPr>
          <p:nvPr/>
        </p:nvSpPr>
        <p:spPr>
          <a:xfrm>
            <a:off x="5748871" y="485505"/>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solidFill>
                  <a:schemeClr val="bg1"/>
                </a:solidFill>
              </a:rPr>
              <a:t>MEASURING </a:t>
            </a:r>
          </a:p>
          <a:p>
            <a:pPr algn="r"/>
            <a:r>
              <a:rPr lang="en-GB" sz="3600" b="1" dirty="0">
                <a:solidFill>
                  <a:schemeClr val="bg1"/>
                </a:solidFill>
              </a:rPr>
              <a:t>POLARIZATION</a:t>
            </a:r>
            <a:endParaRPr lang="en-US" sz="3600" b="1" dirty="0">
              <a:solidFill>
                <a:schemeClr val="bg1"/>
              </a:solidFill>
            </a:endParaRPr>
          </a:p>
        </p:txBody>
      </p:sp>
      <p:sp>
        <p:nvSpPr>
          <p:cNvPr id="7" name="TextBox 4">
            <a:extLst>
              <a:ext uri="{FF2B5EF4-FFF2-40B4-BE49-F238E27FC236}">
                <a16:creationId xmlns:a16="http://schemas.microsoft.com/office/drawing/2014/main" id="{FDF66874-FDEE-6140-B62F-E45AEE331BF6}"/>
              </a:ext>
            </a:extLst>
          </p:cNvPr>
          <p:cNvSpPr txBox="1">
            <a:spLocks noChangeArrowheads="1"/>
          </p:cNvSpPr>
          <p:nvPr/>
        </p:nvSpPr>
        <p:spPr bwMode="auto">
          <a:xfrm>
            <a:off x="7894719" y="2004929"/>
            <a:ext cx="2483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latin typeface="+mn-lt"/>
              </a:rPr>
              <a:t>OL 620-NVS Telescope</a:t>
            </a:r>
          </a:p>
        </p:txBody>
      </p:sp>
    </p:spTree>
    <p:extLst>
      <p:ext uri="{BB962C8B-B14F-4D97-AF65-F5344CB8AC3E}">
        <p14:creationId xmlns:p14="http://schemas.microsoft.com/office/powerpoint/2010/main" val="255960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AFF832B7-7718-E14D-B6FD-86866A60CE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645917" y="1900718"/>
            <a:ext cx="7063162" cy="4813414"/>
          </a:xfrm>
          <a:prstGeom prst="rect">
            <a:avLst/>
          </a:prstGeom>
          <a:noFill/>
          <a:extLst>
            <a:ext uri="{909E8E84-426E-40DD-AFC4-6F175D3DCCD1}">
              <a14:hiddenFill xmlns:a14="http://schemas.microsoft.com/office/drawing/2010/main">
                <a:solidFill>
                  <a:schemeClr val="bg1"/>
                </a:solidFill>
              </a14:hiddenFill>
            </a:ext>
          </a:extLst>
        </p:spPr>
      </p:pic>
      <p:sp>
        <p:nvSpPr>
          <p:cNvPr id="6" name="Title 1">
            <a:extLst>
              <a:ext uri="{FF2B5EF4-FFF2-40B4-BE49-F238E27FC236}">
                <a16:creationId xmlns:a16="http://schemas.microsoft.com/office/drawing/2014/main" id="{F2FFBDB8-66C5-8742-8947-DE3B70049231}"/>
              </a:ext>
            </a:extLst>
          </p:cNvPr>
          <p:cNvSpPr txBox="1">
            <a:spLocks/>
          </p:cNvSpPr>
          <p:nvPr/>
        </p:nvSpPr>
        <p:spPr>
          <a:xfrm>
            <a:off x="5748871" y="485505"/>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solidFill>
                  <a:schemeClr val="bg1"/>
                </a:solidFill>
              </a:rPr>
              <a:t>MEASURING </a:t>
            </a:r>
          </a:p>
          <a:p>
            <a:pPr algn="r"/>
            <a:r>
              <a:rPr lang="en-GB" sz="3600" b="1" dirty="0">
                <a:solidFill>
                  <a:schemeClr val="bg1"/>
                </a:solidFill>
              </a:rPr>
              <a:t>POLARIZATION</a:t>
            </a:r>
            <a:endParaRPr lang="en-US" sz="3600" b="1" dirty="0">
              <a:solidFill>
                <a:schemeClr val="bg1"/>
              </a:solidFill>
            </a:endParaRPr>
          </a:p>
        </p:txBody>
      </p:sp>
      <p:sp>
        <p:nvSpPr>
          <p:cNvPr id="5" name="TextBox 3">
            <a:extLst>
              <a:ext uri="{FF2B5EF4-FFF2-40B4-BE49-F238E27FC236}">
                <a16:creationId xmlns:a16="http://schemas.microsoft.com/office/drawing/2014/main" id="{3A51DD3E-3A2D-0A46-9E91-47FD88108ADF}"/>
              </a:ext>
            </a:extLst>
          </p:cNvPr>
          <p:cNvSpPr txBox="1">
            <a:spLocks noChangeArrowheads="1"/>
          </p:cNvSpPr>
          <p:nvPr/>
        </p:nvSpPr>
        <p:spPr bwMode="auto">
          <a:xfrm>
            <a:off x="1619099" y="2054065"/>
            <a:ext cx="15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mn-lt"/>
              </a:rPr>
              <a:t>550 nm</a:t>
            </a:r>
          </a:p>
        </p:txBody>
      </p:sp>
      <p:sp>
        <p:nvSpPr>
          <p:cNvPr id="7" name="TextBox 4">
            <a:extLst>
              <a:ext uri="{FF2B5EF4-FFF2-40B4-BE49-F238E27FC236}">
                <a16:creationId xmlns:a16="http://schemas.microsoft.com/office/drawing/2014/main" id="{FDF66874-FDEE-6140-B62F-E45AEE331BF6}"/>
              </a:ext>
            </a:extLst>
          </p:cNvPr>
          <p:cNvSpPr txBox="1">
            <a:spLocks noChangeArrowheads="1"/>
          </p:cNvSpPr>
          <p:nvPr/>
        </p:nvSpPr>
        <p:spPr bwMode="auto">
          <a:xfrm>
            <a:off x="7894719" y="2004929"/>
            <a:ext cx="2483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latin typeface="+mn-lt"/>
              </a:rPr>
              <a:t>Commercial Camera Lens</a:t>
            </a:r>
          </a:p>
        </p:txBody>
      </p:sp>
    </p:spTree>
    <p:extLst>
      <p:ext uri="{BB962C8B-B14F-4D97-AF65-F5344CB8AC3E}">
        <p14:creationId xmlns:p14="http://schemas.microsoft.com/office/powerpoint/2010/main" val="2731236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7D25D359-34F7-4245-8320-D1D86210FF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586097" y="1889889"/>
            <a:ext cx="7184628" cy="4896191"/>
          </a:xfrm>
          <a:prstGeom prst="rect">
            <a:avLst/>
          </a:prstGeom>
          <a:noFill/>
          <a:extLst>
            <a:ext uri="{909E8E84-426E-40DD-AFC4-6F175D3DCCD1}">
              <a14:hiddenFill xmlns:a14="http://schemas.microsoft.com/office/drawing/2010/main">
                <a:solidFill>
                  <a:schemeClr val="bg1"/>
                </a:solidFill>
              </a14:hiddenFill>
            </a:ext>
          </a:extLst>
        </p:spPr>
      </p:pic>
      <p:sp>
        <p:nvSpPr>
          <p:cNvPr id="6" name="Title 1">
            <a:extLst>
              <a:ext uri="{FF2B5EF4-FFF2-40B4-BE49-F238E27FC236}">
                <a16:creationId xmlns:a16="http://schemas.microsoft.com/office/drawing/2014/main" id="{F2FFBDB8-66C5-8742-8947-DE3B70049231}"/>
              </a:ext>
            </a:extLst>
          </p:cNvPr>
          <p:cNvSpPr txBox="1">
            <a:spLocks/>
          </p:cNvSpPr>
          <p:nvPr/>
        </p:nvSpPr>
        <p:spPr>
          <a:xfrm>
            <a:off x="5748871" y="485505"/>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solidFill>
                  <a:schemeClr val="bg1"/>
                </a:solidFill>
              </a:rPr>
              <a:t>MEASURING </a:t>
            </a:r>
          </a:p>
          <a:p>
            <a:pPr algn="r"/>
            <a:r>
              <a:rPr lang="en-GB" sz="3600" b="1" dirty="0">
                <a:solidFill>
                  <a:schemeClr val="bg1"/>
                </a:solidFill>
              </a:rPr>
              <a:t>POLARIZATION</a:t>
            </a:r>
            <a:endParaRPr lang="en-US" sz="3600" b="1" dirty="0">
              <a:solidFill>
                <a:schemeClr val="bg1"/>
              </a:solidFill>
            </a:endParaRPr>
          </a:p>
        </p:txBody>
      </p:sp>
      <p:sp>
        <p:nvSpPr>
          <p:cNvPr id="5" name="TextBox 3">
            <a:extLst>
              <a:ext uri="{FF2B5EF4-FFF2-40B4-BE49-F238E27FC236}">
                <a16:creationId xmlns:a16="http://schemas.microsoft.com/office/drawing/2014/main" id="{3A51DD3E-3A2D-0A46-9E91-47FD88108ADF}"/>
              </a:ext>
            </a:extLst>
          </p:cNvPr>
          <p:cNvSpPr txBox="1">
            <a:spLocks noChangeArrowheads="1"/>
          </p:cNvSpPr>
          <p:nvPr/>
        </p:nvSpPr>
        <p:spPr bwMode="auto">
          <a:xfrm>
            <a:off x="1619099" y="2054065"/>
            <a:ext cx="15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mn-lt"/>
              </a:rPr>
              <a:t>550 nm</a:t>
            </a:r>
          </a:p>
        </p:txBody>
      </p:sp>
      <p:sp>
        <p:nvSpPr>
          <p:cNvPr id="7" name="TextBox 4">
            <a:extLst>
              <a:ext uri="{FF2B5EF4-FFF2-40B4-BE49-F238E27FC236}">
                <a16:creationId xmlns:a16="http://schemas.microsoft.com/office/drawing/2014/main" id="{FDF66874-FDEE-6140-B62F-E45AEE331BF6}"/>
              </a:ext>
            </a:extLst>
          </p:cNvPr>
          <p:cNvSpPr txBox="1">
            <a:spLocks noChangeArrowheads="1"/>
          </p:cNvSpPr>
          <p:nvPr/>
        </p:nvSpPr>
        <p:spPr bwMode="auto">
          <a:xfrm>
            <a:off x="7894718" y="2004929"/>
            <a:ext cx="33452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latin typeface="+mn-lt"/>
              </a:rPr>
              <a:t>Alternate Telescope Design (NOT an Optronic Labs product)</a:t>
            </a:r>
          </a:p>
        </p:txBody>
      </p:sp>
    </p:spTree>
    <p:extLst>
      <p:ext uri="{BB962C8B-B14F-4D97-AF65-F5344CB8AC3E}">
        <p14:creationId xmlns:p14="http://schemas.microsoft.com/office/powerpoint/2010/main" val="3376530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288A12C4-3086-CC47-9760-8B647230CB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635642" y="1923015"/>
            <a:ext cx="7136021" cy="4863066"/>
          </a:xfrm>
          <a:prstGeom prst="rect">
            <a:avLst/>
          </a:prstGeom>
          <a:noFill/>
          <a:extLst>
            <a:ext uri="{909E8E84-426E-40DD-AFC4-6F175D3DCCD1}">
              <a14:hiddenFill xmlns:a14="http://schemas.microsoft.com/office/drawing/2010/main">
                <a:solidFill>
                  <a:schemeClr val="bg1"/>
                </a:solidFill>
              </a14:hiddenFill>
            </a:ext>
          </a:extLst>
        </p:spPr>
      </p:pic>
      <p:sp>
        <p:nvSpPr>
          <p:cNvPr id="6" name="Title 1">
            <a:extLst>
              <a:ext uri="{FF2B5EF4-FFF2-40B4-BE49-F238E27FC236}">
                <a16:creationId xmlns:a16="http://schemas.microsoft.com/office/drawing/2014/main" id="{F2FFBDB8-66C5-8742-8947-DE3B70049231}"/>
              </a:ext>
            </a:extLst>
          </p:cNvPr>
          <p:cNvSpPr txBox="1">
            <a:spLocks/>
          </p:cNvSpPr>
          <p:nvPr/>
        </p:nvSpPr>
        <p:spPr>
          <a:xfrm>
            <a:off x="5748871" y="485505"/>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600" b="1" dirty="0">
                <a:solidFill>
                  <a:schemeClr val="bg1"/>
                </a:solidFill>
              </a:rPr>
              <a:t>MEASURING </a:t>
            </a:r>
          </a:p>
          <a:p>
            <a:pPr algn="r"/>
            <a:r>
              <a:rPr lang="en-GB" sz="3600" b="1" dirty="0">
                <a:solidFill>
                  <a:schemeClr val="bg1"/>
                </a:solidFill>
              </a:rPr>
              <a:t>POLARIZATION</a:t>
            </a:r>
            <a:endParaRPr lang="en-US" sz="3600" b="1" dirty="0">
              <a:solidFill>
                <a:schemeClr val="bg1"/>
              </a:solidFill>
            </a:endParaRPr>
          </a:p>
        </p:txBody>
      </p:sp>
      <p:sp>
        <p:nvSpPr>
          <p:cNvPr id="5" name="TextBox 3">
            <a:extLst>
              <a:ext uri="{FF2B5EF4-FFF2-40B4-BE49-F238E27FC236}">
                <a16:creationId xmlns:a16="http://schemas.microsoft.com/office/drawing/2014/main" id="{3A51DD3E-3A2D-0A46-9E91-47FD88108ADF}"/>
              </a:ext>
            </a:extLst>
          </p:cNvPr>
          <p:cNvSpPr txBox="1">
            <a:spLocks noChangeArrowheads="1"/>
          </p:cNvSpPr>
          <p:nvPr/>
        </p:nvSpPr>
        <p:spPr bwMode="auto">
          <a:xfrm>
            <a:off x="1619099" y="2054065"/>
            <a:ext cx="15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latin typeface="+mn-lt"/>
              </a:rPr>
              <a:t>550 nm</a:t>
            </a:r>
          </a:p>
        </p:txBody>
      </p:sp>
      <p:sp>
        <p:nvSpPr>
          <p:cNvPr id="7" name="TextBox 4">
            <a:extLst>
              <a:ext uri="{FF2B5EF4-FFF2-40B4-BE49-F238E27FC236}">
                <a16:creationId xmlns:a16="http://schemas.microsoft.com/office/drawing/2014/main" id="{FDF66874-FDEE-6140-B62F-E45AEE331BF6}"/>
              </a:ext>
            </a:extLst>
          </p:cNvPr>
          <p:cNvSpPr txBox="1">
            <a:spLocks noChangeArrowheads="1"/>
          </p:cNvSpPr>
          <p:nvPr/>
        </p:nvSpPr>
        <p:spPr bwMode="auto">
          <a:xfrm>
            <a:off x="7894718" y="2004929"/>
            <a:ext cx="3345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latin typeface="+mn-lt"/>
              </a:rPr>
              <a:t>Monochromator System without Depolarizer</a:t>
            </a:r>
          </a:p>
        </p:txBody>
      </p:sp>
    </p:spTree>
    <p:extLst>
      <p:ext uri="{BB962C8B-B14F-4D97-AF65-F5344CB8AC3E}">
        <p14:creationId xmlns:p14="http://schemas.microsoft.com/office/powerpoint/2010/main" val="1842375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60262" y="6293698"/>
            <a:ext cx="10782187" cy="1128604"/>
          </a:xfrm>
          <a:noFill/>
        </p:spPr>
        <p:txBody>
          <a:bodyPr>
            <a:normAutofit fontScale="90000"/>
          </a:bodyPr>
          <a:lstStyle/>
          <a:p>
            <a:pPr algn="l">
              <a:spcBef>
                <a:spcPct val="100000"/>
              </a:spcBef>
            </a:pPr>
            <a:r>
              <a:rPr lang="en-US" altLang="en-US" sz="3600" b="1" dirty="0">
                <a:solidFill>
                  <a:srgbClr val="233667"/>
                </a:solidFill>
                <a:latin typeface="Helvetica 57 Condensed" charset="0"/>
                <a:ea typeface="Helvetica 57 Condensed" charset="0"/>
                <a:cs typeface="Helvetica 57 Condensed" charset="0"/>
              </a:rPr>
              <a:t>A.4.6 PHOTOMETER POLARIZATION ERROR</a:t>
            </a:r>
            <a:br>
              <a:rPr lang="en-US" altLang="en-US" sz="3600" b="1" dirty="0">
                <a:solidFill>
                  <a:srgbClr val="233667"/>
                </a:solidFill>
                <a:latin typeface="Helvetica 57 Condensed" charset="0"/>
                <a:ea typeface="Helvetica 57 Condensed" charset="0"/>
                <a:cs typeface="Helvetica 57 Condensed" charset="0"/>
              </a:rPr>
            </a:b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sz="2400" dirty="0"/>
              <a:t>The polarization error shall be no greater than 1%.</a:t>
            </a:r>
            <a:br>
              <a:rPr lang="en-US" sz="3200" dirty="0"/>
            </a:br>
            <a:br>
              <a:rPr lang="en-US" sz="3200" dirty="0"/>
            </a:br>
            <a:r>
              <a:rPr lang="en-US" altLang="en-US" sz="3200" b="1" dirty="0">
                <a:solidFill>
                  <a:srgbClr val="233667"/>
                </a:solidFill>
                <a:latin typeface="Helvetica 57 Condensed" charset="0"/>
                <a:ea typeface="Helvetica 57 Condensed" charset="0"/>
                <a:cs typeface="Helvetica 57 Condensed" charset="0"/>
              </a:rPr>
              <a:t>A.4.6.1 PHOTOMETER POLARIZATION ERROR VERIFICATION</a:t>
            </a:r>
            <a:br>
              <a:rPr lang="en-US" altLang="en-US" sz="3200" dirty="0"/>
            </a:br>
            <a:r>
              <a:rPr lang="bg-BG" sz="2400" dirty="0">
                <a:solidFill>
                  <a:srgbClr val="88B1BB"/>
                </a:solidFill>
                <a:latin typeface="Helvetica Neue" charset="0"/>
                <a:ea typeface="Helvetica Neue" charset="0"/>
                <a:cs typeface="Helvetica Neue" charset="0"/>
              </a:rPr>
              <a:t>•</a:t>
            </a:r>
            <a:r>
              <a:rPr lang="bg-BG" sz="2400" dirty="0">
                <a:solidFill>
                  <a:schemeClr val="accent1">
                    <a:lumMod val="40000"/>
                    <a:lumOff val="60000"/>
                  </a:schemeClr>
                </a:solidFill>
                <a:latin typeface="Helvetica Neue" charset="0"/>
                <a:ea typeface="Helvetica Neue" charset="0"/>
                <a:cs typeface="Helvetica Neue" charset="0"/>
              </a:rPr>
              <a:t> </a:t>
            </a:r>
            <a:r>
              <a:rPr lang="en-US" sz="2400" dirty="0"/>
              <a:t>The polarization error shall be checked by placing a linear polarizer in the optical path </a:t>
            </a:r>
            <a:br>
              <a:rPr lang="en-US" sz="2400" dirty="0"/>
            </a:br>
            <a:r>
              <a:rPr lang="en-US" sz="2400" dirty="0"/>
              <a:t>   between the standard lamp and the photometer and then measuring the luminance.  The </a:t>
            </a:r>
            <a:br>
              <a:rPr lang="en-US" sz="2400" dirty="0"/>
            </a:br>
            <a:r>
              <a:rPr lang="en-US" sz="2400" dirty="0"/>
              <a:t>   polarizer shall be rotated 45</a:t>
            </a:r>
            <a:r>
              <a:rPr lang="en-US" sz="2400" dirty="0">
                <a:sym typeface="Symbol"/>
              </a:rPr>
              <a:t></a:t>
            </a:r>
            <a:r>
              <a:rPr lang="en-US" sz="2400" dirty="0"/>
              <a:t> and another measurement shall be made.  The polarizer shall   </a:t>
            </a:r>
            <a:br>
              <a:rPr lang="en-US" sz="2400" dirty="0"/>
            </a:br>
            <a:r>
              <a:rPr lang="en-US" sz="2400" dirty="0"/>
              <a:t>   be rotated another 45</a:t>
            </a:r>
            <a:r>
              <a:rPr lang="en-US" sz="2400" dirty="0">
                <a:sym typeface="Symbol"/>
              </a:rPr>
              <a:t></a:t>
            </a:r>
            <a:r>
              <a:rPr lang="en-US" sz="2400" dirty="0"/>
              <a:t> and another measurement shall be made.  The photometer shall be   </a:t>
            </a:r>
            <a:br>
              <a:rPr lang="en-US" sz="2400" dirty="0"/>
            </a:br>
            <a:r>
              <a:rPr lang="en-US" sz="2400" dirty="0"/>
              <a:t>   considered as having passed the polarization error test if the </a:t>
            </a:r>
            <a:r>
              <a:rPr lang="en-US" sz="2400" b="1" dirty="0">
                <a:solidFill>
                  <a:srgbClr val="FF0000"/>
                </a:solidFill>
              </a:rPr>
              <a:t>difference between the three  </a:t>
            </a:r>
            <a:br>
              <a:rPr lang="en-US" sz="2400" b="1" dirty="0">
                <a:solidFill>
                  <a:srgbClr val="FF0000"/>
                </a:solidFill>
              </a:rPr>
            </a:br>
            <a:r>
              <a:rPr lang="en-US" sz="2400" b="1" dirty="0">
                <a:solidFill>
                  <a:srgbClr val="FF0000"/>
                </a:solidFill>
              </a:rPr>
              <a:t>   measurements</a:t>
            </a:r>
            <a:r>
              <a:rPr lang="en-US" sz="2400" b="1" dirty="0"/>
              <a:t> </a:t>
            </a:r>
            <a:r>
              <a:rPr lang="en-US" sz="2400" dirty="0"/>
              <a:t>is lower than or equal to the </a:t>
            </a:r>
            <a:r>
              <a:rPr lang="en-US" sz="2400" b="1" dirty="0">
                <a:solidFill>
                  <a:srgbClr val="FF0000"/>
                </a:solidFill>
              </a:rPr>
              <a:t>percent error</a:t>
            </a:r>
            <a:r>
              <a:rPr lang="en-US" sz="2400" b="1" dirty="0"/>
              <a:t> </a:t>
            </a:r>
            <a:r>
              <a:rPr lang="en-US" sz="2400" dirty="0"/>
              <a:t>specified in A.4.6.  Throughout the </a:t>
            </a:r>
            <a:br>
              <a:rPr lang="en-US" sz="2400" dirty="0"/>
            </a:br>
            <a:r>
              <a:rPr lang="en-US" sz="2400" dirty="0"/>
              <a:t>   test the alignment of the standard lamp shall not be changed.  The transmission of the linear </a:t>
            </a:r>
            <a:br>
              <a:rPr lang="en-US" sz="2400" dirty="0"/>
            </a:br>
            <a:r>
              <a:rPr lang="en-US" sz="2400" dirty="0"/>
              <a:t>   polarizer shall be greater than or equal to 20%, and the transmission of two pieces of the </a:t>
            </a:r>
            <a:br>
              <a:rPr lang="en-US" sz="2400" dirty="0"/>
            </a:br>
            <a:r>
              <a:rPr lang="en-US" sz="2400" dirty="0"/>
              <a:t>   polarizer material, when oriented so that the direction of polarization of the two pieces are </a:t>
            </a:r>
            <a:br>
              <a:rPr lang="en-US" sz="2400" dirty="0"/>
            </a:br>
            <a:r>
              <a:rPr lang="en-US" sz="2400" dirty="0"/>
              <a:t>   at right angles, shall be less than or equal to 0.1%.</a:t>
            </a:r>
            <a:br>
              <a:rPr lang="en-US" sz="3200" dirty="0"/>
            </a:br>
            <a:br>
              <a:rPr lang="en-GB" altLang="en-US" sz="3200" dirty="0"/>
            </a:br>
            <a:endParaRPr lang="en-US" altLang="en-US" sz="3200" dirty="0">
              <a:solidFill>
                <a:schemeClr val="bg1">
                  <a:lumMod val="50000"/>
                </a:schemeClr>
              </a:solidFill>
              <a:latin typeface="Helvetica 57 Condensed" charset="0"/>
              <a:ea typeface="Helvetica 57 Condensed" charset="0"/>
              <a:cs typeface="Helvetica 57 Condensed" charset="0"/>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38400" y="241088"/>
            <a:ext cx="9144000" cy="9842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MIL-STD-3009 (MIL-L-85762A)</a:t>
            </a:r>
          </a:p>
        </p:txBody>
      </p:sp>
    </p:spTree>
    <p:extLst>
      <p:ext uri="{BB962C8B-B14F-4D97-AF65-F5344CB8AC3E}">
        <p14:creationId xmlns:p14="http://schemas.microsoft.com/office/powerpoint/2010/main" val="1008645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2438400" y="241088"/>
            <a:ext cx="9144000" cy="9842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MIL-STD-3009 (MIL-L-85762A)</a:t>
            </a:r>
          </a:p>
        </p:txBody>
      </p:sp>
      <p:pic>
        <p:nvPicPr>
          <p:cNvPr id="5" name="Picture 4">
            <a:extLst>
              <a:ext uri="{FF2B5EF4-FFF2-40B4-BE49-F238E27FC236}">
                <a16:creationId xmlns:a16="http://schemas.microsoft.com/office/drawing/2014/main" id="{B14301C0-F59D-1446-9F5D-1E49BF54C5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438400" y="1960433"/>
            <a:ext cx="7022065" cy="4785407"/>
          </a:xfrm>
          <a:prstGeom prst="rect">
            <a:avLst/>
          </a:prstGeom>
          <a:noFill/>
          <a:extLst>
            <a:ext uri="{909E8E84-426E-40DD-AFC4-6F175D3DCCD1}">
              <a14:hiddenFill xmlns:a14="http://schemas.microsoft.com/office/drawing/2010/main">
                <a:solidFill>
                  <a:schemeClr val="bg1"/>
                </a:solidFill>
              </a14:hiddenFill>
            </a:ext>
          </a:extLst>
        </p:spPr>
      </p:pic>
      <p:graphicFrame>
        <p:nvGraphicFramePr>
          <p:cNvPr id="7" name="Object 5">
            <a:extLst>
              <a:ext uri="{FF2B5EF4-FFF2-40B4-BE49-F238E27FC236}">
                <a16:creationId xmlns:a16="http://schemas.microsoft.com/office/drawing/2014/main" id="{87B2AE94-67D2-6941-BD40-5ED47C7CA866}"/>
              </a:ext>
            </a:extLst>
          </p:cNvPr>
          <p:cNvGraphicFramePr>
            <a:graphicFrameLocks noChangeAspect="1"/>
          </p:cNvGraphicFramePr>
          <p:nvPr>
            <p:extLst>
              <p:ext uri="{D42A27DB-BD31-4B8C-83A1-F6EECF244321}">
                <p14:modId xmlns:p14="http://schemas.microsoft.com/office/powerpoint/2010/main" val="423722162"/>
              </p:ext>
            </p:extLst>
          </p:nvPr>
        </p:nvGraphicFramePr>
        <p:xfrm>
          <a:off x="1057008" y="2168342"/>
          <a:ext cx="2584871" cy="504259"/>
        </p:xfrm>
        <a:graphic>
          <a:graphicData uri="http://schemas.openxmlformats.org/presentationml/2006/ole">
            <mc:AlternateContent xmlns:mc="http://schemas.openxmlformats.org/markup-compatibility/2006">
              <mc:Choice xmlns:v="urn:schemas-microsoft-com:vml" Requires="v">
                <p:oleObj spid="_x0000_s34819" name="Equation" r:id="rId6" imgW="46520100" imgH="9067800" progId="Equation.3">
                  <p:embed/>
                </p:oleObj>
              </mc:Choice>
              <mc:Fallback>
                <p:oleObj name="Equation" r:id="rId6" imgW="46520100" imgH="9067800" progId="Equation.3">
                  <p:embed/>
                  <p:pic>
                    <p:nvPicPr>
                      <p:cNvPr id="2050" name="Object 5">
                        <a:extLst>
                          <a:ext uri="{FF2B5EF4-FFF2-40B4-BE49-F238E27FC236}">
                            <a16:creationId xmlns:a16="http://schemas.microsoft.com/office/drawing/2014/main" id="{79113133-1769-274B-868F-90564C0B1F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008" y="2168342"/>
                        <a:ext cx="2584871" cy="50425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4808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2438400" y="241088"/>
            <a:ext cx="9144000" cy="9842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MIL-STD-3009 (MIL-L-85762A)</a:t>
            </a:r>
          </a:p>
        </p:txBody>
      </p:sp>
      <p:pic>
        <p:nvPicPr>
          <p:cNvPr id="8" name="Picture 2">
            <a:extLst>
              <a:ext uri="{FF2B5EF4-FFF2-40B4-BE49-F238E27FC236}">
                <a16:creationId xmlns:a16="http://schemas.microsoft.com/office/drawing/2014/main" id="{EB4E2D3F-E31D-BB44-B111-7C416170F3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438400" y="1964751"/>
            <a:ext cx="6980967" cy="4757400"/>
          </a:xfrm>
          <a:prstGeom prst="rect">
            <a:avLst/>
          </a:prstGeom>
          <a:noFill/>
          <a:extLst>
            <a:ext uri="{909E8E84-426E-40DD-AFC4-6F175D3DCCD1}">
              <a14:hiddenFill xmlns:a14="http://schemas.microsoft.com/office/drawing/2010/main">
                <a:solidFill>
                  <a:schemeClr val="bg1"/>
                </a:solidFill>
              </a14:hiddenFill>
            </a:ext>
          </a:extLst>
        </p:spPr>
      </p:pic>
      <p:graphicFrame>
        <p:nvGraphicFramePr>
          <p:cNvPr id="9" name="Object 3">
            <a:extLst>
              <a:ext uri="{FF2B5EF4-FFF2-40B4-BE49-F238E27FC236}">
                <a16:creationId xmlns:a16="http://schemas.microsoft.com/office/drawing/2014/main" id="{95CBF99F-C654-E44B-BD0B-1B6DE6B0ECA5}"/>
              </a:ext>
            </a:extLst>
          </p:cNvPr>
          <p:cNvGraphicFramePr>
            <a:graphicFrameLocks noChangeAspect="1"/>
          </p:cNvGraphicFramePr>
          <p:nvPr>
            <p:extLst>
              <p:ext uri="{D42A27DB-BD31-4B8C-83A1-F6EECF244321}">
                <p14:modId xmlns:p14="http://schemas.microsoft.com/office/powerpoint/2010/main" val="2635387891"/>
              </p:ext>
            </p:extLst>
          </p:nvPr>
        </p:nvGraphicFramePr>
        <p:xfrm>
          <a:off x="1158196" y="2159371"/>
          <a:ext cx="2560408" cy="512375"/>
        </p:xfrm>
        <a:graphic>
          <a:graphicData uri="http://schemas.openxmlformats.org/presentationml/2006/ole">
            <mc:AlternateContent xmlns:mc="http://schemas.openxmlformats.org/markup-compatibility/2006">
              <mc:Choice xmlns:v="urn:schemas-microsoft-com:vml" Requires="v">
                <p:oleObj spid="_x0000_s35843" name="Equation" r:id="rId6" imgW="45351700" imgH="9067800" progId="Equation.3">
                  <p:embed/>
                </p:oleObj>
              </mc:Choice>
              <mc:Fallback>
                <p:oleObj name="Equation" r:id="rId6" imgW="45351700" imgH="9067800" progId="Equation.3">
                  <p:embed/>
                  <p:pic>
                    <p:nvPicPr>
                      <p:cNvPr id="3074" name="Object 3">
                        <a:extLst>
                          <a:ext uri="{FF2B5EF4-FFF2-40B4-BE49-F238E27FC236}">
                            <a16:creationId xmlns:a16="http://schemas.microsoft.com/office/drawing/2014/main" id="{C25C0F82-0A25-CE4F-A698-FFE0D05363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196" y="2159371"/>
                        <a:ext cx="2560408" cy="5123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72421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2438400" y="241088"/>
            <a:ext cx="9144000" cy="9842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MIL-STD-3009 (MIL-L-85762A)</a:t>
            </a:r>
          </a:p>
        </p:txBody>
      </p:sp>
      <p:pic>
        <p:nvPicPr>
          <p:cNvPr id="5" name="Picture 2">
            <a:extLst>
              <a:ext uri="{FF2B5EF4-FFF2-40B4-BE49-F238E27FC236}">
                <a16:creationId xmlns:a16="http://schemas.microsoft.com/office/drawing/2014/main" id="{7258BACE-8E6D-B64B-A349-7EBDC5F259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438400" y="1961509"/>
            <a:ext cx="7011694" cy="4778339"/>
          </a:xfrm>
          <a:prstGeom prst="rect">
            <a:avLst/>
          </a:prstGeom>
          <a:noFill/>
          <a:extLst>
            <a:ext uri="{909E8E84-426E-40DD-AFC4-6F175D3DCCD1}">
              <a14:hiddenFill xmlns:a14="http://schemas.microsoft.com/office/drawing/2010/main">
                <a:solidFill>
                  <a:schemeClr val="bg1"/>
                </a:solidFill>
              </a14:hiddenFill>
            </a:ext>
          </a:extLst>
        </p:spPr>
      </p:pic>
      <p:graphicFrame>
        <p:nvGraphicFramePr>
          <p:cNvPr id="7" name="Object 3">
            <a:extLst>
              <a:ext uri="{FF2B5EF4-FFF2-40B4-BE49-F238E27FC236}">
                <a16:creationId xmlns:a16="http://schemas.microsoft.com/office/drawing/2014/main" id="{CC83E038-4A32-394C-B721-7787C4EC18E2}"/>
              </a:ext>
            </a:extLst>
          </p:cNvPr>
          <p:cNvGraphicFramePr>
            <a:graphicFrameLocks noChangeAspect="1"/>
          </p:cNvGraphicFramePr>
          <p:nvPr>
            <p:extLst>
              <p:ext uri="{D42A27DB-BD31-4B8C-83A1-F6EECF244321}">
                <p14:modId xmlns:p14="http://schemas.microsoft.com/office/powerpoint/2010/main" val="4246889297"/>
              </p:ext>
            </p:extLst>
          </p:nvPr>
        </p:nvGraphicFramePr>
        <p:xfrm>
          <a:off x="1003782" y="2174163"/>
          <a:ext cx="2710865" cy="506473"/>
        </p:xfrm>
        <a:graphic>
          <a:graphicData uri="http://schemas.openxmlformats.org/presentationml/2006/ole">
            <mc:AlternateContent xmlns:mc="http://schemas.openxmlformats.org/markup-compatibility/2006">
              <mc:Choice xmlns:v="urn:schemas-microsoft-com:vml" Requires="v">
                <p:oleObj spid="_x0000_s36867" name="Equation" r:id="rId6" imgW="48564800" imgH="9067800" progId="Equation.3">
                  <p:embed/>
                </p:oleObj>
              </mc:Choice>
              <mc:Fallback>
                <p:oleObj name="Equation" r:id="rId6" imgW="48564800" imgH="9067800" progId="Equation.3">
                  <p:embed/>
                  <p:pic>
                    <p:nvPicPr>
                      <p:cNvPr id="4098" name="Object 3">
                        <a:extLst>
                          <a:ext uri="{FF2B5EF4-FFF2-40B4-BE49-F238E27FC236}">
                            <a16:creationId xmlns:a16="http://schemas.microsoft.com/office/drawing/2014/main" id="{13192101-18F3-3848-837C-4FBD2D3F86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3782" y="2174163"/>
                        <a:ext cx="2710865" cy="50647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74967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2438400" y="241088"/>
            <a:ext cx="9144000" cy="9842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MIL-STD-3009 (MIL-L-85762A)</a:t>
            </a:r>
          </a:p>
        </p:txBody>
      </p:sp>
      <p:pic>
        <p:nvPicPr>
          <p:cNvPr id="8" name="Picture 3">
            <a:extLst>
              <a:ext uri="{FF2B5EF4-FFF2-40B4-BE49-F238E27FC236}">
                <a16:creationId xmlns:a16="http://schemas.microsoft.com/office/drawing/2014/main" id="{54E02EF2-3324-6A45-A2A9-D4A3168888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993205" y="1928373"/>
            <a:ext cx="7065196" cy="4814801"/>
          </a:xfrm>
          <a:prstGeom prst="rect">
            <a:avLst/>
          </a:prstGeom>
          <a:noFill/>
          <a:extLst>
            <a:ext uri="{909E8E84-426E-40DD-AFC4-6F175D3DCCD1}">
              <a14:hiddenFill xmlns:a14="http://schemas.microsoft.com/office/drawing/2010/main">
                <a:solidFill>
                  <a:schemeClr val="bg1"/>
                </a:solidFill>
              </a14:hiddenFill>
            </a:ext>
          </a:extLst>
        </p:spPr>
      </p:pic>
    </p:spTree>
    <p:extLst>
      <p:ext uri="{BB962C8B-B14F-4D97-AF65-F5344CB8AC3E}">
        <p14:creationId xmlns:p14="http://schemas.microsoft.com/office/powerpoint/2010/main" val="134720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482441" y="4239508"/>
            <a:ext cx="4743103" cy="2618492"/>
          </a:xfrm>
          <a:noFill/>
        </p:spPr>
        <p:txBody>
          <a:bodyPr>
            <a:normAutofit fontScale="90000"/>
          </a:bodyPr>
          <a:lstStyle/>
          <a:p>
            <a:pPr algn="l">
              <a:spcBef>
                <a:spcPct val="50000"/>
              </a:spcBef>
            </a:pPr>
            <a:r>
              <a:rPr lang="en-GB" altLang="en-US" sz="3600" b="1" dirty="0">
                <a:solidFill>
                  <a:srgbClr val="233667"/>
                </a:solidFill>
                <a:latin typeface="Helvetica 57 Condensed" pitchFamily="2" charset="0"/>
              </a:rPr>
              <a:t>SKY AT SUNSET VIA A POLARIZING FILTER</a:t>
            </a:r>
            <a:br>
              <a:rPr lang="en-GB" altLang="en-US" sz="3600" b="1" dirty="0">
                <a:solidFill>
                  <a:srgbClr val="233667"/>
                </a:solidFill>
                <a:latin typeface="Helvetica 57 Condensed" pitchFamily="2" charset="0"/>
              </a:rPr>
            </a:br>
            <a:br>
              <a:rPr lang="en-GB" altLang="en-US" sz="3600" b="1" dirty="0">
                <a:solidFill>
                  <a:srgbClr val="233667"/>
                </a:solidFill>
                <a:latin typeface="Helvetica 57 Condensed" pitchFamily="2" charset="0"/>
              </a:rPr>
            </a:br>
            <a:br>
              <a:rPr lang="en-GB" altLang="en-US" sz="3600" b="1" dirty="0">
                <a:solidFill>
                  <a:srgbClr val="233667"/>
                </a:solidFill>
                <a:latin typeface="Helvetica 57 Condensed" pitchFamily="2" charset="0"/>
              </a:rPr>
            </a:br>
            <a:br>
              <a:rPr lang="en-GB" altLang="en-US" sz="3600" b="1" dirty="0">
                <a:solidFill>
                  <a:srgbClr val="233667"/>
                </a:solidFill>
                <a:latin typeface="Helvetica 57 Condensed" pitchFamily="2" charset="0"/>
              </a:rPr>
            </a:br>
            <a:br>
              <a:rPr lang="en-GB" altLang="en-US" sz="3600" b="1" dirty="0">
                <a:solidFill>
                  <a:srgbClr val="233667"/>
                </a:solidFill>
                <a:latin typeface="Helvetica 57 Condensed" pitchFamily="2" charset="0"/>
              </a:rPr>
            </a:br>
            <a:br>
              <a:rPr lang="en-US" altLang="en-US" sz="3200" dirty="0"/>
            </a:br>
            <a:r>
              <a:rPr lang="en-US" altLang="en-US" sz="2700" dirty="0"/>
              <a:t>- </a:t>
            </a:r>
            <a:r>
              <a:rPr lang="en-GB" altLang="en-US" sz="2800" dirty="0"/>
              <a:t>Kindly provided by Forrest Mims, </a:t>
            </a:r>
            <a:br>
              <a:rPr lang="en-GB" altLang="en-US" sz="2800" dirty="0"/>
            </a:br>
            <a:r>
              <a:rPr lang="en-GB" altLang="en-US" sz="2800" dirty="0"/>
              <a:t>   South-Central Texas Observatory </a:t>
            </a:r>
            <a:br>
              <a:rPr lang="en-US" altLang="en-US" sz="3200" dirty="0"/>
            </a:br>
            <a:br>
              <a:rPr lang="en-GB" altLang="en-US" sz="3200" dirty="0"/>
            </a:br>
            <a:endParaRPr lang="en-US" altLang="en-US" sz="3200" dirty="0">
              <a:solidFill>
                <a:schemeClr val="bg1">
                  <a:lumMod val="50000"/>
                </a:schemeClr>
              </a:solidFill>
              <a:latin typeface="Helvetica 57 Condensed" charset="0"/>
              <a:ea typeface="Helvetica 57 Condensed" charset="0"/>
              <a:cs typeface="Helvetica 57 Condensed" charset="0"/>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671227" y="266959"/>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SKY POLARIZATION</a:t>
            </a:r>
            <a:endParaRPr lang="en-US" sz="3600" b="1" dirty="0">
              <a:solidFill>
                <a:schemeClr val="bg1"/>
              </a:solidFill>
            </a:endParaRPr>
          </a:p>
        </p:txBody>
      </p:sp>
      <p:pic>
        <p:nvPicPr>
          <p:cNvPr id="4" name="Picture 4" descr="Forrest_Mims_Polarized_sky_sunset_0804201_Dscn5167">
            <a:extLst>
              <a:ext uri="{FF2B5EF4-FFF2-40B4-BE49-F238E27FC236}">
                <a16:creationId xmlns:a16="http://schemas.microsoft.com/office/drawing/2014/main" id="{7716B5C5-161E-DF41-84BD-F24FE6BE9A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313094" y="1938474"/>
            <a:ext cx="6364288" cy="4773612"/>
          </a:xfrm>
          <a:prstGeom prst="rect">
            <a:avLst/>
          </a:prstGeom>
          <a:noFill/>
          <a:extLst>
            <a:ext uri="{909E8E84-426E-40DD-AFC4-6F175D3DCCD1}">
              <a14:hiddenFill xmlns:a14="http://schemas.microsoft.com/office/drawing/2010/main">
                <a:solidFill>
                  <a:schemeClr val="bg1"/>
                </a:solidFill>
              </a14:hiddenFill>
            </a:ext>
          </a:extLst>
        </p:spPr>
      </p:pic>
      <p:pic>
        <p:nvPicPr>
          <p:cNvPr id="5" name="Picture 6" descr="sunset">
            <a:extLst>
              <a:ext uri="{FF2B5EF4-FFF2-40B4-BE49-F238E27FC236}">
                <a16:creationId xmlns:a16="http://schemas.microsoft.com/office/drawing/2014/main" id="{EBBBF3E5-DBB2-1F40-B6F0-0418D4EC43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802189" y="3382258"/>
            <a:ext cx="1714500" cy="1714500"/>
          </a:xfrm>
          <a:prstGeom prst="rect">
            <a:avLst/>
          </a:prstGeom>
          <a:noFill/>
          <a:extLst>
            <a:ext uri="{909E8E84-426E-40DD-AFC4-6F175D3DCCD1}">
              <a14:hiddenFill xmlns:a14="http://schemas.microsoft.com/office/drawing/2010/main">
                <a:solidFill>
                  <a:schemeClr val="bg1"/>
                </a:solidFill>
              </a14:hiddenFill>
            </a:ext>
          </a:extLst>
        </p:spPr>
      </p:pic>
    </p:spTree>
    <p:extLst>
      <p:ext uri="{BB962C8B-B14F-4D97-AF65-F5344CB8AC3E}">
        <p14:creationId xmlns:p14="http://schemas.microsoft.com/office/powerpoint/2010/main" val="1696770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665190" y="6751650"/>
            <a:ext cx="10782187" cy="1658014"/>
          </a:xfrm>
          <a:noFill/>
        </p:spPr>
        <p:txBody>
          <a:bodyPr>
            <a:normAutofit fontScale="90000"/>
          </a:bodyPr>
          <a:lstStyle/>
          <a:p>
            <a:pPr algn="l"/>
            <a:r>
              <a:rPr lang="bg-BG" sz="3600" dirty="0">
                <a:solidFill>
                  <a:srgbClr val="88B1BB"/>
                </a:solidFill>
                <a:latin typeface="Helvetica Neue" charset="0"/>
                <a:ea typeface="Helvetica Neue" charset="0"/>
                <a:cs typeface="Helvetica Neue" charset="0"/>
              </a:rPr>
              <a:t>•</a:t>
            </a:r>
            <a:r>
              <a:rPr lang="bg-BG" sz="3600" dirty="0">
                <a:solidFill>
                  <a:schemeClr val="accent1">
                    <a:lumMod val="40000"/>
                    <a:lumOff val="60000"/>
                  </a:schemeClr>
                </a:solidFill>
                <a:latin typeface="Helvetica Neue" charset="0"/>
                <a:ea typeface="Helvetica Neue" charset="0"/>
                <a:cs typeface="Helvetica Neue" charset="0"/>
              </a:rPr>
              <a:t> </a:t>
            </a:r>
            <a:r>
              <a:rPr lang="en-US" altLang="en-US" sz="3600" dirty="0"/>
              <a:t>Although humans do not see polarization of light, its effects are </a:t>
            </a:r>
            <a:br>
              <a:rPr lang="en-US" altLang="en-US" sz="3600" dirty="0"/>
            </a:br>
            <a:r>
              <a:rPr lang="en-US" altLang="en-US" sz="3600" dirty="0"/>
              <a:t>   wide ranging.</a:t>
            </a:r>
            <a:br>
              <a:rPr lang="en-US" altLang="en-US" sz="3600" dirty="0"/>
            </a:br>
            <a:br>
              <a:rPr lang="en-US" altLang="en-US" sz="3600" dirty="0"/>
            </a:br>
            <a:r>
              <a:rPr lang="bg-BG" sz="3600" dirty="0">
                <a:solidFill>
                  <a:srgbClr val="88B1BB"/>
                </a:solidFill>
                <a:latin typeface="Helvetica Neue" charset="0"/>
                <a:ea typeface="Helvetica Neue" charset="0"/>
                <a:cs typeface="Helvetica Neue" charset="0"/>
              </a:rPr>
              <a:t>•</a:t>
            </a:r>
            <a:r>
              <a:rPr lang="bg-BG" sz="3600" dirty="0">
                <a:solidFill>
                  <a:schemeClr val="accent1">
                    <a:lumMod val="40000"/>
                    <a:lumOff val="60000"/>
                  </a:schemeClr>
                </a:solidFill>
                <a:latin typeface="Helvetica Neue" charset="0"/>
                <a:ea typeface="Helvetica Neue" charset="0"/>
                <a:cs typeface="Helvetica Neue" charset="0"/>
              </a:rPr>
              <a:t> </a:t>
            </a:r>
            <a:r>
              <a:rPr lang="en-US" altLang="en-US" sz="3600" dirty="0"/>
              <a:t>Spectroradiometers and telescopes can have large polarization </a:t>
            </a:r>
            <a:br>
              <a:rPr lang="en-US" altLang="en-US" sz="3600" dirty="0"/>
            </a:br>
            <a:r>
              <a:rPr lang="en-US" altLang="en-US" sz="3600" dirty="0"/>
              <a:t>   errors unless corrected.</a:t>
            </a:r>
            <a:br>
              <a:rPr lang="en-US" altLang="en-US" sz="3600" dirty="0"/>
            </a:br>
            <a:br>
              <a:rPr lang="en-US" altLang="en-US" sz="3600" dirty="0"/>
            </a:br>
            <a:r>
              <a:rPr lang="bg-BG" sz="3600" dirty="0">
                <a:solidFill>
                  <a:srgbClr val="88B1BB"/>
                </a:solidFill>
                <a:latin typeface="Helvetica Neue" charset="0"/>
                <a:ea typeface="Helvetica Neue" charset="0"/>
                <a:cs typeface="Helvetica Neue" charset="0"/>
              </a:rPr>
              <a:t>•</a:t>
            </a:r>
            <a:r>
              <a:rPr lang="bg-BG" sz="3600" dirty="0">
                <a:solidFill>
                  <a:schemeClr val="accent1">
                    <a:lumMod val="40000"/>
                    <a:lumOff val="60000"/>
                  </a:schemeClr>
                </a:solidFill>
                <a:latin typeface="Helvetica Neue" charset="0"/>
                <a:ea typeface="Helvetica Neue" charset="0"/>
                <a:cs typeface="Helvetica Neue" charset="0"/>
              </a:rPr>
              <a:t> </a:t>
            </a:r>
            <a:r>
              <a:rPr lang="en-US" altLang="en-US" sz="3600" dirty="0"/>
              <a:t>These polarization errors can lead to incorrect luminance and </a:t>
            </a:r>
            <a:br>
              <a:rPr lang="en-US" altLang="en-US" sz="3600" dirty="0"/>
            </a:br>
            <a:r>
              <a:rPr lang="en-US" altLang="en-US" sz="3600" dirty="0"/>
              <a:t>   color values.</a:t>
            </a:r>
            <a:br>
              <a:rPr lang="en-US" altLang="en-US" sz="3600" dirty="0"/>
            </a:br>
            <a:br>
              <a:rPr lang="en-US" altLang="en-US" sz="3600" dirty="0"/>
            </a:br>
            <a:r>
              <a:rPr lang="bg-BG" sz="3600" dirty="0">
                <a:solidFill>
                  <a:srgbClr val="88B1BB"/>
                </a:solidFill>
                <a:latin typeface="Helvetica Neue" charset="0"/>
                <a:ea typeface="Helvetica Neue" charset="0"/>
                <a:cs typeface="Helvetica Neue" charset="0"/>
              </a:rPr>
              <a:t>•</a:t>
            </a:r>
            <a:r>
              <a:rPr lang="bg-BG" sz="3600" dirty="0">
                <a:solidFill>
                  <a:schemeClr val="accent1">
                    <a:lumMod val="40000"/>
                    <a:lumOff val="60000"/>
                  </a:schemeClr>
                </a:solidFill>
                <a:latin typeface="Helvetica Neue" charset="0"/>
                <a:ea typeface="Helvetica Neue" charset="0"/>
                <a:cs typeface="Helvetica Neue" charset="0"/>
              </a:rPr>
              <a:t> </a:t>
            </a:r>
            <a:r>
              <a:rPr lang="en-US" altLang="en-US" sz="3600" dirty="0"/>
              <a:t>MIL-STD-3009 says how polarization error must be measured.</a:t>
            </a:r>
            <a:br>
              <a:rPr lang="en-US" altLang="en-US" sz="3200" dirty="0"/>
            </a:br>
            <a:r>
              <a:rPr lang="en-US" altLang="en-US" sz="3200" dirty="0"/>
              <a:t>             </a:t>
            </a:r>
            <a:r>
              <a:rPr lang="en-US" altLang="en-US" sz="2200" dirty="0"/>
              <a:t>- But the method is open to interpretation and may give inconsistent results.</a:t>
            </a:r>
            <a:br>
              <a:rPr lang="en-US" altLang="en-US" sz="3200" dirty="0"/>
            </a:br>
            <a:br>
              <a:rPr lang="en-GB" altLang="en-US" sz="3200" dirty="0"/>
            </a:br>
            <a:br>
              <a:rPr lang="en-US" altLang="en-US" sz="3200" dirty="0"/>
            </a:br>
            <a:br>
              <a:rPr lang="en-GB" altLang="en-US" sz="3200" dirty="0"/>
            </a:br>
            <a:endParaRPr lang="en-US" altLang="en-US" sz="3200" dirty="0">
              <a:solidFill>
                <a:schemeClr val="bg1">
                  <a:lumMod val="50000"/>
                </a:schemeClr>
              </a:solidFill>
              <a:latin typeface="Helvetica 57 Condensed" charset="0"/>
              <a:ea typeface="Helvetica 57 Condensed" charset="0"/>
              <a:cs typeface="Helvetica 57 Condensed" charset="0"/>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804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THE VIKINGS</a:t>
            </a:r>
            <a:endParaRPr lang="en-US" sz="3600" b="1" dirty="0">
              <a:solidFill>
                <a:schemeClr val="bg1"/>
              </a:solidFill>
            </a:endParaRPr>
          </a:p>
        </p:txBody>
      </p:sp>
    </p:spTree>
    <p:extLst>
      <p:ext uri="{BB962C8B-B14F-4D97-AF65-F5344CB8AC3E}">
        <p14:creationId xmlns:p14="http://schemas.microsoft.com/office/powerpoint/2010/main" val="4018351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46752" y="3949700"/>
            <a:ext cx="10782187" cy="3922538"/>
          </a:xfrm>
          <a:noFill/>
        </p:spPr>
        <p:txBody>
          <a:bodyPr>
            <a:noAutofit/>
          </a:bodyPr>
          <a:lstStyle/>
          <a:p>
            <a:pPr algn="l"/>
            <a:r>
              <a:rPr lang="bg-BG" sz="3200" dirty="0">
                <a:solidFill>
                  <a:srgbClr val="88B1BB"/>
                </a:solidFill>
                <a:latin typeface="Helvetica Neue" charset="0"/>
                <a:ea typeface="Helvetica Neue" charset="0"/>
                <a:cs typeface="Helvetica Neue" charset="0"/>
              </a:rPr>
              <a:t>•</a:t>
            </a:r>
            <a:r>
              <a:rPr lang="bg-BG" sz="3200" dirty="0">
                <a:solidFill>
                  <a:schemeClr val="accent1">
                    <a:lumMod val="40000"/>
                    <a:lumOff val="60000"/>
                  </a:schemeClr>
                </a:solidFill>
                <a:latin typeface="Helvetica Neue" charset="0"/>
                <a:ea typeface="Helvetica Neue" charset="0"/>
                <a:cs typeface="Helvetica Neue" charset="0"/>
              </a:rPr>
              <a:t> </a:t>
            </a:r>
            <a:r>
              <a:rPr lang="en-GB" altLang="en-US" sz="3200" dirty="0"/>
              <a:t>The system illustrated represents just a few of the accessories </a:t>
            </a:r>
            <a:br>
              <a:rPr lang="en-GB" altLang="en-US" sz="3200" dirty="0"/>
            </a:br>
            <a:r>
              <a:rPr lang="en-GB" altLang="en-US" sz="3200" dirty="0"/>
              <a:t>   from Optronic Laboratories, LLC</a:t>
            </a:r>
            <a:br>
              <a:rPr lang="en-GB" altLang="en-US" sz="3200" dirty="0"/>
            </a:br>
            <a:br>
              <a:rPr lang="en-GB" altLang="en-US" sz="3200" dirty="0"/>
            </a:br>
            <a:r>
              <a:rPr lang="bg-BG" sz="3200" dirty="0">
                <a:solidFill>
                  <a:srgbClr val="88B1BB"/>
                </a:solidFill>
                <a:latin typeface="Helvetica Neue" charset="0"/>
                <a:ea typeface="Helvetica Neue" charset="0"/>
                <a:cs typeface="Helvetica Neue" charset="0"/>
              </a:rPr>
              <a:t>•</a:t>
            </a:r>
            <a:r>
              <a:rPr lang="bg-BG" sz="3200" dirty="0">
                <a:solidFill>
                  <a:schemeClr val="accent1">
                    <a:lumMod val="40000"/>
                    <a:lumOff val="60000"/>
                  </a:schemeClr>
                </a:solidFill>
                <a:latin typeface="Helvetica Neue" charset="0"/>
                <a:ea typeface="Helvetica Neue" charset="0"/>
                <a:cs typeface="Helvetica Neue" charset="0"/>
              </a:rPr>
              <a:t> </a:t>
            </a:r>
            <a:r>
              <a:rPr lang="en-GB" altLang="en-US" sz="3200" dirty="0"/>
              <a:t>For more information:</a:t>
            </a:r>
            <a:br>
              <a:rPr lang="en-GB" altLang="en-US" sz="3200" dirty="0"/>
            </a:br>
            <a:r>
              <a:rPr lang="en-GB" altLang="en-US" sz="3200" dirty="0"/>
              <a:t>	Visit our website at </a:t>
            </a:r>
            <a:r>
              <a:rPr lang="en-GB" altLang="en-US" sz="3200" b="1" u="sng" dirty="0" err="1">
                <a:solidFill>
                  <a:srgbClr val="233667"/>
                </a:solidFill>
              </a:rPr>
              <a:t>OptronicLabs.com</a:t>
            </a:r>
            <a:br>
              <a:rPr lang="en-GB" altLang="en-US" sz="3200" b="1" u="sng" dirty="0">
                <a:solidFill>
                  <a:srgbClr val="233667"/>
                </a:solidFill>
              </a:rPr>
            </a:br>
            <a:br>
              <a:rPr lang="en-GB" altLang="en-US" sz="3200" dirty="0"/>
            </a:br>
            <a:r>
              <a:rPr lang="en-GB" altLang="en-US" sz="3200" dirty="0"/>
              <a:t>	Call 407-422-3171 to Contact an Application Engineer</a:t>
            </a:r>
            <a:br>
              <a:rPr lang="en-GB" altLang="en-US" sz="3200" dirty="0">
                <a:solidFill>
                  <a:srgbClr val="FF3300"/>
                </a:solidFill>
              </a:rPr>
            </a:br>
            <a:br>
              <a:rPr lang="en-GB" altLang="en-US" sz="3200" dirty="0"/>
            </a:br>
            <a:br>
              <a:rPr lang="en-GB" altLang="en-US" sz="3200" dirty="0"/>
            </a:br>
            <a:br>
              <a:rPr lang="en-GB" altLang="en-US" sz="3200" dirty="0"/>
            </a:br>
            <a:br>
              <a:rPr lang="en-US" altLang="en-US" sz="3200" dirty="0"/>
            </a:br>
            <a:br>
              <a:rPr lang="en-GB" altLang="en-US" sz="3200" dirty="0"/>
            </a:br>
            <a:endParaRPr lang="en-US" altLang="en-US" sz="3200" dirty="0">
              <a:solidFill>
                <a:schemeClr val="bg1">
                  <a:lumMod val="50000"/>
                </a:schemeClr>
              </a:solidFill>
              <a:latin typeface="Helvetica 57 Condensed" charset="0"/>
              <a:ea typeface="Helvetica 57 Condensed" charset="0"/>
              <a:cs typeface="Helvetica 57 Condensed" charset="0"/>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9940"/>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MORE INFORMATION</a:t>
            </a:r>
            <a:endParaRPr lang="en-US" sz="3600" b="1" dirty="0">
              <a:solidFill>
                <a:schemeClr val="bg1"/>
              </a:solidFill>
            </a:endParaRPr>
          </a:p>
        </p:txBody>
      </p:sp>
    </p:spTree>
    <p:extLst>
      <p:ext uri="{BB962C8B-B14F-4D97-AF65-F5344CB8AC3E}">
        <p14:creationId xmlns:p14="http://schemas.microsoft.com/office/powerpoint/2010/main" val="133212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37776"/>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GLARE FROM WATER</a:t>
            </a:r>
            <a:endParaRPr lang="en-US" sz="3600" b="1" dirty="0">
              <a:solidFill>
                <a:schemeClr val="bg1"/>
              </a:solidFill>
            </a:endParaRPr>
          </a:p>
        </p:txBody>
      </p:sp>
      <p:pic>
        <p:nvPicPr>
          <p:cNvPr id="5" name="Picture 5" descr="polarizer_horizontal water glare">
            <a:extLst>
              <a:ext uri="{FF2B5EF4-FFF2-40B4-BE49-F238E27FC236}">
                <a16:creationId xmlns:a16="http://schemas.microsoft.com/office/drawing/2014/main" id="{7239A704-5BD7-7443-ACA0-109E480B6F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60783" y="2801971"/>
            <a:ext cx="4762907" cy="3074788"/>
          </a:xfrm>
          <a:prstGeom prst="rect">
            <a:avLst/>
          </a:prstGeom>
          <a:noFill/>
          <a:extLst>
            <a:ext uri="{909E8E84-426E-40DD-AFC4-6F175D3DCCD1}">
              <a14:hiddenFill xmlns:a14="http://schemas.microsoft.com/office/drawing/2010/main">
                <a:solidFill>
                  <a:schemeClr val="bg1"/>
                </a:solidFill>
              </a14:hiddenFill>
            </a:ext>
          </a:extLst>
        </p:spPr>
      </p:pic>
      <p:pic>
        <p:nvPicPr>
          <p:cNvPr id="7" name="Picture 6" descr="polarizer_vertical water glare">
            <a:extLst>
              <a:ext uri="{FF2B5EF4-FFF2-40B4-BE49-F238E27FC236}">
                <a16:creationId xmlns:a16="http://schemas.microsoft.com/office/drawing/2014/main" id="{E5A18477-EA59-C74C-8433-8AE9461F08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618455" y="2801971"/>
            <a:ext cx="4762907" cy="3074788"/>
          </a:xfrm>
          <a:prstGeom prst="rect">
            <a:avLst/>
          </a:prstGeom>
          <a:noFill/>
          <a:extLst>
            <a:ext uri="{909E8E84-426E-40DD-AFC4-6F175D3DCCD1}">
              <a14:hiddenFill xmlns:a14="http://schemas.microsoft.com/office/drawing/2010/main">
                <a:solidFill>
                  <a:schemeClr val="bg1"/>
                </a:solidFill>
              </a14:hiddenFill>
            </a:ext>
          </a:extLst>
        </p:spPr>
      </p:pic>
    </p:spTree>
    <p:extLst>
      <p:ext uri="{BB962C8B-B14F-4D97-AF65-F5344CB8AC3E}">
        <p14:creationId xmlns:p14="http://schemas.microsoft.com/office/powerpoint/2010/main" val="203860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0" y="2130357"/>
            <a:ext cx="12192000" cy="577916"/>
          </a:xfrm>
          <a:noFill/>
        </p:spPr>
        <p:txBody>
          <a:bodyPr>
            <a:noAutofit/>
          </a:bodyPr>
          <a:lstStyle/>
          <a:p>
            <a:pPr>
              <a:spcBef>
                <a:spcPct val="50000"/>
              </a:spcBef>
            </a:pPr>
            <a:r>
              <a:rPr lang="en-GB" altLang="en-US" sz="36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 CUTTLEFISH</a:t>
            </a: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18913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AQUATIC LIFE</a:t>
            </a:r>
            <a:endParaRPr lang="en-US" sz="3600" b="1" dirty="0">
              <a:solidFill>
                <a:schemeClr val="bg1"/>
              </a:solidFill>
            </a:endParaRPr>
          </a:p>
        </p:txBody>
      </p:sp>
      <p:pic>
        <p:nvPicPr>
          <p:cNvPr id="8" name="Picture 5" descr="cuttlefish1">
            <a:extLst>
              <a:ext uri="{FF2B5EF4-FFF2-40B4-BE49-F238E27FC236}">
                <a16:creationId xmlns:a16="http://schemas.microsoft.com/office/drawing/2014/main" id="{C78E4CA8-6D67-7C46-A15D-BF82770662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399321" y="3042022"/>
            <a:ext cx="2651125" cy="2103437"/>
          </a:xfrm>
          <a:prstGeom prst="rect">
            <a:avLst/>
          </a:prstGeom>
          <a:noFill/>
          <a:extLst>
            <a:ext uri="{909E8E84-426E-40DD-AFC4-6F175D3DCCD1}">
              <a14:hiddenFill xmlns:a14="http://schemas.microsoft.com/office/drawing/2010/main">
                <a:solidFill>
                  <a:schemeClr val="bg1"/>
                </a:solidFill>
              </a14:hiddenFill>
            </a:ext>
          </a:extLst>
        </p:spPr>
      </p:pic>
      <p:pic>
        <p:nvPicPr>
          <p:cNvPr id="9" name="Picture 6" descr="cuttlefish2 polarisation is colour coded">
            <a:extLst>
              <a:ext uri="{FF2B5EF4-FFF2-40B4-BE49-F238E27FC236}">
                <a16:creationId xmlns:a16="http://schemas.microsoft.com/office/drawing/2014/main" id="{FBA0B796-E553-3540-92C2-11F194A49A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991958" y="3042022"/>
            <a:ext cx="2455863" cy="2103437"/>
          </a:xfrm>
          <a:prstGeom prst="rect">
            <a:avLst/>
          </a:prstGeom>
          <a:noFill/>
          <a:extLst>
            <a:ext uri="{909E8E84-426E-40DD-AFC4-6F175D3DCCD1}">
              <a14:hiddenFill xmlns:a14="http://schemas.microsoft.com/office/drawing/2010/main">
                <a:solidFill>
                  <a:schemeClr val="bg1"/>
                </a:solidFill>
              </a14:hiddenFill>
            </a:ext>
          </a:extLst>
        </p:spPr>
      </p:pic>
      <p:sp>
        <p:nvSpPr>
          <p:cNvPr id="3" name="Rectangle 2">
            <a:extLst>
              <a:ext uri="{FF2B5EF4-FFF2-40B4-BE49-F238E27FC236}">
                <a16:creationId xmlns:a16="http://schemas.microsoft.com/office/drawing/2014/main" id="{E3A4816E-E194-B742-B989-39E87C0DB92C}"/>
              </a:ext>
            </a:extLst>
          </p:cNvPr>
          <p:cNvSpPr/>
          <p:nvPr/>
        </p:nvSpPr>
        <p:spPr>
          <a:xfrm>
            <a:off x="2399320" y="5145459"/>
            <a:ext cx="2651125" cy="1384995"/>
          </a:xfrm>
          <a:prstGeom prst="rect">
            <a:avLst/>
          </a:prstGeom>
        </p:spPr>
        <p:txBody>
          <a:bodyPr wrap="square">
            <a:spAutoFit/>
          </a:bodyPr>
          <a:lstStyle/>
          <a:p>
            <a:br>
              <a:rPr lang="en-US" altLang="en-US" sz="2800" dirty="0">
                <a:solidFill>
                  <a:srgbClr val="233667"/>
                </a:solidFill>
                <a:latin typeface="Helvetica 57 Condensed" charset="0"/>
                <a:ea typeface="Helvetica 57 Condensed" charset="0"/>
                <a:cs typeface="Helvetica 57 Condensed" charset="0"/>
              </a:rPr>
            </a:br>
            <a:r>
              <a:rPr lang="en-US" sz="2800" dirty="0">
                <a:solidFill>
                  <a:srgbClr val="92D050"/>
                </a:solidFill>
                <a:latin typeface="Helvetica Neue" charset="0"/>
                <a:ea typeface="Helvetica Neue" charset="0"/>
                <a:cs typeface="Helvetica Neue" charset="0"/>
              </a:rPr>
              <a:t> </a:t>
            </a:r>
            <a:r>
              <a:rPr lang="bg-BG" sz="2800" dirty="0">
                <a:solidFill>
                  <a:srgbClr val="88B1BB"/>
                </a:solidFill>
                <a:latin typeface="Helvetica Neue" charset="0"/>
                <a:ea typeface="Helvetica Neue" charset="0"/>
                <a:cs typeface="Helvetica Neue" charset="0"/>
              </a:rPr>
              <a:t>•</a:t>
            </a:r>
            <a:r>
              <a:rPr lang="bg-BG" sz="2800" dirty="0">
                <a:solidFill>
                  <a:schemeClr val="accent1">
                    <a:lumMod val="40000"/>
                    <a:lumOff val="60000"/>
                  </a:schemeClr>
                </a:solidFill>
                <a:latin typeface="Helvetica Neue" charset="0"/>
                <a:ea typeface="Helvetica Neue" charset="0"/>
                <a:cs typeface="Helvetica Neue" charset="0"/>
              </a:rPr>
              <a:t> </a:t>
            </a:r>
            <a:r>
              <a:rPr lang="en-GB" altLang="en-US" sz="2800" dirty="0"/>
              <a:t>Normal View</a:t>
            </a:r>
            <a:br>
              <a:rPr lang="en-US" altLang="en-US" sz="2800" dirty="0"/>
            </a:br>
            <a:endParaRPr lang="en-US" sz="2800" dirty="0"/>
          </a:p>
        </p:txBody>
      </p:sp>
      <p:sp>
        <p:nvSpPr>
          <p:cNvPr id="10" name="Rectangle 9">
            <a:extLst>
              <a:ext uri="{FF2B5EF4-FFF2-40B4-BE49-F238E27FC236}">
                <a16:creationId xmlns:a16="http://schemas.microsoft.com/office/drawing/2014/main" id="{52FE0EE2-AB9A-E844-AB71-E2D83541D15E}"/>
              </a:ext>
            </a:extLst>
          </p:cNvPr>
          <p:cNvSpPr/>
          <p:nvPr/>
        </p:nvSpPr>
        <p:spPr>
          <a:xfrm>
            <a:off x="6914133" y="5145459"/>
            <a:ext cx="2735702" cy="2369880"/>
          </a:xfrm>
          <a:prstGeom prst="rect">
            <a:avLst/>
          </a:prstGeom>
        </p:spPr>
        <p:txBody>
          <a:bodyPr wrap="square">
            <a:spAutoFit/>
          </a:bodyPr>
          <a:lstStyle/>
          <a:p>
            <a:pPr algn="ctr">
              <a:spcBef>
                <a:spcPct val="50000"/>
              </a:spcBef>
            </a:pPr>
            <a:br>
              <a:rPr lang="en-US" altLang="en-US" sz="2800" dirty="0">
                <a:solidFill>
                  <a:srgbClr val="233667"/>
                </a:solidFill>
                <a:latin typeface="Helvetica 57 Condensed" charset="0"/>
                <a:ea typeface="Helvetica 57 Condensed" charset="0"/>
                <a:cs typeface="Helvetica 57 Condensed" charset="0"/>
              </a:rPr>
            </a:br>
            <a:r>
              <a:rPr lang="en-US" sz="2800" dirty="0">
                <a:solidFill>
                  <a:srgbClr val="92D050"/>
                </a:solidFill>
                <a:latin typeface="Helvetica Neue" charset="0"/>
                <a:ea typeface="Helvetica Neue" charset="0"/>
                <a:cs typeface="Helvetica Neue" charset="0"/>
              </a:rPr>
              <a:t> </a:t>
            </a:r>
            <a:r>
              <a:rPr lang="bg-BG" sz="2800" dirty="0">
                <a:solidFill>
                  <a:srgbClr val="88B1BB"/>
                </a:solidFill>
                <a:latin typeface="Helvetica Neue" charset="0"/>
                <a:ea typeface="Helvetica Neue" charset="0"/>
                <a:cs typeface="Helvetica Neue" charset="0"/>
              </a:rPr>
              <a:t>•</a:t>
            </a:r>
            <a:r>
              <a:rPr lang="bg-BG" sz="2800" dirty="0">
                <a:solidFill>
                  <a:schemeClr val="accent1">
                    <a:lumMod val="40000"/>
                    <a:lumOff val="60000"/>
                  </a:schemeClr>
                </a:solidFill>
                <a:latin typeface="Helvetica Neue" charset="0"/>
                <a:ea typeface="Helvetica Neue" charset="0"/>
                <a:cs typeface="Helvetica Neue" charset="0"/>
              </a:rPr>
              <a:t> </a:t>
            </a:r>
            <a:r>
              <a:rPr lang="en-GB" altLang="en-US" sz="2800" dirty="0"/>
              <a:t>False </a:t>
            </a:r>
            <a:r>
              <a:rPr lang="en-GB" altLang="en-US" sz="2800" dirty="0" err="1"/>
              <a:t>color</a:t>
            </a:r>
            <a:endParaRPr lang="en-GB" altLang="en-US" sz="2800" dirty="0"/>
          </a:p>
          <a:p>
            <a:r>
              <a:rPr lang="en-GB" altLang="en-US" dirty="0"/>
              <a:t>Red = horizontal, </a:t>
            </a:r>
          </a:p>
          <a:p>
            <a:r>
              <a:rPr lang="en-GB" altLang="en-US" dirty="0"/>
              <a:t>Blue = vertical polarization</a:t>
            </a:r>
          </a:p>
          <a:p>
            <a:br>
              <a:rPr lang="en-US" altLang="en-US" sz="2800" dirty="0"/>
            </a:br>
            <a:endParaRPr lang="en-US" sz="2800" dirty="0"/>
          </a:p>
        </p:txBody>
      </p:sp>
    </p:spTree>
    <p:extLst>
      <p:ext uri="{BB962C8B-B14F-4D97-AF65-F5344CB8AC3E}">
        <p14:creationId xmlns:p14="http://schemas.microsoft.com/office/powerpoint/2010/main" val="2338092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227211" y="2209117"/>
            <a:ext cx="5050445" cy="577916"/>
          </a:xfrm>
          <a:noFill/>
        </p:spPr>
        <p:txBody>
          <a:bodyPr>
            <a:noAutofit/>
          </a:bodyPr>
          <a:lstStyle/>
          <a:p>
            <a:pPr>
              <a:spcBef>
                <a:spcPct val="50000"/>
              </a:spcBef>
            </a:pPr>
            <a:r>
              <a:rPr lang="en-GB" altLang="en-US" sz="36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CTENOPHORE PLANKTON</a:t>
            </a: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18913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AQUATIC LIFE</a:t>
            </a:r>
            <a:endParaRPr lang="en-US" sz="3600" b="1" dirty="0">
              <a:solidFill>
                <a:schemeClr val="bg1"/>
              </a:solidFill>
            </a:endParaRPr>
          </a:p>
        </p:txBody>
      </p:sp>
      <p:sp>
        <p:nvSpPr>
          <p:cNvPr id="3" name="Rectangle 2">
            <a:extLst>
              <a:ext uri="{FF2B5EF4-FFF2-40B4-BE49-F238E27FC236}">
                <a16:creationId xmlns:a16="http://schemas.microsoft.com/office/drawing/2014/main" id="{E3A4816E-E194-B742-B989-39E87C0DB92C}"/>
              </a:ext>
            </a:extLst>
          </p:cNvPr>
          <p:cNvSpPr/>
          <p:nvPr/>
        </p:nvSpPr>
        <p:spPr>
          <a:xfrm>
            <a:off x="2525222" y="5142901"/>
            <a:ext cx="3408093" cy="1384995"/>
          </a:xfrm>
          <a:prstGeom prst="rect">
            <a:avLst/>
          </a:prstGeom>
        </p:spPr>
        <p:txBody>
          <a:bodyPr wrap="square">
            <a:spAutoFit/>
          </a:bodyPr>
          <a:lstStyle/>
          <a:p>
            <a:br>
              <a:rPr lang="en-US" altLang="en-US" sz="2800" dirty="0">
                <a:solidFill>
                  <a:srgbClr val="233667"/>
                </a:solidFill>
                <a:latin typeface="Helvetica 57 Condensed" charset="0"/>
                <a:ea typeface="Helvetica 57 Condensed" charset="0"/>
                <a:cs typeface="Helvetica 57 Condensed" charset="0"/>
              </a:rPr>
            </a:br>
            <a:r>
              <a:rPr lang="en-US" sz="2800" dirty="0">
                <a:solidFill>
                  <a:srgbClr val="92D050"/>
                </a:solidFill>
                <a:latin typeface="Helvetica Neue" charset="0"/>
                <a:ea typeface="Helvetica Neue" charset="0"/>
                <a:cs typeface="Helvetica Neue" charset="0"/>
              </a:rPr>
              <a:t> </a:t>
            </a:r>
            <a:r>
              <a:rPr lang="bg-BG" sz="2800" dirty="0">
                <a:solidFill>
                  <a:srgbClr val="88B1BB"/>
                </a:solidFill>
                <a:latin typeface="Helvetica Neue" charset="0"/>
                <a:ea typeface="Helvetica Neue" charset="0"/>
                <a:cs typeface="Helvetica Neue" charset="0"/>
              </a:rPr>
              <a:t>•</a:t>
            </a:r>
            <a:r>
              <a:rPr lang="bg-BG" sz="2800" dirty="0">
                <a:solidFill>
                  <a:schemeClr val="accent1">
                    <a:lumMod val="40000"/>
                    <a:lumOff val="60000"/>
                  </a:schemeClr>
                </a:solidFill>
                <a:latin typeface="Helvetica Neue" charset="0"/>
                <a:ea typeface="Helvetica Neue" charset="0"/>
                <a:cs typeface="Helvetica Neue" charset="0"/>
              </a:rPr>
              <a:t> </a:t>
            </a:r>
            <a:r>
              <a:rPr lang="en-GB" altLang="en-US" sz="2800" dirty="0"/>
              <a:t>Combined Image</a:t>
            </a:r>
            <a:br>
              <a:rPr lang="en-US" altLang="en-US" sz="2800" dirty="0"/>
            </a:br>
            <a:endParaRPr lang="en-US" sz="2800" dirty="0"/>
          </a:p>
        </p:txBody>
      </p:sp>
      <p:pic>
        <p:nvPicPr>
          <p:cNvPr id="11" name="Picture 6" descr="ctenophor1">
            <a:extLst>
              <a:ext uri="{FF2B5EF4-FFF2-40B4-BE49-F238E27FC236}">
                <a16:creationId xmlns:a16="http://schemas.microsoft.com/office/drawing/2014/main" id="{9E020193-0AD0-1D44-9B98-2FAA290100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026134" y="1981697"/>
            <a:ext cx="2081321" cy="1986454"/>
          </a:xfrm>
          <a:prstGeom prst="rect">
            <a:avLst/>
          </a:prstGeom>
          <a:noFill/>
          <a:extLst>
            <a:ext uri="{909E8E84-426E-40DD-AFC4-6F175D3DCCD1}">
              <a14:hiddenFill xmlns:a14="http://schemas.microsoft.com/office/drawing/2010/main">
                <a:solidFill>
                  <a:schemeClr val="bg1"/>
                </a:solidFill>
              </a14:hiddenFill>
            </a:ext>
          </a:extLst>
        </p:spPr>
      </p:pic>
      <p:pic>
        <p:nvPicPr>
          <p:cNvPr id="12" name="Picture 7" descr="ctenophor2 crossed polarisers">
            <a:extLst>
              <a:ext uri="{FF2B5EF4-FFF2-40B4-BE49-F238E27FC236}">
                <a16:creationId xmlns:a16="http://schemas.microsoft.com/office/drawing/2014/main" id="{12122EDA-8BFA-1147-9BE5-62C703A8AC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8019261" y="4686797"/>
            <a:ext cx="2092819" cy="1986454"/>
          </a:xfrm>
          <a:prstGeom prst="rect">
            <a:avLst/>
          </a:prstGeom>
          <a:noFill/>
          <a:extLst>
            <a:ext uri="{909E8E84-426E-40DD-AFC4-6F175D3DCCD1}">
              <a14:hiddenFill xmlns:a14="http://schemas.microsoft.com/office/drawing/2010/main">
                <a:solidFill>
                  <a:schemeClr val="bg1"/>
                </a:solidFill>
              </a14:hiddenFill>
            </a:ext>
          </a:extLst>
        </p:spPr>
      </p:pic>
      <p:pic>
        <p:nvPicPr>
          <p:cNvPr id="13" name="Picture 8" descr="ctenophor3 combined">
            <a:extLst>
              <a:ext uri="{FF2B5EF4-FFF2-40B4-BE49-F238E27FC236}">
                <a16:creationId xmlns:a16="http://schemas.microsoft.com/office/drawing/2014/main" id="{ED9DC996-17D2-5A45-A51B-54F4D263FD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3111234" y="3156447"/>
            <a:ext cx="2081321" cy="1986454"/>
          </a:xfrm>
          <a:prstGeom prst="rect">
            <a:avLst/>
          </a:prstGeom>
          <a:noFill/>
          <a:extLst>
            <a:ext uri="{909E8E84-426E-40DD-AFC4-6F175D3DCCD1}">
              <a14:hiddenFill xmlns:a14="http://schemas.microsoft.com/office/drawing/2010/main">
                <a:solidFill>
                  <a:schemeClr val="bg1"/>
                </a:solidFill>
              </a14:hiddenFill>
            </a:ext>
          </a:extLst>
        </p:spPr>
      </p:pic>
      <p:sp>
        <p:nvSpPr>
          <p:cNvPr id="14" name="Line 10">
            <a:extLst>
              <a:ext uri="{FF2B5EF4-FFF2-40B4-BE49-F238E27FC236}">
                <a16:creationId xmlns:a16="http://schemas.microsoft.com/office/drawing/2014/main" id="{37307B4E-912D-2D4B-901A-F12BFDD4FCB5}"/>
              </a:ext>
            </a:extLst>
          </p:cNvPr>
          <p:cNvSpPr>
            <a:spLocks noChangeShapeType="1"/>
          </p:cNvSpPr>
          <p:nvPr/>
        </p:nvSpPr>
        <p:spPr bwMode="auto">
          <a:xfrm flipH="1">
            <a:off x="5378509" y="2787033"/>
            <a:ext cx="2447925" cy="12969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11">
            <a:extLst>
              <a:ext uri="{FF2B5EF4-FFF2-40B4-BE49-F238E27FC236}">
                <a16:creationId xmlns:a16="http://schemas.microsoft.com/office/drawing/2014/main" id="{C038D29C-846F-0A4B-814A-E0421C1BAB9D}"/>
              </a:ext>
            </a:extLst>
          </p:cNvPr>
          <p:cNvSpPr>
            <a:spLocks noChangeShapeType="1"/>
          </p:cNvSpPr>
          <p:nvPr/>
        </p:nvSpPr>
        <p:spPr bwMode="auto">
          <a:xfrm flipH="1" flipV="1">
            <a:off x="5378509" y="4155458"/>
            <a:ext cx="2447925" cy="15128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Text Box 12">
            <a:extLst>
              <a:ext uri="{FF2B5EF4-FFF2-40B4-BE49-F238E27FC236}">
                <a16:creationId xmlns:a16="http://schemas.microsoft.com/office/drawing/2014/main" id="{3CB71269-92A6-1949-8361-C71DC623ABAC}"/>
              </a:ext>
            </a:extLst>
          </p:cNvPr>
          <p:cNvSpPr txBox="1">
            <a:spLocks noChangeArrowheads="1"/>
          </p:cNvSpPr>
          <p:nvPr/>
        </p:nvSpPr>
        <p:spPr bwMode="auto">
          <a:xfrm>
            <a:off x="5879741" y="2419315"/>
            <a:ext cx="19446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2800" dirty="0">
                <a:latin typeface="+mn-lt"/>
              </a:rPr>
              <a:t>Unpolarized Light</a:t>
            </a:r>
          </a:p>
        </p:txBody>
      </p:sp>
      <p:sp>
        <p:nvSpPr>
          <p:cNvPr id="17" name="Text Box 13">
            <a:extLst>
              <a:ext uri="{FF2B5EF4-FFF2-40B4-BE49-F238E27FC236}">
                <a16:creationId xmlns:a16="http://schemas.microsoft.com/office/drawing/2014/main" id="{EF5A9306-3CB5-6442-B9F6-2B9EEE5082B5}"/>
              </a:ext>
            </a:extLst>
          </p:cNvPr>
          <p:cNvSpPr txBox="1">
            <a:spLocks noChangeArrowheads="1"/>
          </p:cNvSpPr>
          <p:nvPr/>
        </p:nvSpPr>
        <p:spPr bwMode="auto">
          <a:xfrm>
            <a:off x="5987691" y="5262729"/>
            <a:ext cx="17287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2800" dirty="0">
                <a:latin typeface="+mn-lt"/>
              </a:rPr>
              <a:t>Crossed Polarizers</a:t>
            </a:r>
          </a:p>
        </p:txBody>
      </p:sp>
    </p:spTree>
    <p:extLst>
      <p:ext uri="{BB962C8B-B14F-4D97-AF65-F5344CB8AC3E}">
        <p14:creationId xmlns:p14="http://schemas.microsoft.com/office/powerpoint/2010/main" val="3526750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08593"/>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LIGHT IS A WAVE</a:t>
            </a:r>
            <a:endParaRPr lang="en-US" sz="3600" b="1" dirty="0">
              <a:solidFill>
                <a:schemeClr val="bg1"/>
              </a:solidFill>
            </a:endParaRPr>
          </a:p>
        </p:txBody>
      </p:sp>
      <p:pic>
        <p:nvPicPr>
          <p:cNvPr id="7" name="Picture 4" descr="Waves">
            <a:extLst>
              <a:ext uri="{FF2B5EF4-FFF2-40B4-BE49-F238E27FC236}">
                <a16:creationId xmlns:a16="http://schemas.microsoft.com/office/drawing/2014/main" id="{11BF62A8-5EF6-A84C-BCF6-E9BC121FB25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a:xfrm>
            <a:off x="2068749" y="1971642"/>
            <a:ext cx="8164749" cy="4729043"/>
          </a:xfrm>
          <a:prstGeom prst="rect">
            <a:avLst/>
          </a:prstGeom>
        </p:spPr>
      </p:pic>
      <p:sp>
        <p:nvSpPr>
          <p:cNvPr id="9" name="AutoShape 5">
            <a:extLst>
              <a:ext uri="{FF2B5EF4-FFF2-40B4-BE49-F238E27FC236}">
                <a16:creationId xmlns:a16="http://schemas.microsoft.com/office/drawing/2014/main" id="{7C169909-7A63-774E-A1FA-B8FE577D2209}"/>
              </a:ext>
            </a:extLst>
          </p:cNvPr>
          <p:cNvSpPr>
            <a:spLocks noChangeArrowheads="1"/>
          </p:cNvSpPr>
          <p:nvPr/>
        </p:nvSpPr>
        <p:spPr bwMode="auto">
          <a:xfrm>
            <a:off x="6993174" y="4337017"/>
            <a:ext cx="3457701" cy="598279"/>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8B1BB"/>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en-US" dirty="0">
                <a:latin typeface="+mn-lt"/>
              </a:rPr>
              <a:t>Direction of travel</a:t>
            </a:r>
          </a:p>
        </p:txBody>
      </p:sp>
      <p:sp>
        <p:nvSpPr>
          <p:cNvPr id="10" name="Text Box 6">
            <a:extLst>
              <a:ext uri="{FF2B5EF4-FFF2-40B4-BE49-F238E27FC236}">
                <a16:creationId xmlns:a16="http://schemas.microsoft.com/office/drawing/2014/main" id="{0AB45B37-430C-0647-A800-F500843A34A0}"/>
              </a:ext>
            </a:extLst>
          </p:cNvPr>
          <p:cNvSpPr txBox="1">
            <a:spLocks noChangeArrowheads="1"/>
          </p:cNvSpPr>
          <p:nvPr/>
        </p:nvSpPr>
        <p:spPr bwMode="auto">
          <a:xfrm>
            <a:off x="1692613" y="1889092"/>
            <a:ext cx="26505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dirty="0">
                <a:latin typeface="+mn-lt"/>
              </a:rPr>
              <a:t>Transverse Wave</a:t>
            </a:r>
          </a:p>
        </p:txBody>
      </p:sp>
      <p:sp>
        <p:nvSpPr>
          <p:cNvPr id="11" name="Text Box 7">
            <a:extLst>
              <a:ext uri="{FF2B5EF4-FFF2-40B4-BE49-F238E27FC236}">
                <a16:creationId xmlns:a16="http://schemas.microsoft.com/office/drawing/2014/main" id="{DF16FC3F-5DD7-3E42-8433-F989F91E978D}"/>
              </a:ext>
            </a:extLst>
          </p:cNvPr>
          <p:cNvSpPr txBox="1">
            <a:spLocks noChangeArrowheads="1"/>
          </p:cNvSpPr>
          <p:nvPr/>
        </p:nvSpPr>
        <p:spPr bwMode="auto">
          <a:xfrm>
            <a:off x="1724740" y="4336163"/>
            <a:ext cx="28062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dirty="0">
                <a:latin typeface="+mn-lt"/>
              </a:rPr>
              <a:t>Longitudinal Wave</a:t>
            </a:r>
          </a:p>
        </p:txBody>
      </p:sp>
    </p:spTree>
    <p:extLst>
      <p:ext uri="{BB962C8B-B14F-4D97-AF65-F5344CB8AC3E}">
        <p14:creationId xmlns:p14="http://schemas.microsoft.com/office/powerpoint/2010/main" val="1177256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08593"/>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POLARIZERS</a:t>
            </a:r>
            <a:endParaRPr lang="en-US" sz="3600" b="1" dirty="0">
              <a:solidFill>
                <a:schemeClr val="bg1"/>
              </a:solidFill>
            </a:endParaRPr>
          </a:p>
        </p:txBody>
      </p:sp>
      <p:pic>
        <p:nvPicPr>
          <p:cNvPr id="8" name="Picture 4">
            <a:extLst>
              <a:ext uri="{FF2B5EF4-FFF2-40B4-BE49-F238E27FC236}">
                <a16:creationId xmlns:a16="http://schemas.microsoft.com/office/drawing/2014/main" id="{6021A05C-3DB5-6045-B7B9-517FD62E33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393383" y="2233194"/>
            <a:ext cx="8839200" cy="4170363"/>
          </a:xfrm>
          <a:prstGeom prst="rect">
            <a:avLst/>
          </a:prstGeom>
          <a:noFill/>
          <a:extLst>
            <a:ext uri="{909E8E84-426E-40DD-AFC4-6F175D3DCCD1}">
              <a14:hiddenFill xmlns:a14="http://schemas.microsoft.com/office/drawing/2010/main">
                <a:solidFill>
                  <a:schemeClr val="bg1"/>
                </a:solidFill>
              </a14:hiddenFill>
            </a:ext>
          </a:extLst>
        </p:spPr>
      </p:pic>
    </p:spTree>
    <p:extLst>
      <p:ext uri="{BB962C8B-B14F-4D97-AF65-F5344CB8AC3E}">
        <p14:creationId xmlns:p14="http://schemas.microsoft.com/office/powerpoint/2010/main" val="2151713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4022</Words>
  <Application>Microsoft Macintosh PowerPoint</Application>
  <PresentationFormat>Widescreen</PresentationFormat>
  <Paragraphs>234</Paragraphs>
  <Slides>41</Slides>
  <Notes>40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1" baseType="lpstr">
      <vt:lpstr>Arial</vt:lpstr>
      <vt:lpstr>Calibri</vt:lpstr>
      <vt:lpstr>Calibri Light</vt:lpstr>
      <vt:lpstr>Helvetica 57 Condensed</vt:lpstr>
      <vt:lpstr>Helvetica Neue</vt:lpstr>
      <vt:lpstr>Helvetica Neue Condensed</vt:lpstr>
      <vt:lpstr>Symbol</vt:lpstr>
      <vt:lpstr>Times New Roman</vt:lpstr>
      <vt:lpstr>Office Theme</vt:lpstr>
      <vt:lpstr>Equation</vt:lpstr>
      <vt:lpstr>POLARIZATION:  THE INVISIBLE PROPERTY OF LIGHT</vt:lpstr>
      <vt:lpstr>A.4.6 PHOTOMETER POLARIZATION ERROR • The polarization error shall be no greater than 1%.  A.4.6.1 PHOTOMETER POLARIZATION ERROR VERIFICATION • The polarization error shall be checked by placing a linear polarizer in the optical path     between the standard lamp and the photometer and then measuring the luminance.  The     polarizer shall be rotated 45 and another measurement shall be made.  The polarizer shall       be rotated another 45 and another measurement shall be made.  The photometer shall be       considered as having passed the polarization error test if the difference between the three      measurements is lower than or equal to the percent error specified in A.4.6.  Throughout the     test the alignment of the standard lamp shall not be changed.  The transmission of the linear     polarizer shall be greater than or equal to 20%, and the transmission of two pieces of the     polarizer material, when oriented so that the direction of polarization of the two pieces are     at right angles, shall be less than or equal to 0.1%.  </vt:lpstr>
      <vt:lpstr>the weather was thick and stormy . . .  The king looked about and saw no blue sky . . .  then the king took the sunstone* and held it up, and then he saw where [the Sun] beamed from the stone    • Hrafns Saga (possibly composed by priest Tómas Þórarinsson from      Selárdalr d.1253).   * Probably crystal cordierite, common in Norway   </vt:lpstr>
      <vt:lpstr>SKY AT SUNSET VIA A POLARIZING FILTER      - Kindly provided by Forrest Mims,     South-Central Texas Observatory   </vt:lpstr>
      <vt:lpstr>PowerPoint Presentation</vt:lpstr>
      <vt:lpstr>A CUTTLEFISH</vt:lpstr>
      <vt:lpstr>CTENOPHORE PLANKTON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Polarization-dependent refraction. One slow and one fast ray  means they take different paths through the material, e.g. calcite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A.4.6 PHOTOMETER POLARIZATION ERROR • The polarization error shall be no greater than 1%.  A.4.6.1 PHOTOMETER POLARIZATION ERROR VERIFICATION • The polarization error shall be checked by placing a linear polarizer in the optical path     between the standard lamp and the photometer and then measuring the luminance.  The     polarizer shall be rotated 45 and another measurement shall be made.  The polarizer shall       be rotated another 45 and another measurement shall be made.  The photometer shall be       considered as having passed the polarization error test if the difference between the three      measurements is lower than or equal to the percent error specified in A.4.6.  Throughout the     test the alignment of the standard lamp shall not be changed.  The transmission of the linear     polarizer shall be greater than or equal to 20%, and the transmission of two pieces of the     polarizer material, when oriented so that the direction of polarization of the two pieces are     at right angles, shall be less than or equal to 0.1%.  </vt:lpstr>
      <vt:lpstr>PowerPoint Presentation</vt:lpstr>
      <vt:lpstr>PowerPoint Presentation</vt:lpstr>
      <vt:lpstr>PowerPoint Presentation</vt:lpstr>
      <vt:lpstr>PowerPoint Presentation</vt:lpstr>
      <vt:lpstr>• Although humans do not see polarization of light, its effects are     wide ranging.  • Spectroradiometers and telescopes can have large polarization     errors unless corrected.  • These polarization errors can lead to incorrect luminance and     color values.  • MIL-STD-3009 says how polarization error must be measured.              - But the method is open to interpretation and may give inconsistent results.    </vt:lpstr>
      <vt:lpstr>• The system illustrated represents just a few of the accessories     from Optronic Laboratories, LLC  • For more information:  Visit our website at OptronicLabs.com   Call 407-422-3171 to Contact an Application Engineer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Alyssa Saftlas</dc:creator>
  <cp:lastModifiedBy>Microsoft Office User</cp:lastModifiedBy>
  <cp:revision>25</cp:revision>
  <dcterms:created xsi:type="dcterms:W3CDTF">2018-03-21T15:35:32Z</dcterms:created>
  <dcterms:modified xsi:type="dcterms:W3CDTF">2024-09-19T18:33:24Z</dcterms:modified>
</cp:coreProperties>
</file>